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69" r:id="rId2"/>
    <p:sldId id="2750" r:id="rId3"/>
    <p:sldId id="2765" r:id="rId4"/>
    <p:sldId id="2764" r:id="rId5"/>
    <p:sldId id="27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9148C-8235-4933-A1A1-5DB5572BA0BC}" v="10" dt="2024-06-26T12:55:32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5409-69DA-452A-BF20-827547BFF42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2D7C-45D4-4A68-8877-C3EEF421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2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C1B8-2751-46A3-82F2-4316698D80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2019</a:t>
            </a:r>
          </a:p>
        </p:txBody>
      </p:sp>
    </p:spTree>
    <p:extLst>
      <p:ext uri="{BB962C8B-B14F-4D97-AF65-F5344CB8AC3E}">
        <p14:creationId xmlns:p14="http://schemas.microsoft.com/office/powerpoint/2010/main" val="138733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8C51-821D-470D-832D-15A4E375E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56E95-1C1A-4F3F-80BF-971B002D8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094AA-982C-40FF-A3D6-CDE20ED0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DFE15-E6AA-4F53-ABE3-9310FB02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A435-9014-4F19-BE04-026D151C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2739-8411-4091-8556-43689A76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895BD-9CEC-44B6-8D5A-1ECF1C81A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78930-CE6C-4864-8E48-72585642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F52D9-1053-4915-9DCF-28250A0D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E9E6D-49F5-46D4-98E8-AF9222E2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2631-83C2-4DD7-9E2F-ED707E998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D9534-AF43-4DE5-986D-A8E308DEB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AACF-7FE6-4A6D-9344-7A20C399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144B-9B5D-48CF-88B3-1AA72B89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81D9A-6940-4792-84F6-6B4DFF25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5FB9-E871-4663-894A-4543A984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6D56-9504-41BC-B748-98CFE1E9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C3E1-5DDC-4914-8EC8-EFE58484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1D76-DB11-44AC-87BB-26A2F602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F174-7B83-45F3-A034-AFB11C09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7171-3B14-4F59-9B04-1C16E166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77B6-D4C0-4C75-8C45-38B4AA97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E0DB1-767C-4F9C-9836-9B7D75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8883-2B6E-407A-8779-071A9E7F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B518-6EA4-42C9-9632-4CD29096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D7B1-D251-4B83-A6DC-7B440A74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877C-9608-4836-A110-87B352959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333A3-8712-4B63-A57E-9E6ED885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9D976-E368-4C57-BEDA-C211E0DE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61DE4-8C73-4E32-BAFF-3DF7D466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18890-6540-43F8-9AB4-CA59352C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71B8-C818-4EE4-9BE7-0241F5B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1C103-E6FF-4136-ADE2-35459C0F2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4F29D-4F67-4C7D-BD09-754B1AA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EC02C-1C5D-4B5D-9D83-DB3D383F0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6B3D1-3FFE-4959-B63E-AF33B0941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5E46C-924D-42ED-B86E-F7F76884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555A2-4534-4D35-83EA-517420F0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7731E-F5BE-489E-A081-E2AC1DFF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E235-8B0E-4D26-8CD7-70C425E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C3ADA-AE73-4227-850D-3E3A76FF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33707-39EB-4C6B-91C7-A0D34419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AA8B7-EB76-4944-886A-2DB3D9FC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437F3-1C7E-4032-B253-6CD21974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96281-3D5C-46A0-A91D-B8AA087C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D32C9-1A60-412D-8DB7-C3E7C5D7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085C-CFAA-4708-8B4F-99E50AD6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2AAC5-F4DA-43F8-9860-7B81CD69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A9CD3-991E-478D-9262-660FE42F9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32689-9858-401C-9683-387D9D7C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CF2C7-D616-4944-B71E-74159BEF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46F5-5848-4B6A-9F96-BE791D9C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E49-1D33-4AB9-8AAD-EB542766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DE02C-D132-4EE2-B210-A98D4D54C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6E483-EFEF-48AC-9599-AE7D50624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36CB2-DF3A-4DDE-9D6A-8F8252DA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348A9-6816-40C8-8B7D-0FD19319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188B-3369-4BC1-A7F0-89AB295C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AF22D-432F-4866-952C-2749E193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2284-4BB1-47C6-A6D3-C150534A0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4DE67-FAE5-4064-BD3C-00280DC16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81C7-A84C-4BBF-A038-234A2B7AC12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93078-D123-456E-A181-97AF68B90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6FC2-933E-49F3-A829-E9A4D912E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C550-86ED-4A02-96E9-9C306114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hillipsdelucas@ubalt.ed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bniajfi.org/" TargetMode="External"/><Relationship Id="rId4" Type="http://schemas.openxmlformats.org/officeDocument/2006/relationships/hyperlink" Target="mailto:cknott@ubal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arpaimpactindicators-bniajfi.hub.arcgi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775" y="1237521"/>
            <a:ext cx="10055466" cy="1853092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4000" b="1" dirty="0">
                <a:latin typeface="Cambria" panose="02040503050406030204" pitchFamily="18" charset="0"/>
              </a:rPr>
              <a:t>NNIP Ideas Showcase</a:t>
            </a:r>
            <a:br>
              <a:rPr lang="en-US" sz="4000" b="1" dirty="0">
                <a:latin typeface="Cambria" panose="02040503050406030204" pitchFamily="18" charset="0"/>
              </a:rPr>
            </a:br>
            <a:br>
              <a:rPr lang="en-US" sz="4000" b="1" dirty="0">
                <a:latin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BNIA-JFI’s ARPA Impact Indicator Dashboard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June 26, 2024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Adobe Song Std L"/>
              <a:cs typeface="Al Bayan Pla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649" y="3419561"/>
            <a:ext cx="6268626" cy="2317378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Amanda Phillips de Lucas, PhD	       Cheryl Knott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  <a:hlinkClick r:id="rId3"/>
              </a:rPr>
              <a:t>aphillipsdelucas@ubalt.edu</a:t>
            </a:r>
            <a:r>
              <a:rPr lang="en-US" sz="2000" dirty="0">
                <a:latin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hlinkClick r:id="rId4"/>
              </a:rPr>
              <a:t>cknott@ubalt.edu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  <a:hlinkClick r:id="rId5"/>
              </a:rPr>
              <a:t>www.bniajfi.org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@bniajfi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4" y="4189956"/>
            <a:ext cx="2178735" cy="2127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8333" t="52963" r="72500" b="36667"/>
          <a:stretch/>
        </p:blipFill>
        <p:spPr>
          <a:xfrm>
            <a:off x="8882766" y="5269495"/>
            <a:ext cx="2823045" cy="8591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DA960-245F-4132-BB38-1F520D7FD1AD}"/>
              </a:ext>
            </a:extLst>
          </p:cNvPr>
          <p:cNvGrpSpPr/>
          <p:nvPr/>
        </p:nvGrpSpPr>
        <p:grpSpPr>
          <a:xfrm>
            <a:off x="4" y="197752"/>
            <a:ext cx="8229601" cy="313953"/>
            <a:chOff x="-2" y="308185"/>
            <a:chExt cx="8229601" cy="3139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769992-4DA8-4B19-96D8-47E5084FAB93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A17303-8A24-452B-8A3F-7FB5644E3C10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104D7D-7819-4288-B9EA-1CCCA90E9019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1DA5EA-1AE1-455B-8833-97F667B0B604}"/>
              </a:ext>
            </a:extLst>
          </p:cNvPr>
          <p:cNvGrpSpPr/>
          <p:nvPr/>
        </p:nvGrpSpPr>
        <p:grpSpPr>
          <a:xfrm rot="10800000">
            <a:off x="3962399" y="6219116"/>
            <a:ext cx="8229601" cy="313953"/>
            <a:chOff x="-2" y="308185"/>
            <a:chExt cx="8229601" cy="31395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24F7D5-4A87-4335-B055-5811437D7F74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3FB9D6-35F2-4066-B611-E9BF8BFFEAE4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6DF0B0-5032-49BA-8493-F7886E6D00AE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3DE8D4-4FE4-8D4F-BB8C-288BF0BDB081}"/>
              </a:ext>
            </a:extLst>
          </p:cNvPr>
          <p:cNvGrpSpPr/>
          <p:nvPr/>
        </p:nvGrpSpPr>
        <p:grpSpPr>
          <a:xfrm>
            <a:off x="4" y="197752"/>
            <a:ext cx="8229601" cy="313953"/>
            <a:chOff x="-2" y="308185"/>
            <a:chExt cx="8229601" cy="313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BA65C8-7A98-4A4E-A516-0E25F0B72EBB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CD742-3EBB-7340-A7BC-AA7708B794D7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EBDB34-7FE2-374E-9D35-1B4E4225BC71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52B0F-7518-904A-BC30-7F5020CDAA8B}"/>
              </a:ext>
            </a:extLst>
          </p:cNvPr>
          <p:cNvGrpSpPr/>
          <p:nvPr/>
        </p:nvGrpSpPr>
        <p:grpSpPr>
          <a:xfrm rot="10800000">
            <a:off x="3962399" y="5927992"/>
            <a:ext cx="8229601" cy="313953"/>
            <a:chOff x="-2" y="308185"/>
            <a:chExt cx="8229601" cy="313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F76D1D-2E46-1E43-8ED9-17C6C5EEEC85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E41009-D7B3-1A4D-845C-85C5F779BC6C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EE493-76A4-854C-8667-D22922717BAE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7F1D350-B49E-2B46-8F3F-C6CAE0F7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3" y="345449"/>
            <a:ext cx="1137791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Measuring the Impact of ARPA Funds in Baltimore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6B6EAD-08D2-374E-AC43-4F8C276F94FF}"/>
              </a:ext>
            </a:extLst>
          </p:cNvPr>
          <p:cNvSpPr txBox="1">
            <a:spLocks/>
          </p:cNvSpPr>
          <p:nvPr/>
        </p:nvSpPr>
        <p:spPr>
          <a:xfrm>
            <a:off x="643429" y="1301419"/>
            <a:ext cx="10103904" cy="4762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latin typeface="Cambria" panose="02040503050406030204" pitchFamily="18" charset="0"/>
              </a:rPr>
              <a:t>BNIA-JFI, along with other partners at the University of Baltimore, is working with Baltimore City’s Mayors Office of Recovery Programs (MORP) to evaluate select American Rescue Plan Act (ARPA) funded projects.</a:t>
            </a:r>
          </a:p>
          <a:p>
            <a:pPr marL="457200" lvl="1" indent="0" fontAlgn="base">
              <a:buNone/>
            </a:pPr>
            <a:r>
              <a:rPr lang="en-US" dirty="0">
                <a:latin typeface="Cambria" panose="02040503050406030204" pitchFamily="18" charset="0"/>
              </a:rPr>
              <a:t> </a:t>
            </a:r>
          </a:p>
          <a:p>
            <a:pPr fontAlgn="base"/>
            <a:r>
              <a:rPr lang="en-US" dirty="0">
                <a:latin typeface="Cambria" panose="02040503050406030204" pitchFamily="18" charset="0"/>
              </a:rPr>
              <a:t>As a part of this project, BNIA-JFI was tasked with developing ‘Impact Indicators’ to track how funded projects are improving outcomes for key quality of life measures.</a:t>
            </a:r>
          </a:p>
          <a:p>
            <a:pPr lvl="2" fontAlgn="base"/>
            <a:r>
              <a:rPr lang="en-US" dirty="0">
                <a:latin typeface="Cambria" panose="02040503050406030204" pitchFamily="18" charset="0"/>
              </a:rPr>
              <a:t>We worked with the team to create a framework to where ARPA investments have been made and anticipate how conditions will change in the coming year. </a:t>
            </a:r>
          </a:p>
          <a:p>
            <a:pPr lvl="1" fontAlgn="base"/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3DE8D4-4FE4-8D4F-BB8C-288BF0BDB081}"/>
              </a:ext>
            </a:extLst>
          </p:cNvPr>
          <p:cNvGrpSpPr/>
          <p:nvPr/>
        </p:nvGrpSpPr>
        <p:grpSpPr>
          <a:xfrm>
            <a:off x="4" y="197752"/>
            <a:ext cx="8229601" cy="313953"/>
            <a:chOff x="-2" y="308185"/>
            <a:chExt cx="8229601" cy="313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BA65C8-7A98-4A4E-A516-0E25F0B72EBB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CD742-3EBB-7340-A7BC-AA7708B794D7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EBDB34-7FE2-374E-9D35-1B4E4225BC71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52B0F-7518-904A-BC30-7F5020CDAA8B}"/>
              </a:ext>
            </a:extLst>
          </p:cNvPr>
          <p:cNvGrpSpPr/>
          <p:nvPr/>
        </p:nvGrpSpPr>
        <p:grpSpPr>
          <a:xfrm rot="10800000">
            <a:off x="3962399" y="5927992"/>
            <a:ext cx="8229601" cy="313953"/>
            <a:chOff x="-2" y="308185"/>
            <a:chExt cx="8229601" cy="313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F76D1D-2E46-1E43-8ED9-17C6C5EEEC85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E41009-D7B3-1A4D-845C-85C5F779BC6C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EE493-76A4-854C-8667-D22922717BAE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7F1D350-B49E-2B46-8F3F-C6CAE0F7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3" y="345449"/>
            <a:ext cx="1137791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Guideposts for Selecting Indicators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6B6EAD-08D2-374E-AC43-4F8C276F94FF}"/>
              </a:ext>
            </a:extLst>
          </p:cNvPr>
          <p:cNvSpPr txBox="1">
            <a:spLocks/>
          </p:cNvSpPr>
          <p:nvPr/>
        </p:nvSpPr>
        <p:spPr>
          <a:xfrm>
            <a:off x="643429" y="1480713"/>
            <a:ext cx="10103904" cy="476272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Measurability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To what extent does the ARPA investment demonstrate tangible impact at the neighborhood or city level?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Data Availability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How readily available is data for this investment?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Is geospatial data available to allow mapping?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Relationship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Is there a clean, logical relationship between the ARPA investments and the proposed Impact Indicator?</a:t>
            </a:r>
          </a:p>
          <a:p>
            <a:pPr lvl="1" fontAlgn="base"/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3DE8D4-4FE4-8D4F-BB8C-288BF0BDB081}"/>
              </a:ext>
            </a:extLst>
          </p:cNvPr>
          <p:cNvGrpSpPr/>
          <p:nvPr/>
        </p:nvGrpSpPr>
        <p:grpSpPr>
          <a:xfrm>
            <a:off x="4" y="197752"/>
            <a:ext cx="8229601" cy="313953"/>
            <a:chOff x="-2" y="308185"/>
            <a:chExt cx="8229601" cy="313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BA65C8-7A98-4A4E-A516-0E25F0B72EBB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CD742-3EBB-7340-A7BC-AA7708B794D7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EBDB34-7FE2-374E-9D35-1B4E4225BC71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52B0F-7518-904A-BC30-7F5020CDAA8B}"/>
              </a:ext>
            </a:extLst>
          </p:cNvPr>
          <p:cNvGrpSpPr/>
          <p:nvPr/>
        </p:nvGrpSpPr>
        <p:grpSpPr>
          <a:xfrm rot="10800000">
            <a:off x="3962399" y="5927992"/>
            <a:ext cx="8229601" cy="313953"/>
            <a:chOff x="-2" y="308185"/>
            <a:chExt cx="8229601" cy="313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F76D1D-2E46-1E43-8ED9-17C6C5EEEC85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E41009-D7B3-1A4D-845C-85C5F779BC6C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EE493-76A4-854C-8667-D22922717BAE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833158C-3A8D-0241-A025-331EE246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5" y="589698"/>
            <a:ext cx="5247860" cy="52478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273" y="6307571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https://arpaimpactindicators-bniajfi.hub.arcgis.com/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19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3DE8D4-4FE4-8D4F-BB8C-288BF0BDB081}"/>
              </a:ext>
            </a:extLst>
          </p:cNvPr>
          <p:cNvGrpSpPr/>
          <p:nvPr/>
        </p:nvGrpSpPr>
        <p:grpSpPr>
          <a:xfrm>
            <a:off x="4" y="197752"/>
            <a:ext cx="8229601" cy="313953"/>
            <a:chOff x="-2" y="308185"/>
            <a:chExt cx="8229601" cy="313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BA65C8-7A98-4A4E-A516-0E25F0B72EBB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CD742-3EBB-7340-A7BC-AA7708B794D7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EBDB34-7FE2-374E-9D35-1B4E4225BC71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52B0F-7518-904A-BC30-7F5020CDAA8B}"/>
              </a:ext>
            </a:extLst>
          </p:cNvPr>
          <p:cNvGrpSpPr/>
          <p:nvPr/>
        </p:nvGrpSpPr>
        <p:grpSpPr>
          <a:xfrm rot="10800000">
            <a:off x="3962399" y="5927992"/>
            <a:ext cx="8229601" cy="313953"/>
            <a:chOff x="-2" y="308185"/>
            <a:chExt cx="8229601" cy="313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F76D1D-2E46-1E43-8ED9-17C6C5EEEC85}"/>
                </a:ext>
              </a:extLst>
            </p:cNvPr>
            <p:cNvSpPr/>
            <p:nvPr/>
          </p:nvSpPr>
          <p:spPr>
            <a:xfrm>
              <a:off x="-2" y="576419"/>
              <a:ext cx="7315200" cy="45719"/>
            </a:xfrm>
            <a:prstGeom prst="rect">
              <a:avLst/>
            </a:prstGeom>
            <a:solidFill>
              <a:srgbClr val="2A8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E41009-D7B3-1A4D-845C-85C5F779BC6C}"/>
                </a:ext>
              </a:extLst>
            </p:cNvPr>
            <p:cNvSpPr/>
            <p:nvPr/>
          </p:nvSpPr>
          <p:spPr>
            <a:xfrm>
              <a:off x="0" y="308185"/>
              <a:ext cx="6400800" cy="45719"/>
            </a:xfrm>
            <a:prstGeom prst="rect">
              <a:avLst/>
            </a:prstGeom>
            <a:solidFill>
              <a:srgbClr val="BAD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EE493-76A4-854C-8667-D22922717BAE}"/>
                </a:ext>
              </a:extLst>
            </p:cNvPr>
            <p:cNvSpPr/>
            <p:nvPr/>
          </p:nvSpPr>
          <p:spPr>
            <a:xfrm>
              <a:off x="-1" y="440265"/>
              <a:ext cx="8229600" cy="45719"/>
            </a:xfrm>
            <a:prstGeom prst="rect">
              <a:avLst/>
            </a:prstGeom>
            <a:solidFill>
              <a:srgbClr val="EC6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7F1D350-B49E-2B46-8F3F-C6CAE0F7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3" y="345449"/>
            <a:ext cx="1137791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Lessons Learned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6B6EAD-08D2-374E-AC43-4F8C276F94FF}"/>
              </a:ext>
            </a:extLst>
          </p:cNvPr>
          <p:cNvSpPr txBox="1">
            <a:spLocks/>
          </p:cNvSpPr>
          <p:nvPr/>
        </p:nvSpPr>
        <p:spPr>
          <a:xfrm>
            <a:off x="643429" y="1301419"/>
            <a:ext cx="10103904" cy="4762727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" panose="02040503050406030204" pitchFamily="18" charset="0"/>
              </a:rPr>
              <a:t>Definitions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The bulk of the project took place behind the scenes as the team identified measure concepts, indicators, calculations, and data availability.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Having clear definitions of what could and could not be an indicator has helped keep the project on scope.</a:t>
            </a:r>
          </a:p>
          <a:p>
            <a:r>
              <a:rPr lang="en-US" dirty="0">
                <a:latin typeface="Cambria" panose="02040503050406030204" pitchFamily="18" charset="0"/>
              </a:rPr>
              <a:t>Data Quality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The quality of the </a:t>
            </a:r>
            <a:r>
              <a:rPr lang="en-US" dirty="0" err="1">
                <a:latin typeface="Cambria" panose="02040503050406030204" pitchFamily="18" charset="0"/>
              </a:rPr>
              <a:t>StoryMaps</a:t>
            </a:r>
            <a:r>
              <a:rPr lang="en-US" dirty="0">
                <a:latin typeface="Cambria" panose="02040503050406030204" pitchFamily="18" charset="0"/>
              </a:rPr>
              <a:t> are tied to the quality of the data – and what is being collected varies widely from agency to agency. 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While we try to use tract level data for all of the maps this has not always been possible for all measures.</a:t>
            </a:r>
          </a:p>
          <a:p>
            <a:r>
              <a:rPr lang="en-US" dirty="0">
                <a:latin typeface="Cambria" panose="02040503050406030204" pitchFamily="18" charset="0"/>
              </a:rPr>
              <a:t>Consistency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ARPA funding is very visible in Baltimore City. The Impact Indicator </a:t>
            </a:r>
            <a:r>
              <a:rPr lang="en-US" dirty="0" err="1">
                <a:latin typeface="Cambria" panose="02040503050406030204" pitchFamily="18" charset="0"/>
              </a:rPr>
              <a:t>StoryMaps</a:t>
            </a:r>
            <a:r>
              <a:rPr lang="en-US" dirty="0">
                <a:latin typeface="Cambria" panose="02040503050406030204" pitchFamily="18" charset="0"/>
              </a:rPr>
              <a:t> are a way to promote transparency and enhance storytelling around this funding opportunity.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As a team, we’ve needed to do a lot more work to make sure our </a:t>
            </a:r>
            <a:r>
              <a:rPr lang="en-US" dirty="0" err="1">
                <a:latin typeface="Cambria" panose="02040503050406030204" pitchFamily="18" charset="0"/>
              </a:rPr>
              <a:t>StoryMaps</a:t>
            </a:r>
            <a:r>
              <a:rPr lang="en-US" dirty="0">
                <a:latin typeface="Cambria" panose="02040503050406030204" pitchFamily="18" charset="0"/>
              </a:rPr>
              <a:t> are consistent with the data that agencies or organizations make public about their funded programs. </a:t>
            </a:r>
          </a:p>
          <a:p>
            <a:pPr lvl="1" fontAlgn="base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1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382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Optima</vt:lpstr>
      <vt:lpstr>Office Theme</vt:lpstr>
      <vt:lpstr>NNIP Ideas Showcase  BNIA-JFI’s ARPA Impact Indicator Dashboard June 26, 2024</vt:lpstr>
      <vt:lpstr>Measuring the Impact of ARPA Funds in Baltimore</vt:lpstr>
      <vt:lpstr>Guideposts for Selecting Indicators</vt:lpstr>
      <vt:lpstr>PowerPoint Presentation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NNIP Ideas Showcase June 26, 2024</dc:title>
  <dc:creator>Amanda Phillips-De Lucas</dc:creator>
  <cp:lastModifiedBy>Campbell, Cole</cp:lastModifiedBy>
  <cp:revision>26</cp:revision>
  <dcterms:created xsi:type="dcterms:W3CDTF">2024-06-25T13:29:46Z</dcterms:created>
  <dcterms:modified xsi:type="dcterms:W3CDTF">2024-07-02T00:03:24Z</dcterms:modified>
</cp:coreProperties>
</file>