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75" r:id="rId3"/>
    <p:sldId id="257" r:id="rId4"/>
    <p:sldId id="473" r:id="rId5"/>
    <p:sldId id="474" r:id="rId6"/>
    <p:sldId id="476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8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Census Cost per Household</a:t>
            </a:r>
            <a:r>
              <a:rPr lang="en-US" sz="28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Undercount Rates: 1960 to 2020</a:t>
            </a:r>
          </a:p>
        </c:rich>
      </c:tx>
      <c:layout>
        <c:manualLayout>
          <c:xMode val="edge"/>
          <c:yMode val="edge"/>
          <c:x val="0.1145890748031496"/>
          <c:y val="1.4621835345911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8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972167541557299E-2"/>
          <c:y val="0.17296842372791918"/>
          <c:w val="0.70167869641294844"/>
          <c:h val="0.75443806311521122"/>
        </c:manualLayout>
      </c:layout>
      <c:lineChart>
        <c:grouping val="standard"/>
        <c:varyColors val="0"/>
        <c:ser>
          <c:idx val="0"/>
          <c:order val="0"/>
          <c:tx>
            <c:v>Costs per Housing Unit (ratio to 1960)</c:v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Sheet1!$A$3:$A$9</c:f>
              <c:numCache>
                <c:formatCode>General</c:formatCode>
                <c:ptCount val="7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2020</c:v>
                </c:pt>
              </c:numCache>
            </c:numRef>
          </c:cat>
          <c:val>
            <c:numRef>
              <c:f>Sheet1!$C$3:$C$9</c:f>
              <c:numCache>
                <c:formatCode>0.0</c:formatCode>
                <c:ptCount val="7"/>
                <c:pt idx="0">
                  <c:v>1</c:v>
                </c:pt>
                <c:pt idx="1">
                  <c:v>1.0100651272942569</c:v>
                </c:pt>
                <c:pt idx="2">
                  <c:v>1.9366489046773239</c:v>
                </c:pt>
                <c:pt idx="3">
                  <c:v>2.5186500888099466</c:v>
                </c:pt>
                <c:pt idx="4">
                  <c:v>4.1172291296625225</c:v>
                </c:pt>
                <c:pt idx="5">
                  <c:v>6.80461811722913</c:v>
                </c:pt>
                <c:pt idx="6">
                  <c:v>5.8786264061574895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2D-40E4-9818-89603F3E5C20}"/>
            </c:ext>
          </c:extLst>
        </c:ser>
        <c:ser>
          <c:idx val="1"/>
          <c:order val="1"/>
          <c:tx>
            <c:v>Net Undercount Rate</c:v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Sheet1!$D$3:$D$8</c:f>
              <c:numCache>
                <c:formatCode>General</c:formatCode>
                <c:ptCount val="6"/>
                <c:pt idx="0">
                  <c:v>3.1</c:v>
                </c:pt>
                <c:pt idx="1">
                  <c:v>2.7</c:v>
                </c:pt>
                <c:pt idx="2">
                  <c:v>1.2</c:v>
                </c:pt>
                <c:pt idx="3">
                  <c:v>1.7</c:v>
                </c:pt>
                <c:pt idx="4">
                  <c:v>0.1</c:v>
                </c:pt>
                <c:pt idx="5">
                  <c:v>-0.1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2D-40E4-9818-89603F3E5C2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42080160"/>
        <c:axId val="442083768"/>
      </c:lineChart>
      <c:catAx>
        <c:axId val="44208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42083768"/>
        <c:crosses val="autoZero"/>
        <c:auto val="1"/>
        <c:lblAlgn val="ctr"/>
        <c:lblOffset val="100"/>
        <c:noMultiLvlLbl val="0"/>
      </c:catAx>
      <c:valAx>
        <c:axId val="44208376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42080160"/>
        <c:crossesAt val="1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ysDot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8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 Census Net Undercount Rates</a:t>
            </a:r>
            <a:r>
              <a:rPr lang="en-US" sz="28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8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Major Demographic Groups 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c:rich>
      </c:tx>
      <c:layout>
        <c:manualLayout>
          <c:xMode val="edge"/>
          <c:yMode val="edge"/>
          <c:x val="0.25592102584023541"/>
          <c:y val="1.466421007506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8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85198114022481"/>
          <c:y val="0.235140607424072"/>
          <c:w val="0.83700294159053046"/>
          <c:h val="0.74627816101300593"/>
        </c:manualLayout>
      </c:layout>
      <c:barChart>
        <c:barDir val="bar"/>
        <c:grouping val="clustered"/>
        <c:varyColors val="0"/>
        <c:ser>
          <c:idx val="0"/>
          <c:order val="0"/>
          <c:tx>
            <c:v>Net Undercount 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Sheet1!$A$6:$A$19</c:f>
              <c:strCache>
                <c:ptCount val="14"/>
                <c:pt idx="0">
                  <c:v>Young Children** (age 0 to  4) </c:v>
                </c:pt>
                <c:pt idx="2">
                  <c:v>Non-Hispanic  White Alone </c:v>
                </c:pt>
                <c:pt idx="3">
                  <c:v>Hispanic </c:v>
                </c:pt>
                <c:pt idx="4">
                  <c:v>Black*</c:v>
                </c:pt>
                <c:pt idx="5">
                  <c:v>Asian*</c:v>
                </c:pt>
                <c:pt idx="6">
                  <c:v>American Indian/Alaskan Native*</c:v>
                </c:pt>
                <c:pt idx="7">
                  <c:v>Native Hawaiian/Pacific Islander*</c:v>
                </c:pt>
                <c:pt idx="9">
                  <c:v>Males</c:v>
                </c:pt>
                <c:pt idx="10">
                  <c:v>Females</c:v>
                </c:pt>
                <c:pt idx="12">
                  <c:v>Owners</c:v>
                </c:pt>
                <c:pt idx="13">
                  <c:v>Renters </c:v>
                </c:pt>
              </c:strCache>
            </c:strRef>
          </c:cat>
          <c:val>
            <c:numRef>
              <c:f>Sheet1!$B$6:$B$19</c:f>
              <c:numCache>
                <c:formatCode>General</c:formatCode>
                <c:ptCount val="14"/>
                <c:pt idx="0" formatCode="0.0">
                  <c:v>-4.5999999999999996</c:v>
                </c:pt>
                <c:pt idx="2" formatCode="0.0">
                  <c:v>0.83</c:v>
                </c:pt>
                <c:pt idx="3" formatCode="0.0">
                  <c:v>-1.5</c:v>
                </c:pt>
                <c:pt idx="4" formatCode="0.0">
                  <c:v>-2.06</c:v>
                </c:pt>
                <c:pt idx="5" formatCode="0.0">
                  <c:v>0</c:v>
                </c:pt>
                <c:pt idx="6" formatCode="0.0">
                  <c:v>-0.15</c:v>
                </c:pt>
                <c:pt idx="7" formatCode="0.0">
                  <c:v>-1.02</c:v>
                </c:pt>
                <c:pt idx="9" formatCode="0.0">
                  <c:v>-0.8</c:v>
                </c:pt>
                <c:pt idx="10" formatCode="0.0">
                  <c:v>1.1000000000000001</c:v>
                </c:pt>
                <c:pt idx="12" formatCode="0.0">
                  <c:v>0.56999999999999995</c:v>
                </c:pt>
                <c:pt idx="13" formatCode="0.0">
                  <c:v>-1.0900000000000001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7-4E7A-862C-26F9A9970C2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35294208"/>
        <c:axId val="35325824"/>
      </c:barChart>
      <c:catAx>
        <c:axId val="35294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5325824"/>
        <c:crosses val="autoZero"/>
        <c:auto val="1"/>
        <c:lblAlgn val="ctr"/>
        <c:lblOffset val="100"/>
        <c:noMultiLvlLbl val="0"/>
      </c:catAx>
      <c:valAx>
        <c:axId val="35325824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3529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en-US" sz="28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with Very High Omission</a:t>
            </a:r>
            <a:r>
              <a:rPr lang="en-US" sz="28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Rates in the 2010 Census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67969778786347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8405642563129966E-2"/>
          <c:y val="0.14808527289851448"/>
          <c:w val="0.8958170452945512"/>
          <c:h val="0.68009458872575834"/>
        </c:manualLayout>
      </c:layout>
      <c:barChart>
        <c:barDir val="col"/>
        <c:grouping val="clustered"/>
        <c:varyColors val="0"/>
        <c:ser>
          <c:idx val="0"/>
          <c:order val="0"/>
          <c:tx>
            <c:v>Key Target Groups 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2966328834531292E-17"/>
                  <c:y val="-1.09175223310612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E5-4F8B-A36C-038DA2DAC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Children age 0 to 4</c:v>
                </c:pt>
                <c:pt idx="1">
                  <c:v>Black Male renters age 30 to 49 </c:v>
                </c:pt>
                <c:pt idx="2">
                  <c:v>Hispanic Male renters age 30 to 49 </c:v>
                </c:pt>
                <c:pt idx="3">
                  <c:v>American Indian Male renters on Reservation</c:v>
                </c:pt>
              </c:strCache>
            </c:strRef>
          </c:cat>
          <c:val>
            <c:numRef>
              <c:f>Sheet1!$B$3:$B$6</c:f>
              <c:numCache>
                <c:formatCode>0.0%</c:formatCode>
                <c:ptCount val="4"/>
                <c:pt idx="0">
                  <c:v>0.10299999999999999</c:v>
                </c:pt>
                <c:pt idx="1">
                  <c:v>0.19700000000000001</c:v>
                </c:pt>
                <c:pt idx="2">
                  <c:v>0.14399999999999999</c:v>
                </c:pt>
                <c:pt idx="3">
                  <c:v>0.14099999999999999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31-45C1-9344-EFD1983F24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0237768"/>
        <c:axId val="530239408"/>
      </c:barChart>
      <c:catAx>
        <c:axId val="53023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30239408"/>
        <c:crosses val="autoZero"/>
        <c:auto val="1"/>
        <c:lblAlgn val="ctr"/>
        <c:lblOffset val="100"/>
        <c:noMultiLvlLbl val="0"/>
      </c:catAx>
      <c:valAx>
        <c:axId val="53023940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0237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0.68924</cdr:x>
      <cdr:y>0.80943</cdr:y>
    </cdr:from>
    <cdr:to>
      <cdr:x>0.77257</cdr:x>
      <cdr:y>0.99057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9266C08-7589-4A54-B0F9-C54DDB1A6EE7}"/>
            </a:ext>
          </a:extLst>
        </cdr:cNvPr>
        <cdr:cNvSpPr txBox="1"/>
      </cdr:nvSpPr>
      <cdr:spPr>
        <a:xfrm xmlns:a="http://schemas.openxmlformats.org/drawingml/2006/main">
          <a:off x="7562850" y="4086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????????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0.72186</cdr:x>
      <cdr:y>0.85026</cdr:y>
    </cdr:from>
    <cdr:to>
      <cdr:x>0.92601</cdr:x>
      <cdr:y>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A799D97C-EAEF-4DCF-ABCA-63B4B7DD8830}"/>
            </a:ext>
          </a:extLst>
        </cdr:cNvPr>
        <cdr:cNvSpPr txBox="1"/>
      </cdr:nvSpPr>
      <cdr:spPr>
        <a:xfrm xmlns:a="http://schemas.openxmlformats.org/drawingml/2006/main">
          <a:off x="8207851" y="5152139"/>
          <a:ext cx="2321260" cy="9073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0.92935</cdr:x>
      <cdr:y>0.94567</cdr:y>
    </cdr:from>
    <cdr:to>
      <cdr:x>0.93429</cdr:x>
      <cdr:y>0.95661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E42C57D-DF2F-4186-8194-AFD84E15B355}"/>
            </a:ext>
          </a:extLst>
        </cdr:cNvPr>
        <cdr:cNvSpPr txBox="1"/>
      </cdr:nvSpPr>
      <cdr:spPr>
        <a:xfrm xmlns:a="http://schemas.openxmlformats.org/drawingml/2006/main">
          <a:off x="8977021" y="5500335"/>
          <a:ext cx="47708" cy="63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0.76801</cdr:x>
      <cdr:y>0.92892</cdr:y>
    </cdr:from>
    <cdr:to>
      <cdr:x>0.85609</cdr:x>
      <cdr:y>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D4AF361B-89A6-4847-9AE7-3A8B38C5A5C6}"/>
            </a:ext>
          </a:extLst>
        </cdr:cNvPr>
        <cdr:cNvSpPr txBox="1"/>
      </cdr:nvSpPr>
      <cdr:spPr>
        <a:xfrm xmlns:a="http://schemas.openxmlformats.org/drawingml/2006/main">
          <a:off x="7418566" y="5402890"/>
          <a:ext cx="850789" cy="4134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Source</a:t>
          </a:r>
          <a:r>
            <a:rPr lang="en-US" sz="1100" dirty="0"/>
            <a:t>: U.S. Census Bureau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5A226-41D3-4579-B7B6-8BEFA9708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5FE49B-B413-4B3C-9D70-B552C8EFF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3FE73-A4C6-425C-AF65-258EBE035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1DA69-CA44-4813-A4F8-E303F5D2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A59FA-50B8-4472-8200-29529A8D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BA52E-5EB4-4E2C-A4A3-ADD7AEE8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3B05B-A682-4565-B53F-34449DFDB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7F0B0-296C-4A0F-99D4-2DD6930EB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341E8-042E-49A1-BD94-BB49FB90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17AA7-AA92-417E-9726-8E24F7D9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1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237193-A355-4631-BE5B-3979BBDF1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64147C-11F1-4B82-9590-AA3E6652D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4AB6B-9DCB-4CF5-9D82-31E9A5027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5AF7C-8F32-41A4-8EDC-9965D759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5A01F-345F-4939-9995-33151DA3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9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99BC2-90EE-4966-8708-33B0DB852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07DD3-1E6A-40D1-BE15-ACE38C52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C8137-84FF-478B-92CE-320E44A36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A1432-4459-4FC8-B57F-87E29057E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B511F-22DF-43C0-A622-9FD4F523B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8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04DB8-4B45-401D-BC61-E381D8221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98880-C358-425D-97E8-8FBBEF87F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4DE27-7791-4356-9827-D0A1AD76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6F6D9-CE1E-4464-95EF-A81349352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D5F49-8280-44B0-A7EF-2AB44FF5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88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78D50-CC25-4568-931B-0249BE18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F0B31-7A89-40CF-B621-A9398DF4A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68D05-34D5-42AD-9786-1C2967C25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1EFA0-CD47-4BF2-916E-356C4E641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B8A69-0C58-4FB6-9EEC-7A1459B98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5F83E-67C7-4008-839D-834C2A70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1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B455D-6251-4BCF-B574-2C93BB352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C89D7-AE31-4E60-B971-460EA7D91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42B9E3-5A84-4DDF-AC59-6EDED1580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43E28-1955-4789-9BC4-46E743AF5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3FD2F-4047-4535-9A55-9A41CFD25E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9B8E2B-8341-4615-94C4-9A56E7692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A08E31-7ECF-43DE-8034-779B4E0F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D5873A-8791-4787-8781-93DA0D5FA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0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1492-48BE-41A2-B632-06BD7BC0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215A04-496A-4279-BE47-5DC3BBBBC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D5FF7-61A7-4D5C-8270-21B0A536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6B435E-815B-4165-A538-0A66CEB70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11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380AD1-8B1E-45BB-901D-8AC301B48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06F0BD-0B75-444A-B18E-4560B502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1E3D2B-D148-4E30-BEE9-8FD6715DE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75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0E720-9951-4BA8-A4E5-2171FF24B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31857-91DD-429A-B1EA-14B1DD88C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3C887-7290-4813-A661-66417C7A1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74FE1-66B7-43EF-8D93-6FF92A4D4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27158-A50F-491A-99F4-F4E7D6AAE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AAB9F-EB3A-4F0C-A2EF-EE0898BA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7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8AE0-6954-47AB-8158-3BFB03D4F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8E5FD-0B0D-4F3E-ADFB-AE8FA570A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41BF2-18E0-4DE9-9801-445012C09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DE127-DAA1-4A7A-B060-E599FA364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26210-FE2B-444F-B0B7-799A59752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1B24A-2725-4C7F-A5FA-DC9F71C2D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5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B9EF94-B32F-4585-882C-AA39B0DDC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16837-2963-4A88-9C09-26DFE7DE1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02EAC-F167-45A6-9843-1D4B6ED8C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03EE-23B9-4DCD-AC23-456CF07B8ADA}" type="datetimeFigureOut">
              <a:rPr lang="en-US" smtClean="0"/>
              <a:t>11/10/18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D51D6-30F4-4AD2-9505-F6D3FDC0F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13BF5-A36E-4F9B-946B-35D3DEA0C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16E9-866D-484A-9F5E-584B4AD7ED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3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C678B-A003-4D61-B80A-4C4B954AA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74" y="1041400"/>
            <a:ext cx="9144000" cy="1184965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Census 101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1A6AB-6DF7-4E66-9436-114C8D66C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850495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Association of Public Policy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Analysis &amp; Management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November 10, 2018</a:t>
            </a:r>
          </a:p>
        </p:txBody>
      </p:sp>
    </p:spTree>
    <p:extLst>
      <p:ext uri="{BB962C8B-B14F-4D97-AF65-F5344CB8AC3E}">
        <p14:creationId xmlns:p14="http://schemas.microsoft.com/office/powerpoint/2010/main" val="127540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F5DE4-7B22-43EE-A2FD-4F73DE504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Why the Census is Important: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 4 P’s of the U.S. Census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C338B-DC66-4ED3-AA66-484A3BD26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21197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Political Power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Census data are used to;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Allocate seats in Congress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Draw more than 10,000 single member districts</a:t>
            </a:r>
          </a:p>
          <a:p>
            <a:pPr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Programs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Census data are used to;</a:t>
            </a:r>
          </a:p>
          <a:p>
            <a:pPr lvl="2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Distribute more than $850 billion in FY 2106</a:t>
            </a:r>
          </a:p>
          <a:p>
            <a:pPr lvl="2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Data from the 2020 Census will be used to distribute $25 trillion dollars 2021-2030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Planning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Census Data are used to plan Highways, schools, hospitals and more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Perceptions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 Places that are perceived to be stagnant or declining because of Census undercounts are less likely to get public and private sector investments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3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3E4D411-DB4A-4DAB-A771-6280CF8BF2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2282469"/>
              </p:ext>
            </p:extLst>
          </p:nvPr>
        </p:nvGraphicFramePr>
        <p:xfrm>
          <a:off x="609600" y="381663"/>
          <a:ext cx="10972800" cy="5571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4121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1B1B199-4D93-4511-BE64-35A9EE1D96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543243"/>
              </p:ext>
            </p:extLst>
          </p:nvPr>
        </p:nvGraphicFramePr>
        <p:xfrm>
          <a:off x="0" y="136525"/>
          <a:ext cx="11934334" cy="5953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F74328-31B9-475D-A081-7607FF2C4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EB98-692F-4A17-B865-2B8EBA445A87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CDE7C0-0107-458C-9C59-06E0A39F95D3}"/>
              </a:ext>
            </a:extLst>
          </p:cNvPr>
          <p:cNvSpPr txBox="1"/>
          <p:nvPr/>
        </p:nvSpPr>
        <p:spPr>
          <a:xfrm>
            <a:off x="659876" y="6089716"/>
            <a:ext cx="3478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Race alone or in combination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540271-E7B2-49DF-8213-74919097950A}"/>
              </a:ext>
            </a:extLst>
          </p:cNvPr>
          <p:cNvSpPr txBox="1"/>
          <p:nvPr/>
        </p:nvSpPr>
        <p:spPr>
          <a:xfrm>
            <a:off x="7175369" y="6089716"/>
            <a:ext cx="3478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U.S. Census Bureau</a:t>
            </a:r>
          </a:p>
        </p:txBody>
      </p:sp>
    </p:spTree>
    <p:extLst>
      <p:ext uri="{BB962C8B-B14F-4D97-AF65-F5344CB8AC3E}">
        <p14:creationId xmlns:p14="http://schemas.microsoft.com/office/powerpoint/2010/main" val="130785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6C73C87-B966-488B-BA4A-1B702D4A1D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285025"/>
              </p:ext>
            </p:extLst>
          </p:nvPr>
        </p:nvGraphicFramePr>
        <p:xfrm>
          <a:off x="595787" y="520831"/>
          <a:ext cx="10137913" cy="58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946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8AF4E-2469-4B03-96D7-899832BD6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39953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Some of the Big Issues in the 2020 Census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D9FA-DE51-4975-92B4-CF667E3B4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946"/>
            <a:ext cx="10515600" cy="492079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Funding for the Census Bureau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Politicization of the Census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Leadership at the Census Bureau 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Privacy/confidentiality concerns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Questions on the 2020 Questionnaire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Citizenship Question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Race and ethnicity</a:t>
            </a:r>
          </a:p>
          <a:p>
            <a:pPr lvl="1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96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205</Words>
  <Application>Microsoft Macintosh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Census 101</vt:lpstr>
      <vt:lpstr> Why the Census is Important: The 4 P’s of the U.S. Census </vt:lpstr>
      <vt:lpstr>PowerPoint Presentation</vt:lpstr>
      <vt:lpstr>PowerPoint Presentation</vt:lpstr>
      <vt:lpstr>PowerPoint Presentation</vt:lpstr>
      <vt:lpstr>Some of the Big Issues in the 2020 Census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Census 101</dc:title>
  <dc:creator>Owner</dc:creator>
  <cp:lastModifiedBy>Beadsie Woo</cp:lastModifiedBy>
  <cp:revision>14</cp:revision>
  <cp:lastPrinted>2018-10-25T14:05:56Z</cp:lastPrinted>
  <dcterms:created xsi:type="dcterms:W3CDTF">2018-10-15T15:45:47Z</dcterms:created>
  <dcterms:modified xsi:type="dcterms:W3CDTF">2018-11-10T12:23:20Z</dcterms:modified>
</cp:coreProperties>
</file>