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handoutMasterIdLst>
    <p:handoutMasterId r:id="rId19"/>
  </p:handoutMasterIdLst>
  <p:sldIdLst>
    <p:sldId id="283" r:id="rId5"/>
    <p:sldId id="300" r:id="rId6"/>
    <p:sldId id="308" r:id="rId7"/>
    <p:sldId id="287" r:id="rId8"/>
    <p:sldId id="292" r:id="rId9"/>
    <p:sldId id="293" r:id="rId10"/>
    <p:sldId id="303" r:id="rId11"/>
    <p:sldId id="306" r:id="rId12"/>
    <p:sldId id="305" r:id="rId13"/>
    <p:sldId id="309" r:id="rId14"/>
    <p:sldId id="310" r:id="rId15"/>
    <p:sldId id="311" r:id="rId16"/>
    <p:sldId id="312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8" autoAdjust="0"/>
    <p:restoredTop sz="66113" autoAdjust="0"/>
  </p:normalViewPr>
  <p:slideViewPr>
    <p:cSldViewPr snapToGrid="0" snapToObjects="1">
      <p:cViewPr varScale="1">
        <p:scale>
          <a:sx n="63" d="100"/>
          <a:sy n="63" d="100"/>
        </p:scale>
        <p:origin x="960" y="60"/>
      </p:cViewPr>
      <p:guideLst/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Arena\Downloads\nnip_totals_graphs_10.1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Arena\Downloads\nnip_totals_graphs_10.1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Arena\AppData\Local\Box\Box%20Edit\Documents\GoNXp9vaHECmoHyMtFI_LQ==\nnip_totals_graphs_10.1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Arena\AppData\Local\Box\Box%20Edit\Documents\GoNXp9vaHECmoHyMtFI_LQ==\nnip_totals_graphs_10.1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Arena\Downloads\NNIP%20Diversity%20Work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Arena\AppData\Local\Box\Box%20Edit\Documents\GoNXp9vaHECmoHyMtFI_LQ==\nnip_totals_graphs_10.12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Arena\AppData\Local\Box\Box%20Edit\Documents\GoNXp9vaHECmoHyMtFI_LQ==\nnip_totals_graphs_10.12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Arena\AppData\Local\Box\Box%20Edit\Documents\GoNXp9vaHECmoHyMtFI_LQ==\nnip_totals_graphs_10.12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Arena\AppData\Local\Box\Box%20Edit\Documents\GoNXp9vaHECmoHyMtFI_LQ==\nnip_totals_graphs_10.12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74006671356281"/>
          <c:y val="0.11615586065060403"/>
          <c:w val="0.76046545418571798"/>
          <c:h val="0.784845651230333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'Gender % Graphs'!$B$19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% Graphs'!$A$20:$A$23</c:f>
              <c:strCache>
                <c:ptCount val="4"/>
                <c:pt idx="0">
                  <c:v>NNIP Leadership</c:v>
                </c:pt>
                <c:pt idx="1">
                  <c:v>Other NNIP Staff</c:v>
                </c:pt>
                <c:pt idx="2">
                  <c:v>Administrative </c:v>
                </c:pt>
                <c:pt idx="3">
                  <c:v>Staff total</c:v>
                </c:pt>
              </c:strCache>
            </c:strRef>
          </c:cat>
          <c:val>
            <c:numRef>
              <c:f>'Gender % Graphs'!$B$20:$B$23</c:f>
              <c:numCache>
                <c:formatCode>0%</c:formatCode>
                <c:ptCount val="4"/>
                <c:pt idx="0">
                  <c:v>0.48421052098274231</c:v>
                </c:pt>
                <c:pt idx="1">
                  <c:v>0.6071428656578064</c:v>
                </c:pt>
                <c:pt idx="2">
                  <c:v>0.64893615245819092</c:v>
                </c:pt>
                <c:pt idx="3">
                  <c:v>0.61144578456878662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9A-475C-97ED-8D5B780FCE89}"/>
            </c:ext>
          </c:extLst>
        </c:ser>
        <c:ser>
          <c:idx val="1"/>
          <c:order val="1"/>
          <c:tx>
            <c:strRef>
              <c:f>'Gender % Graphs'!$C$19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% Graphs'!$A$20:$A$23</c:f>
              <c:strCache>
                <c:ptCount val="4"/>
                <c:pt idx="0">
                  <c:v>NNIP Leadership</c:v>
                </c:pt>
                <c:pt idx="1">
                  <c:v>Other NNIP Staff</c:v>
                </c:pt>
                <c:pt idx="2">
                  <c:v>Administrative </c:v>
                </c:pt>
                <c:pt idx="3">
                  <c:v>Staff total</c:v>
                </c:pt>
              </c:strCache>
            </c:strRef>
          </c:cat>
          <c:val>
            <c:numRef>
              <c:f>'Gender % Graphs'!$C$20:$C$23</c:f>
              <c:numCache>
                <c:formatCode>0%</c:formatCode>
                <c:ptCount val="4"/>
                <c:pt idx="0">
                  <c:v>0.49473685026168823</c:v>
                </c:pt>
                <c:pt idx="1">
                  <c:v>0.3928571343421936</c:v>
                </c:pt>
                <c:pt idx="2">
                  <c:v>0.3404255211353302</c:v>
                </c:pt>
                <c:pt idx="3">
                  <c:v>0.38554215431213379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9A-475C-97ED-8D5B780FCE89}"/>
            </c:ext>
          </c:extLst>
        </c:ser>
        <c:ser>
          <c:idx val="2"/>
          <c:order val="2"/>
          <c:tx>
            <c:strRef>
              <c:f>'Gender % Graphs'!$D$19</c:f>
              <c:strCache>
                <c:ptCount val="1"/>
                <c:pt idx="0">
                  <c:v>Non-Binary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01536983669537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9A-475C-97ED-8D5B780FCE8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9A-475C-97ED-8D5B780FCE89}"/>
                </c:ext>
              </c:extLst>
            </c:dLbl>
            <c:dLbl>
              <c:idx val="2"/>
              <c:layout>
                <c:manualLayout>
                  <c:x val="1.951248799231519E-2"/>
                  <c:y val="6.782508896614424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9A-475C-97ED-8D5B780FCE8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9A-475C-97ED-8D5B780FC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'Gender % Graphs'!$A$20:$A$23</c:f>
              <c:strCache>
                <c:ptCount val="4"/>
                <c:pt idx="0">
                  <c:v>NNIP Leadership</c:v>
                </c:pt>
                <c:pt idx="1">
                  <c:v>Other NNIP Staff</c:v>
                </c:pt>
                <c:pt idx="2">
                  <c:v>Administrative </c:v>
                </c:pt>
                <c:pt idx="3">
                  <c:v>Staff total</c:v>
                </c:pt>
              </c:strCache>
            </c:strRef>
          </c:cat>
          <c:val>
            <c:numRef>
              <c:f>'Gender % Graphs'!$D$20:$D$23</c:f>
              <c:numCache>
                <c:formatCode>0%</c:formatCode>
                <c:ptCount val="4"/>
                <c:pt idx="0">
                  <c:v>2.1052632480859756E-2</c:v>
                </c:pt>
                <c:pt idx="1">
                  <c:v>0</c:v>
                </c:pt>
                <c:pt idx="2">
                  <c:v>1.0638297535479069E-2</c:v>
                </c:pt>
                <c:pt idx="3">
                  <c:v>3.0120480805635452E-3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9A-475C-97ED-8D5B780FCE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90918680"/>
        <c:axId val="592679608"/>
      </c:barChart>
      <c:catAx>
        <c:axId val="590918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679608"/>
        <c:crosses val="autoZero"/>
        <c:auto val="1"/>
        <c:lblAlgn val="ctr"/>
        <c:lblOffset val="100"/>
        <c:noMultiLvlLbl val="0"/>
      </c:catAx>
      <c:valAx>
        <c:axId val="592679608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90918680"/>
        <c:crosses val="max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100424901858446"/>
          <c:y val="3.3296337402885685E-2"/>
          <c:w val="0.3730395327025044"/>
          <c:h val="8.6989376050524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82633420822396"/>
          <c:y val="0.20449575916655241"/>
          <c:w val="0.78806255468066488"/>
          <c:h val="0.681995696204656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'Age % Graphs'!$B$38</c:f>
              <c:strCache>
                <c:ptCount val="1"/>
                <c:pt idx="0">
                  <c:v>Age 18-29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% Graphs'!$A$39:$A$42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'Age % Graphs'!$B$39:$B$42</c:f>
              <c:numCache>
                <c:formatCode>0%</c:formatCode>
                <c:ptCount val="4"/>
                <c:pt idx="0">
                  <c:v>0.23442137241363525</c:v>
                </c:pt>
                <c:pt idx="1">
                  <c:v>0.27906978130340576</c:v>
                </c:pt>
                <c:pt idx="2">
                  <c:v>0.34449762105941772</c:v>
                </c:pt>
                <c:pt idx="3">
                  <c:v>3.5294119268655777E-2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0-4701-803D-26B6A131A35E}"/>
            </c:ext>
          </c:extLst>
        </c:ser>
        <c:ser>
          <c:idx val="1"/>
          <c:order val="1"/>
          <c:tx>
            <c:strRef>
              <c:f>'Age % Graphs'!$C$38</c:f>
              <c:strCache>
                <c:ptCount val="1"/>
                <c:pt idx="0">
                  <c:v>Age 30-44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% Graphs'!$A$39:$A$42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'Age % Graphs'!$C$39:$C$42</c:f>
              <c:numCache>
                <c:formatCode>0%</c:formatCode>
                <c:ptCount val="4"/>
                <c:pt idx="0">
                  <c:v>0.37388724088668823</c:v>
                </c:pt>
                <c:pt idx="1">
                  <c:v>0.40697672963142395</c:v>
                </c:pt>
                <c:pt idx="2">
                  <c:v>0.38277512788772583</c:v>
                </c:pt>
                <c:pt idx="3">
                  <c:v>0.44705882668495178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C0-4701-803D-26B6A131A35E}"/>
            </c:ext>
          </c:extLst>
        </c:ser>
        <c:ser>
          <c:idx val="2"/>
          <c:order val="2"/>
          <c:tx>
            <c:strRef>
              <c:f>'Age % Graphs'!$D$38</c:f>
              <c:strCache>
                <c:ptCount val="1"/>
                <c:pt idx="0">
                  <c:v>Age 45-60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% Graphs'!$A$39:$A$42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'Age % Graphs'!$D$39:$D$42</c:f>
              <c:numCache>
                <c:formatCode>0%</c:formatCode>
                <c:ptCount val="4"/>
                <c:pt idx="0">
                  <c:v>0.31157270073890686</c:v>
                </c:pt>
                <c:pt idx="1">
                  <c:v>0.25581395626068115</c:v>
                </c:pt>
                <c:pt idx="2">
                  <c:v>0.21531100571155548</c:v>
                </c:pt>
                <c:pt idx="3">
                  <c:v>0.44705882668495178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C0-4701-803D-26B6A131A35E}"/>
            </c:ext>
          </c:extLst>
        </c:ser>
        <c:ser>
          <c:idx val="3"/>
          <c:order val="3"/>
          <c:tx>
            <c:strRef>
              <c:f>'Age % Graphs'!$E$38</c:f>
              <c:strCache>
                <c:ptCount val="1"/>
                <c:pt idx="0">
                  <c:v>Age 60 Plus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% Graphs'!$A$39:$A$42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'Age % Graphs'!$E$39:$E$42</c:f>
              <c:numCache>
                <c:formatCode>0%</c:formatCode>
                <c:ptCount val="4"/>
                <c:pt idx="0">
                  <c:v>7.7151335775852203E-2</c:v>
                </c:pt>
                <c:pt idx="1">
                  <c:v>4.6511627733707428E-2</c:v>
                </c:pt>
                <c:pt idx="2">
                  <c:v>5.2631579339504242E-2</c:v>
                </c:pt>
                <c:pt idx="3">
                  <c:v>7.0588238537311554E-2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C0-4701-803D-26B6A131A35E}"/>
            </c:ext>
          </c:extLst>
        </c:ser>
        <c:ser>
          <c:idx val="4"/>
          <c:order val="4"/>
          <c:tx>
            <c:strRef>
              <c:f>'Age % Graphs'!$F$38</c:f>
              <c:strCache>
                <c:ptCount val="1"/>
                <c:pt idx="0">
                  <c:v>Age Not Identified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'Age % Graphs'!$A$39:$A$42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'Age % Graphs'!$F$39:$F$42</c:f>
              <c:numCache>
                <c:formatCode>0%</c:formatCode>
                <c:ptCount val="4"/>
                <c:pt idx="0">
                  <c:v>2.9673590324819088E-3</c:v>
                </c:pt>
                <c:pt idx="1">
                  <c:v>1.1627906933426857E-2</c:v>
                </c:pt>
                <c:pt idx="2">
                  <c:v>4.7846888191998005E-3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C0-4701-803D-26B6A131A3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2152464"/>
        <c:axId val="586168120"/>
      </c:barChart>
      <c:catAx>
        <c:axId val="9215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168120"/>
        <c:crosses val="autoZero"/>
        <c:auto val="1"/>
        <c:lblAlgn val="ctr"/>
        <c:lblOffset val="100"/>
        <c:noMultiLvlLbl val="0"/>
      </c:catAx>
      <c:valAx>
        <c:axId val="58616812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9215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945548993875764"/>
          <c:y val="6.3969285788240959E-2"/>
          <c:w val="0.82813867016622922"/>
          <c:h val="0.1059231752943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44661675813247"/>
          <c:y val="6.5300782631962484E-2"/>
          <c:w val="0.45449798178636763"/>
          <c:h val="0.93284740755553708"/>
        </c:manualLayout>
      </c:layout>
      <c:pieChart>
        <c:varyColors val="1"/>
        <c:ser>
          <c:idx val="0"/>
          <c:order val="0"/>
          <c:tx>
            <c:strRef>
              <c:f>'Nativity % Graphs'!$A$12</c:f>
              <c:strCache>
                <c:ptCount val="1"/>
                <c:pt idx="0">
                  <c:v>Staff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extLst/>
            </c:spPr>
            <c:extLst>
              <c:ext xmlns:c16="http://schemas.microsoft.com/office/drawing/2014/chart" uri="{C3380CC4-5D6E-409C-BE32-E72D297353CC}">
                <c16:uniqueId val="{00000001-6C07-4B00-8D35-EDA7DDC8ED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extLst/>
            </c:spPr>
            <c:extLst>
              <c:ext xmlns:c16="http://schemas.microsoft.com/office/drawing/2014/chart" uri="{C3380CC4-5D6E-409C-BE32-E72D297353CC}">
                <c16:uniqueId val="{00000003-6C07-4B00-8D35-EDA7DDC8ED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extLst/>
            </c:spPr>
            <c:extLst>
              <c:ext xmlns:c16="http://schemas.microsoft.com/office/drawing/2014/chart" uri="{C3380CC4-5D6E-409C-BE32-E72D297353CC}">
                <c16:uniqueId val="{00000005-6C07-4B00-8D35-EDA7DDC8EDAA}"/>
              </c:ext>
            </c:extLst>
          </c:dPt>
          <c:dLbls>
            <c:dLbl>
              <c:idx val="0"/>
              <c:layout>
                <c:manualLayout>
                  <c:x val="-9.4572446910045335E-2"/>
                  <c:y val="-0.314041692248084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07-4B00-8D35-EDA7DDC8EDAA}"/>
                </c:ext>
              </c:extLst>
            </c:dLbl>
            <c:dLbl>
              <c:idx val="1"/>
              <c:layout>
                <c:manualLayout>
                  <c:x val="6.5712737612343905E-2"/>
                  <c:y val="0.145445631909692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07-4B00-8D35-EDA7DDC8EDAA}"/>
                </c:ext>
              </c:extLst>
            </c:dLbl>
            <c:dLbl>
              <c:idx val="2"/>
              <c:layout>
                <c:manualLayout>
                  <c:x val="1.8939393939393881E-2"/>
                  <c:y val="0.12066734532350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42992424242424E-2"/>
                      <c:h val="6.55976843704956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C07-4B00-8D35-EDA7DDC8E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'Nativity % Graphs'!$B$11:$D$11</c:f>
              <c:strCache>
                <c:ptCount val="3"/>
                <c:pt idx="0">
                  <c:v>US Born</c:v>
                </c:pt>
                <c:pt idx="1">
                  <c:v>Immigrants</c:v>
                </c:pt>
                <c:pt idx="2">
                  <c:v>Not Identified </c:v>
                </c:pt>
              </c:strCache>
            </c:strRef>
          </c:cat>
          <c:val>
            <c:numRef>
              <c:f>'Nativity % Graphs'!$B$12:$D$12</c:f>
              <c:numCache>
                <c:formatCode>0%</c:formatCode>
                <c:ptCount val="3"/>
                <c:pt idx="0">
                  <c:v>0.84776121377944946</c:v>
                </c:pt>
                <c:pt idx="1">
                  <c:v>0.10746268928050995</c:v>
                </c:pt>
                <c:pt idx="2">
                  <c:v>4.4776119291782379E-2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07-4B00-8D35-EDA7DDC8E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46969696969697E-3"/>
          <c:y val="0.34849402714814404"/>
          <c:w val="0.18917683229937171"/>
          <c:h val="0.26089959696354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45691163604549"/>
          <c:y val="0.1679471336334932"/>
          <c:w val="0.8144794400699914"/>
          <c:h val="0.745689797568447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'Race % Graphs'!$B$41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'Race % Graphs'!$A$42:$A$45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'Race % Graphs'!$B$42:$B$45</c:f>
              <c:numCache>
                <c:formatCode>0%</c:formatCode>
                <c:ptCount val="4"/>
                <c:pt idx="0">
                  <c:v>0.13864307105541229</c:v>
                </c:pt>
                <c:pt idx="1">
                  <c:v>0.17894737422466278</c:v>
                </c:pt>
                <c:pt idx="2">
                  <c:v>0.13147410750389099</c:v>
                </c:pt>
                <c:pt idx="3">
                  <c:v>9.2783503234386444E-2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9-45A2-8115-30125799C1B5}"/>
            </c:ext>
          </c:extLst>
        </c:ser>
        <c:ser>
          <c:idx val="1"/>
          <c:order val="1"/>
          <c:tx>
            <c:strRef>
              <c:f>'Race % Graphs'!$C$41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'Race % Graphs'!$A$42:$A$45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'Race % Graphs'!$C$42:$C$45</c:f>
              <c:numCache>
                <c:formatCode>0%</c:formatCode>
                <c:ptCount val="4"/>
                <c:pt idx="0">
                  <c:v>9.1445431113243103E-2</c:v>
                </c:pt>
                <c:pt idx="1">
                  <c:v>9.4736844301223755E-2</c:v>
                </c:pt>
                <c:pt idx="2">
                  <c:v>0.10358566045761108</c:v>
                </c:pt>
                <c:pt idx="3">
                  <c:v>4.1237112134695053E-2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89-45A2-8115-30125799C1B5}"/>
            </c:ext>
          </c:extLst>
        </c:ser>
        <c:ser>
          <c:idx val="2"/>
          <c:order val="2"/>
          <c:tx>
            <c:strRef>
              <c:f>'Race % Graphs'!$D$41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'Race % Graphs'!$A$42:$A$45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'Race % Graphs'!$D$42:$D$45</c:f>
              <c:numCache>
                <c:formatCode>0%</c:formatCode>
                <c:ptCount val="4"/>
                <c:pt idx="0">
                  <c:v>0.65191739797592163</c:v>
                </c:pt>
                <c:pt idx="1">
                  <c:v>0.61052632331848145</c:v>
                </c:pt>
                <c:pt idx="2">
                  <c:v>0.63346612453460693</c:v>
                </c:pt>
                <c:pt idx="3">
                  <c:v>0.74226802587509155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89-45A2-8115-30125799C1B5}"/>
            </c:ext>
          </c:extLst>
        </c:ser>
        <c:ser>
          <c:idx val="3"/>
          <c:order val="3"/>
          <c:tx>
            <c:strRef>
              <c:f>'Race % Graphs'!$E$41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'Race % Graphs'!$A$42:$A$45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'Race % Graphs'!$E$42:$E$45</c:f>
              <c:numCache>
                <c:formatCode>0%</c:formatCode>
                <c:ptCount val="4"/>
                <c:pt idx="0">
                  <c:v>8.2595869898796082E-2</c:v>
                </c:pt>
                <c:pt idx="1">
                  <c:v>7.36842080950737E-2</c:v>
                </c:pt>
                <c:pt idx="2">
                  <c:v>9.9601596593856812E-2</c:v>
                </c:pt>
                <c:pt idx="3">
                  <c:v>4.1237112134695053E-2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9-45A2-8115-30125799C1B5}"/>
            </c:ext>
          </c:extLst>
        </c:ser>
        <c:ser>
          <c:idx val="4"/>
          <c:order val="4"/>
          <c:tx>
            <c:strRef>
              <c:f>'Race % Graphs'!$F$41</c:f>
              <c:strCache>
                <c:ptCount val="1"/>
                <c:pt idx="0">
                  <c:v>Indigenous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'Race % Graphs'!$A$42:$A$45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'Race % Graphs'!$F$42:$F$45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2.0618556067347527E-2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89-45A2-8115-30125799C1B5}"/>
            </c:ext>
          </c:extLst>
        </c:ser>
        <c:ser>
          <c:idx val="5"/>
          <c:order val="5"/>
          <c:tx>
            <c:strRef>
              <c:f>'Race % Graphs'!$G$41</c:f>
              <c:strCache>
                <c:ptCount val="1"/>
                <c:pt idx="0">
                  <c:v>Pacific Islander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'Race % Graphs'!$A$42:$A$45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'Race % Graphs'!$G$42:$G$45</c:f>
              <c:numCache>
                <c:formatCode>0%</c:formatCode>
                <c:ptCount val="4"/>
                <c:pt idx="0">
                  <c:v>5.8997049927711487E-3</c:v>
                </c:pt>
                <c:pt idx="1">
                  <c:v>1.0526316240429878E-2</c:v>
                </c:pt>
                <c:pt idx="2">
                  <c:v>3.9840638637542725E-3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89-45A2-8115-30125799C1B5}"/>
            </c:ext>
          </c:extLst>
        </c:ser>
        <c:ser>
          <c:idx val="6"/>
          <c:order val="6"/>
          <c:tx>
            <c:strRef>
              <c:f>'Race % Graphs'!$H$41</c:f>
              <c:strCache>
                <c:ptCount val="1"/>
                <c:pt idx="0">
                  <c:v>Multiracial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'Race % Graphs'!$A$42:$A$45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'Race % Graphs'!$H$42:$H$45</c:f>
              <c:numCache>
                <c:formatCode>0%</c:formatCode>
                <c:ptCount val="4"/>
                <c:pt idx="0">
                  <c:v>2.3598819971084595E-2</c:v>
                </c:pt>
                <c:pt idx="1">
                  <c:v>1.0526316240429878E-2</c:v>
                </c:pt>
                <c:pt idx="2">
                  <c:v>1.9920319318771362E-2</c:v>
                </c:pt>
                <c:pt idx="3">
                  <c:v>4.1237112134695053E-2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89-45A2-8115-30125799C1B5}"/>
            </c:ext>
          </c:extLst>
        </c:ser>
        <c:ser>
          <c:idx val="7"/>
          <c:order val="7"/>
          <c:tx>
            <c:strRef>
              <c:f>'Race % Graphs'!$I$41</c:f>
              <c:strCache>
                <c:ptCount val="1"/>
                <c:pt idx="0">
                  <c:v>Other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'Race % Graphs'!$A$42:$A$45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'Race % Graphs'!$I$42:$I$45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2.0618556067347527E-2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89-45A2-8115-30125799C1B5}"/>
            </c:ext>
          </c:extLst>
        </c:ser>
        <c:ser>
          <c:idx val="8"/>
          <c:order val="8"/>
          <c:tx>
            <c:strRef>
              <c:f>'Race % Graphs'!$J$41</c:f>
              <c:strCache>
                <c:ptCount val="1"/>
                <c:pt idx="0">
                  <c:v>Not Identified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'Race % Graphs'!$A$42:$A$45</c:f>
              <c:strCache>
                <c:ptCount val="4"/>
                <c:pt idx="0">
                  <c:v>Staff total</c:v>
                </c:pt>
                <c:pt idx="1">
                  <c:v>Administrative</c:v>
                </c:pt>
                <c:pt idx="2">
                  <c:v>Other NNIP Staff</c:v>
                </c:pt>
                <c:pt idx="3">
                  <c:v>NNIP Leadership</c:v>
                </c:pt>
              </c:strCache>
            </c:strRef>
          </c:cat>
          <c:val>
            <c:numRef>
              <c:f>'Race % Graphs'!$J$42:$J$45</c:f>
              <c:numCache>
                <c:formatCode>0%</c:formatCode>
                <c:ptCount val="4"/>
                <c:pt idx="0">
                  <c:v>5.8997049927711487E-3</c:v>
                </c:pt>
                <c:pt idx="1">
                  <c:v>2.1052632480859756E-2</c:v>
                </c:pt>
                <c:pt idx="2">
                  <c:v>7.9681277275085449E-3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89-45A2-8115-30125799C1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86167728"/>
        <c:axId val="586164592"/>
      </c:barChart>
      <c:catAx>
        <c:axId val="58616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164592"/>
        <c:crosses val="autoZero"/>
        <c:auto val="1"/>
        <c:lblAlgn val="ctr"/>
        <c:lblOffset val="100"/>
        <c:noMultiLvlLbl val="0"/>
      </c:catAx>
      <c:valAx>
        <c:axId val="58616459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8616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657119422572177"/>
          <c:y val="2.1333339305921767E-2"/>
          <c:w val="0.87324639107611546"/>
          <c:h val="0.15476077823573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4</a:t>
            </a:r>
            <a:r>
              <a:rPr lang="en-US" b="1" baseline="0" dirty="0"/>
              <a:t> in 5 reported their organization or center has taken concrete steps to engage on the issue of racial equity and diversity. 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'Equity Engagement'!$F$3:$F$7</c:f>
              <c:strCache>
                <c:ptCount val="5"/>
                <c:pt idx="0">
                  <c:v>Our organization has not engaged around the issue.</c:v>
                </c:pt>
                <c:pt idx="1">
                  <c:v>We have begun having conversations.</c:v>
                </c:pt>
                <c:pt idx="2">
                  <c:v>We have participated in a training(s) and/or started to develop our capacity in other ways.</c:v>
                </c:pt>
                <c:pt idx="3">
                  <c:v>We have adjusted some of our internal policies, practices, and/or values to intentionally promote racial equity.</c:v>
                </c:pt>
                <c:pt idx="4">
                  <c:v>It is an integral part of our internal culture, value, practices, and policies, at all levels of the organization.</c:v>
                </c:pt>
              </c:strCache>
            </c:strRef>
          </c:cat>
          <c:val>
            <c:numRef>
              <c:f>'Equity Engagement'!$G$3:$G$7</c:f>
              <c:numCache>
                <c:formatCode>0%</c:formatCode>
                <c:ptCount val="5"/>
                <c:pt idx="0">
                  <c:v>9.5238095238095233E-2</c:v>
                </c:pt>
                <c:pt idx="1">
                  <c:v>9.5238095238095233E-2</c:v>
                </c:pt>
                <c:pt idx="2">
                  <c:v>0.19047619047619047</c:v>
                </c:pt>
                <c:pt idx="3">
                  <c:v>0.2857142857142857</c:v>
                </c:pt>
                <c:pt idx="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B-4C49-BF99-AD119E4E0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6165376"/>
        <c:axId val="586165768"/>
      </c:barChart>
      <c:catAx>
        <c:axId val="58616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165768"/>
        <c:crosses val="autoZero"/>
        <c:auto val="1"/>
        <c:lblAlgn val="ctr"/>
        <c:lblOffset val="100"/>
        <c:noMultiLvlLbl val="0"/>
      </c:catAx>
      <c:valAx>
        <c:axId val="586165768"/>
        <c:scaling>
          <c:orientation val="minMax"/>
          <c:max val="0.5"/>
        </c:scaling>
        <c:delete val="1"/>
        <c:axPos val="b"/>
        <c:numFmt formatCode="0%" sourceLinked="1"/>
        <c:majorTickMark val="none"/>
        <c:minorTickMark val="none"/>
        <c:tickLblPos val="nextTo"/>
        <c:crossAx val="58616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68046551623642"/>
          <c:y val="0.14699006675612492"/>
          <c:w val="0.77230214045299006"/>
          <c:h val="0.716133767543526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'Gender % Graphs'!$B$49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ysClr val="window" lastClr="FFFFFF"/>
                    </a:solidFill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AE58-4C48-8A8B-EBB7A8A26E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ysClr val="window" lastClr="FFFFFF"/>
                    </a:solidFill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AE58-4C48-8A8B-EBB7A8A26E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% Graphs'!$A$50:$A$52</c:f>
              <c:strCache>
                <c:ptCount val="3"/>
                <c:pt idx="0">
                  <c:v>Board</c:v>
                </c:pt>
                <c:pt idx="1">
                  <c:v>Advisory Board</c:v>
                </c:pt>
                <c:pt idx="2">
                  <c:v>Project Board</c:v>
                </c:pt>
              </c:strCache>
            </c:strRef>
          </c:cat>
          <c:val>
            <c:numRef>
              <c:f>'Gender % Graphs'!$B$50:$B$52</c:f>
              <c:numCache>
                <c:formatCode>0%</c:formatCode>
                <c:ptCount val="3"/>
                <c:pt idx="0">
                  <c:v>0.43589743971824646</c:v>
                </c:pt>
                <c:pt idx="1">
                  <c:v>0.46000000834465027</c:v>
                </c:pt>
                <c:pt idx="2">
                  <c:v>0.56756758689880371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58-4C48-8A8B-EBB7A8A26EA7}"/>
            </c:ext>
          </c:extLst>
        </c:ser>
        <c:ser>
          <c:idx val="1"/>
          <c:order val="1"/>
          <c:tx>
            <c:strRef>
              <c:f>'Gender % Graphs'!$C$49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% Graphs'!$A$50:$A$52</c:f>
              <c:strCache>
                <c:ptCount val="3"/>
                <c:pt idx="0">
                  <c:v>Board</c:v>
                </c:pt>
                <c:pt idx="1">
                  <c:v>Advisory Board</c:v>
                </c:pt>
                <c:pt idx="2">
                  <c:v>Project Board</c:v>
                </c:pt>
              </c:strCache>
            </c:strRef>
          </c:cat>
          <c:val>
            <c:numRef>
              <c:f>'Gender % Graphs'!$C$50:$C$52</c:f>
              <c:numCache>
                <c:formatCode>0%</c:formatCode>
                <c:ptCount val="3"/>
                <c:pt idx="0">
                  <c:v>0.56410259008407593</c:v>
                </c:pt>
                <c:pt idx="1">
                  <c:v>0.54000002145767212</c:v>
                </c:pt>
                <c:pt idx="2">
                  <c:v>0.43243244290351868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58-4C48-8A8B-EBB7A8A26E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99180600"/>
        <c:axId val="699179032"/>
      </c:barChart>
      <c:valAx>
        <c:axId val="6991790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699180600"/>
        <c:crosses val="autoZero"/>
        <c:crossBetween val="between"/>
      </c:valAx>
      <c:catAx>
        <c:axId val="69918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179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429225768725474"/>
          <c:y val="6.0289389067524117E-2"/>
          <c:w val="0.19141548462549043"/>
          <c:h val="7.5406043496974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0000000000003"/>
          <c:y val="0.17293095059546129"/>
          <c:w val="0.76251388888888894"/>
          <c:h val="0.594659484528719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'Age % Graphs'!$B$63</c:f>
              <c:strCache>
                <c:ptCount val="1"/>
                <c:pt idx="0">
                  <c:v>Age 18-29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'Age % Graphs'!$A$64:$A$66</c:f>
              <c:strCache>
                <c:ptCount val="3"/>
                <c:pt idx="0">
                  <c:v>Board</c:v>
                </c:pt>
                <c:pt idx="1">
                  <c:v>Advisory Board</c:v>
                </c:pt>
                <c:pt idx="2">
                  <c:v>Project Board</c:v>
                </c:pt>
              </c:strCache>
            </c:strRef>
          </c:cat>
          <c:val>
            <c:numRef>
              <c:f>'Age % Graphs'!$B$64:$B$66</c:f>
              <c:numCache>
                <c:formatCode>0%</c:formatCode>
                <c:ptCount val="3"/>
                <c:pt idx="0">
                  <c:v>1.904761977493763E-2</c:v>
                </c:pt>
                <c:pt idx="1">
                  <c:v>0</c:v>
                </c:pt>
                <c:pt idx="2">
                  <c:v>2.5641025975346565E-2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E-4592-9DBC-01DB1825C4AB}"/>
            </c:ext>
          </c:extLst>
        </c:ser>
        <c:ser>
          <c:idx val="1"/>
          <c:order val="1"/>
          <c:tx>
            <c:strRef>
              <c:f>'Age % Graphs'!$C$63</c:f>
              <c:strCache>
                <c:ptCount val="1"/>
                <c:pt idx="0">
                  <c:v>Age 30-44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% Graphs'!$A$64:$A$66</c:f>
              <c:strCache>
                <c:ptCount val="3"/>
                <c:pt idx="0">
                  <c:v>Board</c:v>
                </c:pt>
                <c:pt idx="1">
                  <c:v>Advisory Board</c:v>
                </c:pt>
                <c:pt idx="2">
                  <c:v>Project Board</c:v>
                </c:pt>
              </c:strCache>
            </c:strRef>
          </c:cat>
          <c:val>
            <c:numRef>
              <c:f>'Age % Graphs'!$C$64:$C$66</c:f>
              <c:numCache>
                <c:formatCode>0%</c:formatCode>
                <c:ptCount val="3"/>
                <c:pt idx="0">
                  <c:v>0.12380952388048172</c:v>
                </c:pt>
                <c:pt idx="1">
                  <c:v>0.1111111119389534</c:v>
                </c:pt>
                <c:pt idx="2">
                  <c:v>0.43589743971824646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5E-4592-9DBC-01DB1825C4AB}"/>
            </c:ext>
          </c:extLst>
        </c:ser>
        <c:ser>
          <c:idx val="2"/>
          <c:order val="2"/>
          <c:tx>
            <c:strRef>
              <c:f>'Age % Graphs'!$D$63</c:f>
              <c:strCache>
                <c:ptCount val="1"/>
                <c:pt idx="0">
                  <c:v>Age 45-60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% Graphs'!$A$64:$A$66</c:f>
              <c:strCache>
                <c:ptCount val="3"/>
                <c:pt idx="0">
                  <c:v>Board</c:v>
                </c:pt>
                <c:pt idx="1">
                  <c:v>Advisory Board</c:v>
                </c:pt>
                <c:pt idx="2">
                  <c:v>Project Board</c:v>
                </c:pt>
              </c:strCache>
            </c:strRef>
          </c:cat>
          <c:val>
            <c:numRef>
              <c:f>'Age % Graphs'!$D$64:$D$66</c:f>
              <c:numCache>
                <c:formatCode>0%</c:formatCode>
                <c:ptCount val="3"/>
                <c:pt idx="0">
                  <c:v>0.40952381491661072</c:v>
                </c:pt>
                <c:pt idx="1">
                  <c:v>0.28282827138900757</c:v>
                </c:pt>
                <c:pt idx="2">
                  <c:v>0.43589743971824646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5E-4592-9DBC-01DB1825C4AB}"/>
            </c:ext>
          </c:extLst>
        </c:ser>
        <c:ser>
          <c:idx val="3"/>
          <c:order val="3"/>
          <c:tx>
            <c:strRef>
              <c:f>'Age % Graphs'!$E$63</c:f>
              <c:strCache>
                <c:ptCount val="1"/>
                <c:pt idx="0">
                  <c:v>Age 60 Plus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% Graphs'!$A$64:$A$66</c:f>
              <c:strCache>
                <c:ptCount val="3"/>
                <c:pt idx="0">
                  <c:v>Board</c:v>
                </c:pt>
                <c:pt idx="1">
                  <c:v>Advisory Board</c:v>
                </c:pt>
                <c:pt idx="2">
                  <c:v>Project Board</c:v>
                </c:pt>
              </c:strCache>
            </c:strRef>
          </c:cat>
          <c:val>
            <c:numRef>
              <c:f>'Age % Graphs'!$E$64:$E$66</c:f>
              <c:numCache>
                <c:formatCode>0%</c:formatCode>
                <c:ptCount val="3"/>
                <c:pt idx="0">
                  <c:v>0.40952381491661072</c:v>
                </c:pt>
                <c:pt idx="1">
                  <c:v>0.36363637447357178</c:v>
                </c:pt>
                <c:pt idx="2">
                  <c:v>0.10256410390138626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5E-4592-9DBC-01DB1825C4AB}"/>
            </c:ext>
          </c:extLst>
        </c:ser>
        <c:ser>
          <c:idx val="4"/>
          <c:order val="4"/>
          <c:tx>
            <c:strRef>
              <c:f>'Age % Graphs'!$F$63</c:f>
              <c:strCache>
                <c:ptCount val="1"/>
                <c:pt idx="0">
                  <c:v>Age Not Identified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% Graphs'!$A$64:$A$66</c:f>
              <c:strCache>
                <c:ptCount val="3"/>
                <c:pt idx="0">
                  <c:v>Board</c:v>
                </c:pt>
                <c:pt idx="1">
                  <c:v>Advisory Board</c:v>
                </c:pt>
                <c:pt idx="2">
                  <c:v>Project Board</c:v>
                </c:pt>
              </c:strCache>
            </c:strRef>
          </c:cat>
          <c:val>
            <c:numRef>
              <c:f>'Age % Graphs'!$F$64:$F$66</c:f>
              <c:numCache>
                <c:formatCode>0%</c:formatCode>
                <c:ptCount val="3"/>
                <c:pt idx="0">
                  <c:v>3.8095239549875259E-2</c:v>
                </c:pt>
                <c:pt idx="1">
                  <c:v>0.24242424964904785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5E-4592-9DBC-01DB1825C4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94790208"/>
        <c:axId val="589798760"/>
      </c:barChart>
      <c:catAx>
        <c:axId val="69479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798760"/>
        <c:crosses val="autoZero"/>
        <c:auto val="1"/>
        <c:lblAlgn val="ctr"/>
        <c:lblOffset val="100"/>
        <c:noMultiLvlLbl val="0"/>
      </c:catAx>
      <c:valAx>
        <c:axId val="589798760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  <a:ex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9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102252843394577"/>
          <c:y val="4.6060090702947844E-2"/>
          <c:w val="0.81672703412073488"/>
          <c:h val="7.9766256896459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'Nativity % Graphs'!$C$25</c:f>
              <c:strCache>
                <c:ptCount val="1"/>
                <c:pt idx="0">
                  <c:v>US Born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7369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'Nativity % Graphs'!$B$26:$B$28</c:f>
              <c:strCache>
                <c:ptCount val="3"/>
                <c:pt idx="0">
                  <c:v>Board</c:v>
                </c:pt>
                <c:pt idx="1">
                  <c:v>Advisory</c:v>
                </c:pt>
                <c:pt idx="2">
                  <c:v>Project</c:v>
                </c:pt>
              </c:strCache>
            </c:strRef>
          </c:cat>
          <c:val>
            <c:numRef>
              <c:f>'Nativity % Graphs'!$C$26:$C$28</c:f>
              <c:numCache>
                <c:formatCode>0%</c:formatCode>
                <c:ptCount val="3"/>
                <c:pt idx="0">
                  <c:v>0.75238096714019775</c:v>
                </c:pt>
                <c:pt idx="1">
                  <c:v>0.9466666579246521</c:v>
                </c:pt>
                <c:pt idx="2">
                  <c:v>0.27338129281997681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E-47F8-9E79-8FFB88409F47}"/>
            </c:ext>
          </c:extLst>
        </c:ser>
        <c:ser>
          <c:idx val="1"/>
          <c:order val="1"/>
          <c:tx>
            <c:strRef>
              <c:f>'Nativity % Graphs'!$D$25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352367688022177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1E-47F8-9E79-8FFB88409F47}"/>
                </c:ext>
              </c:extLst>
            </c:dLbl>
            <c:dLbl>
              <c:idx val="2"/>
              <c:layout>
                <c:manualLayout>
                  <c:x val="2.9015784586815176E-2"/>
                  <c:y val="7.28438228438228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7369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1E-47F8-9E79-8FFB88409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'Nativity % Graphs'!$B$26:$B$28</c:f>
              <c:strCache>
                <c:ptCount val="3"/>
                <c:pt idx="0">
                  <c:v>Board</c:v>
                </c:pt>
                <c:pt idx="1">
                  <c:v>Advisory</c:v>
                </c:pt>
                <c:pt idx="2">
                  <c:v>Project</c:v>
                </c:pt>
              </c:strCache>
            </c:strRef>
          </c:cat>
          <c:val>
            <c:numRef>
              <c:f>'Nativity % Graphs'!$D$26:$D$28</c:f>
              <c:numCache>
                <c:formatCode>0%</c:formatCode>
                <c:ptCount val="3"/>
                <c:pt idx="0">
                  <c:v>0.1428571492433548</c:v>
                </c:pt>
                <c:pt idx="1">
                  <c:v>5.3333334624767303E-2</c:v>
                </c:pt>
                <c:pt idx="2">
                  <c:v>7.1942447684705257E-3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1E-47F8-9E79-8FFB88409F47}"/>
            </c:ext>
          </c:extLst>
        </c:ser>
        <c:ser>
          <c:idx val="2"/>
          <c:order val="2"/>
          <c:tx>
            <c:strRef>
              <c:f>'Nativity % Graphs'!$E$25</c:f>
              <c:strCache>
                <c:ptCount val="1"/>
                <c:pt idx="0">
                  <c:v>Not Identified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1E-47F8-9E79-8FFB88409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7369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'Nativity % Graphs'!$B$26:$B$28</c:f>
              <c:strCache>
                <c:ptCount val="3"/>
                <c:pt idx="0">
                  <c:v>Board</c:v>
                </c:pt>
                <c:pt idx="1">
                  <c:v>Advisory</c:v>
                </c:pt>
                <c:pt idx="2">
                  <c:v>Project</c:v>
                </c:pt>
              </c:strCache>
            </c:strRef>
          </c:cat>
          <c:val>
            <c:numRef>
              <c:f>'Nativity % Graphs'!$E$26:$E$28</c:f>
              <c:numCache>
                <c:formatCode>0%</c:formatCode>
                <c:ptCount val="3"/>
                <c:pt idx="0">
                  <c:v>0.10476190596818924</c:v>
                </c:pt>
                <c:pt idx="1">
                  <c:v>0</c:v>
                </c:pt>
                <c:pt idx="2">
                  <c:v>0.71942448616027832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1E-47F8-9E79-8FFB88409F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92620328"/>
        <c:axId val="592620720"/>
      </c:barChart>
      <c:catAx>
        <c:axId val="59262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620720"/>
        <c:crosses val="autoZero"/>
        <c:auto val="1"/>
        <c:lblAlgn val="ctr"/>
        <c:lblOffset val="100"/>
        <c:noMultiLvlLbl val="0"/>
      </c:catAx>
      <c:valAx>
        <c:axId val="592620720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62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1668853893264"/>
          <c:y val="0.17334108804581244"/>
          <c:w val="0.83872244094488191"/>
          <c:h val="0.613990097828680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'Race % Graphs'!$B$72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7369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'Race % Graphs'!$A$73:$A$75</c:f>
              <c:strCache>
                <c:ptCount val="3"/>
                <c:pt idx="0">
                  <c:v>Board</c:v>
                </c:pt>
                <c:pt idx="1">
                  <c:v>Advisory </c:v>
                </c:pt>
                <c:pt idx="2">
                  <c:v>Project</c:v>
                </c:pt>
              </c:strCache>
            </c:strRef>
          </c:cat>
          <c:val>
            <c:numRef>
              <c:f>'Race % Graphs'!$B$73:$B$75</c:f>
              <c:numCache>
                <c:formatCode>0%</c:formatCode>
                <c:ptCount val="3"/>
                <c:pt idx="0">
                  <c:v>0.17741934955120087</c:v>
                </c:pt>
                <c:pt idx="1">
                  <c:v>0.1666666716337204</c:v>
                </c:pt>
                <c:pt idx="2">
                  <c:v>0.17985612154006958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B-46E1-B182-23AAF943FB90}"/>
            </c:ext>
          </c:extLst>
        </c:ser>
        <c:ser>
          <c:idx val="1"/>
          <c:order val="1"/>
          <c:tx>
            <c:strRef>
              <c:f>'Race % Graphs'!$C$72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7369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'Race % Graphs'!$A$73:$A$75</c:f>
              <c:strCache>
                <c:ptCount val="3"/>
                <c:pt idx="0">
                  <c:v>Board</c:v>
                </c:pt>
                <c:pt idx="1">
                  <c:v>Advisory </c:v>
                </c:pt>
                <c:pt idx="2">
                  <c:v>Project</c:v>
                </c:pt>
              </c:strCache>
            </c:strRef>
          </c:cat>
          <c:val>
            <c:numRef>
              <c:f>'Race % Graphs'!$C$73:$C$75</c:f>
              <c:numCache>
                <c:formatCode>0%</c:formatCode>
                <c:ptCount val="3"/>
                <c:pt idx="0">
                  <c:v>3.2258063554763794E-2</c:v>
                </c:pt>
                <c:pt idx="1">
                  <c:v>6.6666670143604279E-2</c:v>
                </c:pt>
                <c:pt idx="2">
                  <c:v>5.7553958147764206E-2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BB-46E1-B182-23AAF943FB90}"/>
            </c:ext>
          </c:extLst>
        </c:ser>
        <c:ser>
          <c:idx val="2"/>
          <c:order val="2"/>
          <c:tx>
            <c:strRef>
              <c:f>'Race % Graphs'!$D$72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7369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'Race % Graphs'!$A$73:$A$75</c:f>
              <c:strCache>
                <c:ptCount val="3"/>
                <c:pt idx="0">
                  <c:v>Board</c:v>
                </c:pt>
                <c:pt idx="1">
                  <c:v>Advisory </c:v>
                </c:pt>
                <c:pt idx="2">
                  <c:v>Project</c:v>
                </c:pt>
              </c:strCache>
            </c:strRef>
          </c:cat>
          <c:val>
            <c:numRef>
              <c:f>'Race % Graphs'!$D$73:$D$75</c:f>
              <c:numCache>
                <c:formatCode>0%</c:formatCode>
                <c:ptCount val="3"/>
                <c:pt idx="0">
                  <c:v>0.62096774578094482</c:v>
                </c:pt>
                <c:pt idx="1">
                  <c:v>0.67333334684371948</c:v>
                </c:pt>
                <c:pt idx="2">
                  <c:v>0.66187047958374023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BB-46E1-B182-23AAF943FB90}"/>
            </c:ext>
          </c:extLst>
        </c:ser>
        <c:ser>
          <c:idx val="3"/>
          <c:order val="3"/>
          <c:tx>
            <c:strRef>
              <c:f>'Race % Graphs'!$E$72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'Race % Graphs'!$A$73:$A$75</c:f>
              <c:strCache>
                <c:ptCount val="3"/>
                <c:pt idx="0">
                  <c:v>Board</c:v>
                </c:pt>
                <c:pt idx="1">
                  <c:v>Advisory </c:v>
                </c:pt>
                <c:pt idx="2">
                  <c:v>Project</c:v>
                </c:pt>
              </c:strCache>
            </c:strRef>
          </c:cat>
          <c:val>
            <c:numRef>
              <c:f>'Race % Graphs'!$E$73:$E$75</c:f>
              <c:numCache>
                <c:formatCode>0%</c:formatCode>
                <c:ptCount val="3"/>
                <c:pt idx="0">
                  <c:v>0.14516128599643707</c:v>
                </c:pt>
                <c:pt idx="1">
                  <c:v>5.9999998658895493E-2</c:v>
                </c:pt>
                <c:pt idx="2">
                  <c:v>4.316546767950058E-2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BB-46E1-B182-23AAF943FB90}"/>
            </c:ext>
          </c:extLst>
        </c:ser>
        <c:ser>
          <c:idx val="4"/>
          <c:order val="4"/>
          <c:tx>
            <c:strRef>
              <c:f>'Race % Graphs'!$F$72</c:f>
              <c:strCache>
                <c:ptCount val="1"/>
                <c:pt idx="0">
                  <c:v>Indigenous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'Race % Graphs'!$A$73:$A$75</c:f>
              <c:strCache>
                <c:ptCount val="3"/>
                <c:pt idx="0">
                  <c:v>Board</c:v>
                </c:pt>
                <c:pt idx="1">
                  <c:v>Advisory </c:v>
                </c:pt>
                <c:pt idx="2">
                  <c:v>Project</c:v>
                </c:pt>
              </c:strCache>
            </c:strRef>
          </c:cat>
          <c:val>
            <c:numRef>
              <c:f>'Race % Graphs'!$F$73:$F$75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BB-46E1-B182-23AAF943FB90}"/>
            </c:ext>
          </c:extLst>
        </c:ser>
        <c:ser>
          <c:idx val="5"/>
          <c:order val="5"/>
          <c:tx>
            <c:strRef>
              <c:f>'Race % Graphs'!$G$72</c:f>
              <c:strCache>
                <c:ptCount val="1"/>
                <c:pt idx="0">
                  <c:v>Pacific Islander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'Race % Graphs'!$A$73:$A$75</c:f>
              <c:strCache>
                <c:ptCount val="3"/>
                <c:pt idx="0">
                  <c:v>Board</c:v>
                </c:pt>
                <c:pt idx="1">
                  <c:v>Advisory </c:v>
                </c:pt>
                <c:pt idx="2">
                  <c:v>Project</c:v>
                </c:pt>
              </c:strCache>
            </c:strRef>
          </c:cat>
          <c:val>
            <c:numRef>
              <c:f>'Race % Graphs'!$G$73:$G$75</c:f>
              <c:numCache>
                <c:formatCode>0%</c:formatCode>
                <c:ptCount val="3"/>
                <c:pt idx="0">
                  <c:v>0</c:v>
                </c:pt>
                <c:pt idx="1">
                  <c:v>6.6666668280959129E-3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BB-46E1-B182-23AAF943FB90}"/>
            </c:ext>
          </c:extLst>
        </c:ser>
        <c:ser>
          <c:idx val="6"/>
          <c:order val="6"/>
          <c:tx>
            <c:strRef>
              <c:f>'Race % Graphs'!$H$72</c:f>
              <c:strCache>
                <c:ptCount val="1"/>
                <c:pt idx="0">
                  <c:v>Multiracial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'Race % Graphs'!$A$73:$A$75</c:f>
              <c:strCache>
                <c:ptCount val="3"/>
                <c:pt idx="0">
                  <c:v>Board</c:v>
                </c:pt>
                <c:pt idx="1">
                  <c:v>Advisory </c:v>
                </c:pt>
                <c:pt idx="2">
                  <c:v>Project</c:v>
                </c:pt>
              </c:strCache>
            </c:strRef>
          </c:cat>
          <c:val>
            <c:numRef>
              <c:f>'Race % Graphs'!$H$73:$H$75</c:f>
              <c:numCache>
                <c:formatCode>0%</c:formatCode>
                <c:ptCount val="3"/>
                <c:pt idx="0">
                  <c:v>8.0645158886909485E-3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BB-46E1-B182-23AAF943FB90}"/>
            </c:ext>
          </c:extLst>
        </c:ser>
        <c:ser>
          <c:idx val="7"/>
          <c:order val="7"/>
          <c:tx>
            <c:strRef>
              <c:f>'Race % Graphs'!$I$72</c:f>
              <c:strCache>
                <c:ptCount val="1"/>
                <c:pt idx="0">
                  <c:v>Other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'Race % Graphs'!$A$73:$A$75</c:f>
              <c:strCache>
                <c:ptCount val="3"/>
                <c:pt idx="0">
                  <c:v>Board</c:v>
                </c:pt>
                <c:pt idx="1">
                  <c:v>Advisory </c:v>
                </c:pt>
                <c:pt idx="2">
                  <c:v>Project</c:v>
                </c:pt>
              </c:strCache>
            </c:strRef>
          </c:cat>
          <c:val>
            <c:numRef>
              <c:f>'Race % Graphs'!$I$73:$I$75</c:f>
              <c:numCache>
                <c:formatCode>0%</c:formatCode>
                <c:ptCount val="3"/>
                <c:pt idx="0">
                  <c:v>8.0645158886909485E-3</c:v>
                </c:pt>
                <c:pt idx="1">
                  <c:v>6.6666668280959129E-3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BB-46E1-B182-23AAF943FB90}"/>
            </c:ext>
          </c:extLst>
        </c:ser>
        <c:ser>
          <c:idx val="8"/>
          <c:order val="8"/>
          <c:tx>
            <c:strRef>
              <c:f>'Race % Graphs'!$J$72</c:f>
              <c:strCache>
                <c:ptCount val="1"/>
                <c:pt idx="0">
                  <c:v>Not Identified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BB-46E1-B182-23AAF943FB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BB-46E1-B182-23AAF943F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'Race % Graphs'!$A$73:$A$75</c:f>
              <c:strCache>
                <c:ptCount val="3"/>
                <c:pt idx="0">
                  <c:v>Board</c:v>
                </c:pt>
                <c:pt idx="1">
                  <c:v>Advisory </c:v>
                </c:pt>
                <c:pt idx="2">
                  <c:v>Project</c:v>
                </c:pt>
              </c:strCache>
            </c:strRef>
          </c:cat>
          <c:val>
            <c:numRef>
              <c:f>'Race % Graphs'!$J$73:$J$75</c:f>
              <c:numCache>
                <c:formatCode>0%</c:formatCode>
                <c:ptCount val="3"/>
                <c:pt idx="0">
                  <c:v>8.0645158886909485E-3</c:v>
                </c:pt>
                <c:pt idx="1">
                  <c:v>1.9999999552965164E-2</c:v>
                </c:pt>
                <c:pt idx="2">
                  <c:v>5.7553958147764206E-2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BB-46E1-B182-23AAF943FB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97727760"/>
        <c:axId val="697728152"/>
      </c:barChart>
      <c:catAx>
        <c:axId val="69772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28152"/>
        <c:crosses val="autoZero"/>
        <c:auto val="1"/>
        <c:lblAlgn val="ctr"/>
        <c:lblOffset val="100"/>
        <c:noMultiLvlLbl val="0"/>
      </c:catAx>
      <c:valAx>
        <c:axId val="69772815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  <a:ex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2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0.7825</cdr:x>
      <cdr:y>0.09259</cdr:y>
    </cdr:to>
    <cdr:sp macro="" textlink="">
      <cdr:nvSpPr>
        <cdr:cNvPr id="5" name="TitleBox">
          <a:extLst xmlns:a="http://schemas.openxmlformats.org/drawingml/2006/main">
            <a:ext uri="{FF2B5EF4-FFF2-40B4-BE49-F238E27FC236}">
              <a16:creationId xmlns:a16="http://schemas.microsoft.com/office/drawing/2014/main" id="{E50026E9-5863-4997-A52A-50612FFAE738}"/>
            </a:ext>
          </a:extLst>
        </cdr:cNvPr>
        <cdr:cNvSpPr txBox="1"/>
      </cdr:nvSpPr>
      <cdr:spPr>
        <a:xfrm xmlns:a="http://schemas.openxmlformats.org/drawingml/2006/main">
          <a:off x="0" y="0"/>
          <a:ext cx="4471988" cy="317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endParaRPr lang="en-US" sz="1800" b="1" dirty="0">
            <a:latin typeface="Lato" panose="020F050202020403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0.72083</cdr:x>
      <cdr:y>0.15238</cdr:y>
    </cdr:to>
    <cdr:sp macro="" textlink="">
      <cdr:nvSpPr>
        <cdr:cNvPr id="5" name="TitleBox">
          <a:extLst xmlns:a="http://schemas.openxmlformats.org/drawingml/2006/main">
            <a:ext uri="{FF2B5EF4-FFF2-40B4-BE49-F238E27FC236}">
              <a16:creationId xmlns:a16="http://schemas.microsoft.com/office/drawing/2014/main" id="{0A81A1F2-5436-4A8B-B97C-15A9BA9DFB6D}"/>
            </a:ext>
          </a:extLst>
        </cdr:cNvPr>
        <cdr:cNvSpPr txBox="1"/>
      </cdr:nvSpPr>
      <cdr:spPr>
        <a:xfrm xmlns:a="http://schemas.openxmlformats.org/drawingml/2006/main">
          <a:off x="0" y="0"/>
          <a:ext cx="5043032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endParaRPr lang="en-US" sz="1800" b="1" dirty="0">
            <a:latin typeface="Lato" panose="020F05020202040302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0.66667</cdr:x>
      <cdr:y>0.89537</cdr:y>
    </cdr:from>
    <cdr:to>
      <cdr:x>1</cdr:x>
      <cdr:y>0.96481</cdr:y>
    </cdr:to>
    <cdr:sp macro="" textlink="">
      <cdr:nvSpPr>
        <cdr:cNvPr id="2" name="LogoBox">
          <a:extLst xmlns:a="http://schemas.openxmlformats.org/drawingml/2006/main">
            <a:ext uri="{FF2B5EF4-FFF2-40B4-BE49-F238E27FC236}">
              <a16:creationId xmlns:a16="http://schemas.microsoft.com/office/drawing/2014/main" id="{62A3F762-409A-4DEF-9689-1AFC55B3B64F}"/>
            </a:ext>
          </a:extLst>
        </cdr:cNvPr>
        <cdr:cNvSpPr txBox="1"/>
      </cdr:nvSpPr>
      <cdr:spPr>
        <a:xfrm xmlns:a="http://schemas.openxmlformats.org/drawingml/2006/main">
          <a:off x="3810000" y="3070225"/>
          <a:ext cx="19050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 anchor="b"/>
        <a:lstStyle xmlns:a="http://schemas.openxmlformats.org/drawingml/2006/main"/>
        <a:p xmlns:a="http://schemas.openxmlformats.org/drawingml/2006/main">
          <a:pPr algn="r"/>
          <a:r>
            <a:rPr lang="en-US" sz="800">
              <a:solidFill>
                <a:srgbClr val="1696D2"/>
              </a:solidFill>
              <a:latin typeface="Lato Black" panose="020F0A02020204030203" pitchFamily="34" charset="0"/>
            </a:rPr>
            <a:t>U R B A N </a:t>
          </a:r>
          <a:r>
            <a:rPr lang="en-US" sz="800">
              <a:latin typeface="Lato Black" panose="020F0A02020204030203" pitchFamily="34" charset="0"/>
            </a:rPr>
            <a:t> I N S T I T U T 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0.66667</cdr:x>
      <cdr:y>0.85648</cdr:y>
    </cdr:from>
    <cdr:to>
      <cdr:x>1</cdr:x>
      <cdr:y>0.92593</cdr:y>
    </cdr:to>
    <cdr:sp macro="" textlink="">
      <cdr:nvSpPr>
        <cdr:cNvPr id="2" name="LogoBox">
          <a:extLst xmlns:a="http://schemas.openxmlformats.org/drawingml/2006/main">
            <a:ext uri="{FF2B5EF4-FFF2-40B4-BE49-F238E27FC236}">
              <a16:creationId xmlns:a16="http://schemas.microsoft.com/office/drawing/2014/main" id="{0D431754-92CE-4A86-AA73-8DF20008D16D}"/>
            </a:ext>
          </a:extLst>
        </cdr:cNvPr>
        <cdr:cNvSpPr txBox="1"/>
      </cdr:nvSpPr>
      <cdr:spPr>
        <a:xfrm xmlns:a="http://schemas.openxmlformats.org/drawingml/2006/main">
          <a:off x="4622800" y="2349500"/>
          <a:ext cx="15240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 anchor="b"/>
        <a:lstStyle xmlns:a="http://schemas.openxmlformats.org/drawingml/2006/main"/>
        <a:p xmlns:a="http://schemas.openxmlformats.org/drawingml/2006/main">
          <a:pPr algn="r"/>
          <a:r>
            <a:rPr lang="en-US" sz="800">
              <a:solidFill>
                <a:srgbClr val="1696D2"/>
              </a:solidFill>
              <a:latin typeface="Lato Black" panose="020F0A02020204030203" pitchFamily="34" charset="0"/>
            </a:rPr>
            <a:t>U R B A N </a:t>
          </a:r>
          <a:r>
            <a:rPr lang="en-US" sz="800">
              <a:latin typeface="Lato Black" panose="020F0A02020204030203" pitchFamily="34" charset="0"/>
            </a:rPr>
            <a:t> I N S T I T U T E</a:t>
          </a:r>
        </a:p>
      </cdr:txBody>
    </cdr:sp>
  </cdr:relSizeAnchor>
  <cdr:relSizeAnchor xmlns:cdr="http://schemas.openxmlformats.org/drawingml/2006/chartDrawing">
    <cdr:from>
      <cdr:x>0.00889</cdr:x>
      <cdr:y>0.01481</cdr:y>
    </cdr:from>
    <cdr:to>
      <cdr:x>0.56444</cdr:x>
      <cdr:y>0.10741</cdr:y>
    </cdr:to>
    <cdr:sp macro="" textlink="">
      <cdr:nvSpPr>
        <cdr:cNvPr id="7" name="TitleBox">
          <a:extLst xmlns:a="http://schemas.openxmlformats.org/drawingml/2006/main">
            <a:ext uri="{FF2B5EF4-FFF2-40B4-BE49-F238E27FC236}">
              <a16:creationId xmlns:a16="http://schemas.microsoft.com/office/drawing/2014/main" id="{4E0C769D-2F7F-4593-9122-EE1FAF696F84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31750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endParaRPr lang="en-US" sz="1800" b="1">
            <a:latin typeface="Lato" panose="020F0502020204030203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0.73333</cdr:x>
      <cdr:y>0.88519</cdr:y>
    </cdr:from>
    <cdr:to>
      <cdr:x>1</cdr:x>
      <cdr:y>0.94074</cdr:y>
    </cdr:to>
    <cdr:sp macro="" textlink="">
      <cdr:nvSpPr>
        <cdr:cNvPr id="3" name="LogoBox">
          <a:extLst xmlns:a="http://schemas.openxmlformats.org/drawingml/2006/main">
            <a:ext uri="{FF2B5EF4-FFF2-40B4-BE49-F238E27FC236}">
              <a16:creationId xmlns:a16="http://schemas.microsoft.com/office/drawing/2014/main" id="{1F4EF220-CB0C-463C-AF3C-457C081CD2A8}"/>
            </a:ext>
          </a:extLst>
        </cdr:cNvPr>
        <cdr:cNvSpPr txBox="1"/>
      </cdr:nvSpPr>
      <cdr:spPr>
        <a:xfrm xmlns:a="http://schemas.openxmlformats.org/drawingml/2006/main">
          <a:off x="5765800" y="3035300"/>
          <a:ext cx="15240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 anchor="b"/>
        <a:lstStyle xmlns:a="http://schemas.openxmlformats.org/drawingml/2006/main"/>
        <a:p xmlns:a="http://schemas.openxmlformats.org/drawingml/2006/main">
          <a:pPr algn="r"/>
          <a:r>
            <a:rPr lang="en-US" sz="800">
              <a:solidFill>
                <a:srgbClr val="1696D2"/>
              </a:solidFill>
              <a:latin typeface="Lato Black" panose="020F0A02020204030203" pitchFamily="34" charset="0"/>
            </a:rPr>
            <a:t>U R B A N </a:t>
          </a:r>
          <a:r>
            <a:rPr lang="en-US" sz="800">
              <a:latin typeface="Lato Black" panose="020F0A02020204030203" pitchFamily="34" charset="0"/>
            </a:rPr>
            <a:t> I N S T I T U T 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0.02878</cdr:x>
      <cdr:y>0.29524</cdr:y>
    </cdr:from>
    <cdr:to>
      <cdr:x>0.10817</cdr:x>
      <cdr:y>0.37026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51968" y="1029467"/>
          <a:ext cx="69494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>
                  <a:lumMod val="50000"/>
                  <a:lumOff val="50000"/>
                </a:schemeClr>
              </a:solidFill>
            </a:rPr>
            <a:t>n= 139</a:t>
          </a:r>
        </a:p>
      </cdr:txBody>
    </cdr:sp>
  </cdr:relSizeAnchor>
  <cdr:relSizeAnchor xmlns:cdr="http://schemas.openxmlformats.org/drawingml/2006/chartDrawing">
    <cdr:from>
      <cdr:x>0.03865</cdr:x>
      <cdr:y>0.54058</cdr:y>
    </cdr:from>
    <cdr:to>
      <cdr:x>0.11804</cdr:x>
      <cdr:y>0.6156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338328" y="1884939"/>
          <a:ext cx="69494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>
                  <a:lumMod val="50000"/>
                  <a:lumOff val="50000"/>
                </a:schemeClr>
              </a:solidFill>
            </a:rPr>
            <a:t>n= 75</a:t>
          </a:r>
        </a:p>
      </cdr:txBody>
    </cdr:sp>
  </cdr:relSizeAnchor>
  <cdr:relSizeAnchor xmlns:cdr="http://schemas.openxmlformats.org/drawingml/2006/chartDrawing">
    <cdr:from>
      <cdr:x>0.03865</cdr:x>
      <cdr:y>0.8034</cdr:y>
    </cdr:from>
    <cdr:to>
      <cdr:x>0.11804</cdr:x>
      <cdr:y>0.87842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338328" y="2801371"/>
          <a:ext cx="69494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>
                  <a:lumMod val="50000"/>
                  <a:lumOff val="50000"/>
                </a:schemeClr>
              </a:solidFill>
            </a:rPr>
            <a:t>n= 105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0.73333</cdr:x>
      <cdr:y>0.88519</cdr:y>
    </cdr:from>
    <cdr:to>
      <cdr:x>1</cdr:x>
      <cdr:y>0.94074</cdr:y>
    </cdr:to>
    <cdr:sp macro="" textlink="">
      <cdr:nvSpPr>
        <cdr:cNvPr id="3" name="LogoBox">
          <a:extLst xmlns:a="http://schemas.openxmlformats.org/drawingml/2006/main">
            <a:ext uri="{FF2B5EF4-FFF2-40B4-BE49-F238E27FC236}">
              <a16:creationId xmlns:a16="http://schemas.microsoft.com/office/drawing/2014/main" id="{A97F3611-A6AD-497F-AFFB-62D752D769D8}"/>
            </a:ext>
          </a:extLst>
        </cdr:cNvPr>
        <cdr:cNvSpPr txBox="1"/>
      </cdr:nvSpPr>
      <cdr:spPr>
        <a:xfrm xmlns:a="http://schemas.openxmlformats.org/drawingml/2006/main">
          <a:off x="5765800" y="3035300"/>
          <a:ext cx="15240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 anchor="b"/>
        <a:lstStyle xmlns:a="http://schemas.openxmlformats.org/drawingml/2006/main"/>
        <a:p xmlns:a="http://schemas.openxmlformats.org/drawingml/2006/main">
          <a:pPr algn="r"/>
          <a:r>
            <a:rPr lang="en-US" sz="800">
              <a:solidFill>
                <a:srgbClr val="1696D2"/>
              </a:solidFill>
              <a:latin typeface="Lato Black" panose="020F0A02020204030203" pitchFamily="34" charset="0"/>
            </a:rPr>
            <a:t>U R B A N </a:t>
          </a:r>
          <a:r>
            <a:rPr lang="en-US" sz="800">
              <a:latin typeface="Lato Black" panose="020F0A02020204030203" pitchFamily="34" charset="0"/>
            </a:rPr>
            <a:t> I N S T I T U T E</a:t>
          </a:r>
        </a:p>
      </cdr:txBody>
    </cdr:sp>
  </cdr:relSizeAnchor>
  <cdr:relSizeAnchor xmlns:cdr="http://schemas.openxmlformats.org/drawingml/2006/chartDrawing">
    <cdr:from>
      <cdr:x>0.037</cdr:x>
      <cdr:y>0.5</cdr:y>
    </cdr:from>
    <cdr:to>
      <cdr:x>0.113</cdr:x>
      <cdr:y>0.57803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338327" y="1676400"/>
          <a:ext cx="69494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>
                  <a:lumMod val="50000"/>
                  <a:lumOff val="50000"/>
                </a:schemeClr>
              </a:solidFill>
            </a:rPr>
            <a:t>n= 150</a:t>
          </a:r>
        </a:p>
      </cdr:txBody>
    </cdr:sp>
  </cdr:relSizeAnchor>
  <cdr:relSizeAnchor xmlns:cdr="http://schemas.openxmlformats.org/drawingml/2006/chartDrawing">
    <cdr:from>
      <cdr:x>0.037</cdr:x>
      <cdr:y>0.70788</cdr:y>
    </cdr:from>
    <cdr:to>
      <cdr:x>0.113</cdr:x>
      <cdr:y>0.78591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8327" y="2373376"/>
          <a:ext cx="69494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>
                  <a:lumMod val="50000"/>
                  <a:lumOff val="50000"/>
                </a:schemeClr>
              </a:solidFill>
            </a:rPr>
            <a:t>n= 124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03C1E5-B9A2-4A02-8A3C-8C348A9948C7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AC8E8D-1104-4082-8C0E-94C6422D2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0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5ED001-8E4F-41BA-B339-E1E7E3327FC9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45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19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latin typeface="Lato" panose="020F0502020204030203" pitchFamily="34" charset="0"/>
              </a:rPr>
              <a:t>Ages of board members vary by the type of board. Organizational boards are older on average than project boards.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09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74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 of board members, across categories are White.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6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Any other goals? …and to deepen our commitment as a Network to diversity and inclusion [LH – I’ll set up that]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We’d really</a:t>
            </a:r>
            <a:r>
              <a:rPr lang="en-US" baseline="0" dirty="0"/>
              <a:t> like to hear from all partners, so we’ll be following up with those who haven’t yet responded after the meeting.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r>
              <a:rPr lang="en-US" baseline="0" dirty="0"/>
              <a:t>[Olivia some slides have a higher number of survey respondents – 51? – if the 44 completed vs. 51 started?]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This represents</a:t>
            </a:r>
            <a:r>
              <a:rPr lang="en-US" baseline="0" dirty="0"/>
              <a:t> only our initial analysis of the data – we’d like to explore it further when we have all of the partners included.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7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While, the</a:t>
            </a:r>
            <a:r>
              <a:rPr lang="en-US" baseline="0" dirty="0"/>
              <a:t> majority of NNIP staff across all roles is female, the gender split is much more even between females and males in leadership positions. 2% of NNIP’s leadership identify as non-binary. </a:t>
            </a:r>
          </a:p>
          <a:p>
            <a:endParaRPr lang="en-US" baseline="0" dirty="0"/>
          </a:p>
          <a:p>
            <a:r>
              <a:rPr lang="en-US" baseline="0" dirty="0"/>
              <a:t>For boards, project committees had more females, while board of directors and advisory committees were majority male.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NNIP Leadership is older</a:t>
            </a:r>
            <a:r>
              <a:rPr lang="en-US" baseline="0" dirty="0"/>
              <a:t> than staff percentages.</a:t>
            </a:r>
          </a:p>
          <a:p>
            <a:endParaRPr lang="en-US" baseline="0" dirty="0"/>
          </a:p>
          <a:p>
            <a:r>
              <a:rPr lang="en-US" baseline="0" dirty="0"/>
              <a:t>Boards:</a:t>
            </a:r>
          </a:p>
          <a:p>
            <a:r>
              <a:rPr lang="en-US" dirty="0"/>
              <a:t>Project boards have a higher percentage of younger members compared</a:t>
            </a:r>
            <a:r>
              <a:rPr lang="en-US" baseline="0" dirty="0"/>
              <a:t> with</a:t>
            </a:r>
            <a:r>
              <a:rPr lang="en-US" dirty="0"/>
              <a:t> advisory committees</a:t>
            </a:r>
            <a:r>
              <a:rPr lang="en-US" baseline="0" dirty="0"/>
              <a:t> </a:t>
            </a:r>
            <a:r>
              <a:rPr lang="en-US" dirty="0"/>
              <a:t>and board</a:t>
            </a:r>
            <a:r>
              <a:rPr lang="en-US" baseline="0" dirty="0"/>
              <a:t>s of directors. Few people under 30 are represented on any type of board or committee. More than 1 in 3 board or advisory committee members is over age 60.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NNIP staff</a:t>
            </a:r>
            <a:r>
              <a:rPr lang="en-US" baseline="0" dirty="0"/>
              <a:t> are US born. 91% of NNIP leadership is US-born, while there are slightly lower percentages for administrative staff (83%) and other NNIP staff (80%).</a:t>
            </a:r>
          </a:p>
          <a:p>
            <a:endParaRPr lang="en-US" baseline="0" dirty="0"/>
          </a:p>
          <a:p>
            <a:r>
              <a:rPr lang="en-US" baseline="0" dirty="0"/>
              <a:t>About 14% of members on boards of directors identified as immigrants.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</a:t>
            </a:r>
            <a:r>
              <a:rPr lang="en-US" baseline="0" dirty="0"/>
              <a:t> of NNIP is White, more people of color in administrative and other NNIP staff roles vs. leadership roles. </a:t>
            </a:r>
          </a:p>
          <a:p>
            <a:endParaRPr lang="en-US" baseline="0" dirty="0"/>
          </a:p>
          <a:p>
            <a:r>
              <a:rPr lang="en-US" baseline="0" dirty="0"/>
              <a:t>Overall, boards and advisory committees have a similar composition as NNIP staff.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3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Answered</a:t>
            </a:r>
            <a:r>
              <a:rPr lang="en-US" dirty="0"/>
              <a:t> </a:t>
            </a:r>
            <a:r>
              <a:rPr lang="en-US" b="1" dirty="0"/>
              <a:t>42</a:t>
            </a:r>
            <a:r>
              <a:rPr lang="en-US" dirty="0"/>
              <a:t> </a:t>
            </a:r>
            <a:r>
              <a:rPr lang="en-US" b="1" dirty="0"/>
              <a:t>Skipped</a:t>
            </a:r>
            <a:r>
              <a:rPr lang="en-US" dirty="0"/>
              <a:t> </a:t>
            </a:r>
            <a:r>
              <a:rPr lang="en-US" b="1" dirty="0"/>
              <a:t>9</a:t>
            </a:r>
            <a:r>
              <a:rPr lang="en-US" dirty="0"/>
              <a:t>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baseline="0" dirty="0"/>
              <a:t>Transition – we also asked individual staff members to respond to a survey on diversity, inclusion and their engagement with hiring staff, boards, and outreach networks.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="0" dirty="0"/>
              <a:t>We asked respondents</a:t>
            </a:r>
            <a:r>
              <a:rPr lang="en-US" b="0" baseline="0" dirty="0"/>
              <a:t> to </a:t>
            </a:r>
            <a:r>
              <a:rPr lang="en-US" b="0" dirty="0"/>
              <a:t>rate the engagement of their</a:t>
            </a:r>
            <a:r>
              <a:rPr lang="en-US" b="0" baseline="0" dirty="0"/>
              <a:t> </a:t>
            </a:r>
            <a:r>
              <a:rPr lang="en-US" b="0" dirty="0"/>
              <a:t>organization or NNIP-focused</a:t>
            </a:r>
            <a:r>
              <a:rPr lang="en-US" b="0" baseline="0" dirty="0"/>
              <a:t> unit </a:t>
            </a:r>
            <a:r>
              <a:rPr lang="en-US" b="0" dirty="0"/>
              <a:t>around racial equity and diversity in workplace culture and practice.</a:t>
            </a:r>
          </a:p>
          <a:p>
            <a:pPr marL="171450" indent="-171450">
              <a:buFontTx/>
              <a:buChar char="-"/>
            </a:pP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1" dirty="0"/>
              <a:t>[NEED TO MOVE DOWN TOP CHOICE BELOW  bottom</a:t>
            </a:r>
            <a:r>
              <a:rPr lang="en-US" b="1" baseline="0" dirty="0"/>
              <a:t> one – edit down to “Organization has not engaged on issue”. ]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14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Answered</a:t>
            </a:r>
            <a:r>
              <a:rPr lang="en-US" dirty="0"/>
              <a:t> </a:t>
            </a:r>
            <a:r>
              <a:rPr lang="en-US" b="1" dirty="0"/>
              <a:t>39</a:t>
            </a:r>
            <a:r>
              <a:rPr lang="en-US" dirty="0"/>
              <a:t> </a:t>
            </a:r>
            <a:r>
              <a:rPr lang="en-US" b="1" dirty="0"/>
              <a:t>Skipped</a:t>
            </a:r>
            <a:r>
              <a:rPr lang="en-US" dirty="0"/>
              <a:t> </a:t>
            </a:r>
            <a:r>
              <a:rPr lang="en-US" b="1" dirty="0"/>
              <a:t>12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1200" b="0" dirty="0"/>
              <a:t>We asked what areas of hiring and retention do staff members feel like they can influence to increase diversity</a:t>
            </a:r>
            <a:r>
              <a:rPr lang="en-US" sz="1200" b="0" baseline="0" dirty="0"/>
              <a:t>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3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Answered 17 total, skipped </a:t>
            </a:r>
            <a:r>
              <a:rPr lang="en-US" b="1" dirty="0"/>
              <a:t>21  (IS this</a:t>
            </a:r>
            <a:r>
              <a:rPr lang="en-US" b="1" baseline="0" dirty="0"/>
              <a:t> the right number?) </a:t>
            </a:r>
          </a:p>
          <a:p>
            <a:endParaRPr lang="en-US" b="1" baseline="0" dirty="0"/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see as the biggest challenges for your center or unit on improving its diversity and increasing workplace inclusion?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5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773719"/>
            <a:ext cx="9144000" cy="384689"/>
            <a:chOff x="0" y="4773719"/>
            <a:chExt cx="9144000" cy="384689"/>
          </a:xfrm>
        </p:grpSpPr>
        <p:pic>
          <p:nvPicPr>
            <p:cNvPr id="9" name="Picture 8" descr="TitlePage_Header_Img_v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0" y="4773719"/>
              <a:ext cx="6877878" cy="384689"/>
            </a:xfrm>
            <a:prstGeom prst="rect">
              <a:avLst/>
            </a:prstGeom>
          </p:spPr>
        </p:pic>
        <p:pic>
          <p:nvPicPr>
            <p:cNvPr id="6" name="Picture 5" descr="TitlePage_Header_Img_v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2266122" y="4773719"/>
              <a:ext cx="6877878" cy="384689"/>
            </a:xfrm>
            <a:prstGeom prst="rect">
              <a:avLst/>
            </a:prstGeom>
          </p:spPr>
        </p:pic>
      </p:grpSp>
      <p:pic>
        <p:nvPicPr>
          <p:cNvPr id="8" name="Picture 7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7215809" y="4028661"/>
            <a:ext cx="1596888" cy="701323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2541719"/>
            <a:ext cx="7863840" cy="6858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1950">
                <a:solidFill>
                  <a:srgbClr val="27369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460650"/>
            <a:ext cx="7863840" cy="1025078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3341537"/>
            <a:ext cx="5486400" cy="127442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350" baseline="0">
                <a:solidFill>
                  <a:srgbClr val="00B6DE"/>
                </a:solidFill>
              </a:defRPr>
            </a:lvl1pPr>
            <a:lvl5pPr marL="1371600" indent="0" algn="l">
              <a:buFont typeface="Arial"/>
              <a:buNone/>
              <a:defRPr sz="135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435719"/>
            <a:ext cx="7924800" cy="144021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3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949281"/>
            <a:ext cx="7924800" cy="790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31207" r="16159" b="20484"/>
          <a:stretch/>
        </p:blipFill>
        <p:spPr>
          <a:xfrm>
            <a:off x="569845" y="1623392"/>
            <a:ext cx="4741004" cy="2484773"/>
          </a:xfrm>
          <a:prstGeom prst="rect">
            <a:avLst/>
          </a:prstGeom>
        </p:spPr>
      </p:pic>
      <p:pic>
        <p:nvPicPr>
          <p:cNvPr id="8" name="Picture 7" descr="TitlePage_Header_Img_v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4773719"/>
            <a:ext cx="9144000" cy="384689"/>
            <a:chOff x="0" y="4773719"/>
            <a:chExt cx="9144000" cy="384689"/>
          </a:xfrm>
        </p:grpSpPr>
        <p:pic>
          <p:nvPicPr>
            <p:cNvPr id="11" name="Picture 10" descr="TitlePage_Header_Img_v1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0" y="4773719"/>
              <a:ext cx="6877878" cy="384689"/>
            </a:xfrm>
            <a:prstGeom prst="rect">
              <a:avLst/>
            </a:prstGeom>
          </p:spPr>
        </p:pic>
        <p:pic>
          <p:nvPicPr>
            <p:cNvPr id="12" name="Picture 11" descr="TitlePage_Header_Img_v1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2266122" y="4773719"/>
              <a:ext cx="6877878" cy="384689"/>
            </a:xfrm>
            <a:prstGeom prst="rect">
              <a:avLst/>
            </a:prstGeom>
          </p:spPr>
        </p:pic>
      </p:grpSp>
      <p:pic>
        <p:nvPicPr>
          <p:cNvPr id="13" name="Picture 12" descr="TitlePage_Header_Img_v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7215809" y="4028661"/>
            <a:ext cx="1596888" cy="7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23" y="1600094"/>
            <a:ext cx="7035799" cy="590659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2343012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23" y="3607792"/>
            <a:ext cx="7035799" cy="522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  <p:pic>
        <p:nvPicPr>
          <p:cNvPr id="9" name="Picture 8" descr="TitlePage_Header_Img_v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4773719"/>
            <a:ext cx="9144000" cy="384689"/>
            <a:chOff x="0" y="4773719"/>
            <a:chExt cx="9144000" cy="384689"/>
          </a:xfrm>
        </p:grpSpPr>
        <p:pic>
          <p:nvPicPr>
            <p:cNvPr id="11" name="Picture 10" descr="TitlePage_Header_Img_v1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0" y="4773719"/>
              <a:ext cx="6877878" cy="384689"/>
            </a:xfrm>
            <a:prstGeom prst="rect">
              <a:avLst/>
            </a:prstGeom>
          </p:spPr>
        </p:pic>
        <p:pic>
          <p:nvPicPr>
            <p:cNvPr id="12" name="Picture 11" descr="TitlePage_Header_Img_v1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2266122" y="4773719"/>
              <a:ext cx="6877878" cy="384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4773719"/>
            <a:ext cx="9144000" cy="384689"/>
            <a:chOff x="0" y="4773719"/>
            <a:chExt cx="9144000" cy="384689"/>
          </a:xfrm>
        </p:grpSpPr>
        <p:pic>
          <p:nvPicPr>
            <p:cNvPr id="10" name="Picture 9" descr="TitlePage_Header_Img_v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0" y="4773719"/>
              <a:ext cx="6877878" cy="384689"/>
            </a:xfrm>
            <a:prstGeom prst="rect">
              <a:avLst/>
            </a:prstGeom>
          </p:spPr>
        </p:pic>
        <p:pic>
          <p:nvPicPr>
            <p:cNvPr id="11" name="Picture 10" descr="TitlePage_Header_Img_v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2266122" y="4773719"/>
              <a:ext cx="6877878" cy="384689"/>
            </a:xfrm>
            <a:prstGeom prst="rect">
              <a:avLst/>
            </a:prstGeom>
          </p:spPr>
        </p:pic>
      </p:grpSp>
      <p:pic>
        <p:nvPicPr>
          <p:cNvPr id="12" name="Picture 11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7215809" y="4028661"/>
            <a:ext cx="1596888" cy="701323"/>
          </a:xfrm>
          <a:prstGeom prst="rect">
            <a:avLst/>
          </a:prstGeom>
        </p:spPr>
      </p:pic>
      <p:pic>
        <p:nvPicPr>
          <p:cNvPr id="2" name="Picture 1" descr="TitlePage_Header_Img_v2-02.jpg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 r="73718" b="81699"/>
          <a:stretch/>
        </p:blipFill>
        <p:spPr>
          <a:xfrm>
            <a:off x="0" y="0"/>
            <a:ext cx="2403235" cy="1053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5" cy="10535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2541719"/>
            <a:ext cx="7863840" cy="6858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1950">
                <a:solidFill>
                  <a:srgbClr val="27369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460650"/>
            <a:ext cx="7863840" cy="1025078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3341537"/>
            <a:ext cx="5486400" cy="127442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350" baseline="0">
                <a:solidFill>
                  <a:srgbClr val="00B6DE"/>
                </a:solidFill>
              </a:defRPr>
            </a:lvl1pPr>
            <a:lvl5pPr marL="1371600" indent="0" algn="l">
              <a:buFont typeface="Arial"/>
              <a:buNone/>
              <a:defRPr sz="135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41350" y="1397340"/>
            <a:ext cx="7760188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397340"/>
            <a:ext cx="7760188" cy="3152680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41350" y="1397340"/>
            <a:ext cx="4114800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397794"/>
            <a:ext cx="3629252" cy="3152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75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1350" y="1397340"/>
            <a:ext cx="7760188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397340"/>
            <a:ext cx="7760188" cy="3152680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1350" y="1397340"/>
            <a:ext cx="4114800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397794"/>
            <a:ext cx="3629252" cy="3152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75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1"/>
            <a:ext cx="9144000" cy="1073427"/>
            <a:chOff x="0" y="-1"/>
            <a:chExt cx="9144000" cy="1073427"/>
          </a:xfrm>
        </p:grpSpPr>
        <p:pic>
          <p:nvPicPr>
            <p:cNvPr id="4" name="Picture 3" descr="Content_Slide_w_Logo_v1.jpg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130"/>
            <a:stretch/>
          </p:blipFill>
          <p:spPr>
            <a:xfrm>
              <a:off x="0" y="-1"/>
              <a:ext cx="6858000" cy="1073427"/>
            </a:xfrm>
            <a:prstGeom prst="rect">
              <a:avLst/>
            </a:prstGeom>
          </p:spPr>
        </p:pic>
        <p:pic>
          <p:nvPicPr>
            <p:cNvPr id="2" name="Picture 1" descr="Content_Slide_w_Logo_v1.jpg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130"/>
            <a:stretch/>
          </p:blipFill>
          <p:spPr>
            <a:xfrm>
              <a:off x="2286000" y="-1"/>
              <a:ext cx="6858000" cy="1073427"/>
            </a:xfrm>
            <a:prstGeom prst="rect">
              <a:avLst/>
            </a:prstGeom>
          </p:spPr>
        </p:pic>
      </p:grpSp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6" r="52657"/>
          <a:stretch/>
        </p:blipFill>
        <p:spPr>
          <a:xfrm>
            <a:off x="-1" y="4757530"/>
            <a:ext cx="3246784" cy="385970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685800" y="95251"/>
            <a:ext cx="7296912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marL="0" indent="0" algn="l" defTabSz="457189" rtl="0" eaLnBrk="1" latinLnBrk="0" hangingPunct="1">
        <a:spcBef>
          <a:spcPct val="0"/>
        </a:spcBef>
        <a:buNone/>
        <a:defRPr lang="en-US" sz="2550" kern="1200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32" userDrawn="1">
          <p15:clr>
            <a:srgbClr val="5ACBF0"/>
          </p15:clr>
        </p15:guide>
        <p15:guide id="4" orient="horz" pos="60" userDrawn="1">
          <p15:clr>
            <a:srgbClr val="5ACBF0"/>
          </p15:clr>
        </p15:guide>
        <p15:guide id="5" orient="horz" pos="56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Advancing Racial Diversity in Your Organization for Better Services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1400" dirty="0"/>
              <a:t>October 18,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7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Gender Breakdown of NNIP Partner Board Members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D21DDB7-A8E4-410D-B849-64BB299EFD2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036320"/>
          <a:ext cx="9143999" cy="379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6592" y="2131055"/>
            <a:ext cx="69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n= 37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6592" y="3026114"/>
            <a:ext cx="69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n= 150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6592" y="4007029"/>
            <a:ext cx="69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n= 117</a:t>
            </a:r>
          </a:p>
        </p:txBody>
      </p:sp>
    </p:spTree>
    <p:extLst>
      <p:ext uri="{BB962C8B-B14F-4D97-AF65-F5344CB8AC3E}">
        <p14:creationId xmlns:p14="http://schemas.microsoft.com/office/powerpoint/2010/main" val="265454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95251"/>
            <a:ext cx="7815072" cy="8001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boards have a higher percentage of younger members vs. advisory boards and boards overall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0860329-1AFB-4A1E-A182-364466DB855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072896"/>
          <a:ext cx="9144000" cy="358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0224" y="3599185"/>
            <a:ext cx="69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n= 105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0224" y="2865120"/>
            <a:ext cx="69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n= 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0224" y="2131055"/>
            <a:ext cx="69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n= 39</a:t>
            </a:r>
          </a:p>
        </p:txBody>
      </p:sp>
    </p:spTree>
    <p:extLst>
      <p:ext uri="{BB962C8B-B14F-4D97-AF65-F5344CB8AC3E}">
        <p14:creationId xmlns:p14="http://schemas.microsoft.com/office/powerpoint/2010/main" val="312732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18" y="159987"/>
            <a:ext cx="7296912" cy="800100"/>
          </a:xfrm>
        </p:spPr>
        <p:txBody>
          <a:bodyPr>
            <a:normAutofit/>
          </a:bodyPr>
          <a:lstStyle/>
          <a:p>
            <a:r>
              <a:rPr lang="en-US" dirty="0"/>
              <a:t>Nativity of NNIP Boards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823552-BA20-4EB8-8748-581D6E01453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085088"/>
          <a:ext cx="8753856" cy="348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383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3" y="108568"/>
            <a:ext cx="7644384" cy="800100"/>
          </a:xfrm>
        </p:spPr>
        <p:txBody>
          <a:bodyPr>
            <a:normAutofit fontScale="90000"/>
          </a:bodyPr>
          <a:lstStyle/>
          <a:p>
            <a:r>
              <a:rPr lang="en-US" dirty="0"/>
              <a:t>A majority of NNIP staff and boards identify as White 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3C2F26C-2422-469F-8CB5-4E2832B96D3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" y="1304544"/>
          <a:ext cx="9144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328" y="2279904"/>
            <a:ext cx="694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n= 139</a:t>
            </a:r>
          </a:p>
        </p:txBody>
      </p:sp>
    </p:spTree>
    <p:extLst>
      <p:ext uri="{BB962C8B-B14F-4D97-AF65-F5344CB8AC3E}">
        <p14:creationId xmlns:p14="http://schemas.microsoft.com/office/powerpoint/2010/main" val="3574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better understand the makeup of Partner organizations and establish a baseline to track progress</a:t>
            </a:r>
          </a:p>
          <a:p>
            <a:r>
              <a:rPr lang="en-US" dirty="0"/>
              <a:t>Workbooks on staff and board characteristics were submitted by 25 Partners</a:t>
            </a:r>
          </a:p>
          <a:p>
            <a:pPr lvl="1"/>
            <a:r>
              <a:rPr lang="en-US" dirty="0"/>
              <a:t>339 staff members</a:t>
            </a:r>
          </a:p>
          <a:p>
            <a:pPr lvl="1"/>
            <a:r>
              <a:rPr lang="en-US" dirty="0"/>
              <a:t>369 members of </a:t>
            </a:r>
            <a:r>
              <a:rPr lang="en-US" dirty="0"/>
              <a:t>boards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committees</a:t>
            </a:r>
            <a:endParaRPr lang="en-US" dirty="0"/>
          </a:p>
          <a:p>
            <a:r>
              <a:rPr lang="en-US" dirty="0"/>
              <a:t>Surveys were completed by 44 staff members at 27 Partners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818" y="116662"/>
            <a:ext cx="7296912" cy="800100"/>
          </a:xfrm>
        </p:spPr>
        <p:txBody>
          <a:bodyPr/>
          <a:lstStyle/>
          <a:p>
            <a:r>
              <a:rPr lang="en-US" dirty="0"/>
              <a:t>NNIP Staff and Boards Diversity Analysis</a:t>
            </a:r>
          </a:p>
        </p:txBody>
      </p:sp>
    </p:spTree>
    <p:extLst>
      <p:ext uri="{BB962C8B-B14F-4D97-AF65-F5344CB8AC3E}">
        <p14:creationId xmlns:p14="http://schemas.microsoft.com/office/powerpoint/2010/main" val="333482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95251"/>
            <a:ext cx="7751064" cy="800100"/>
          </a:xfrm>
        </p:spPr>
        <p:txBody>
          <a:bodyPr>
            <a:normAutofit fontScale="90000"/>
          </a:bodyPr>
          <a:lstStyle/>
          <a:p>
            <a:r>
              <a:rPr lang="en-US" dirty="0"/>
              <a:t>Majority of NNIP staff identify as female, leadership positions more balanced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4C8DD14-CDE5-4152-83AF-454CD09B9E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7264" y="1158240"/>
          <a:ext cx="8461248" cy="343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1648" y="4462272"/>
            <a:ext cx="138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= </a:t>
            </a:r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332 Staff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1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95251"/>
            <a:ext cx="7751064" cy="800100"/>
          </a:xfrm>
        </p:spPr>
        <p:txBody>
          <a:bodyPr>
            <a:normAutofit fontScale="90000"/>
          </a:bodyPr>
          <a:lstStyle/>
          <a:p>
            <a:r>
              <a:rPr lang="en-US" dirty="0"/>
              <a:t>Fairly even distribution of staff aged 18-60, but leadership tends to be older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68E2352-FF1D-470D-87BF-C42C5608B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990059"/>
              </p:ext>
            </p:extLst>
          </p:nvPr>
        </p:nvGraphicFramePr>
        <p:xfrm>
          <a:off x="0" y="1128206"/>
          <a:ext cx="9144000" cy="3573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1648" y="4462272"/>
            <a:ext cx="138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= 337 Staff </a:t>
            </a:r>
          </a:p>
        </p:txBody>
      </p:sp>
    </p:spTree>
    <p:extLst>
      <p:ext uri="{BB962C8B-B14F-4D97-AF65-F5344CB8AC3E}">
        <p14:creationId xmlns:p14="http://schemas.microsoft.com/office/powerpoint/2010/main" val="18488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26" y="84293"/>
            <a:ext cx="7296912" cy="800100"/>
          </a:xfrm>
        </p:spPr>
        <p:txBody>
          <a:bodyPr/>
          <a:lstStyle/>
          <a:p>
            <a:r>
              <a:rPr lang="en-US" dirty="0"/>
              <a:t>Vast majority of NNIP staff are US-born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E209257-F255-4989-9867-E7C534EE7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688786"/>
              </p:ext>
            </p:extLst>
          </p:nvPr>
        </p:nvGraphicFramePr>
        <p:xfrm>
          <a:off x="597408" y="895350"/>
          <a:ext cx="8046720" cy="392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1648" y="4462272"/>
            <a:ext cx="138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= 335 Staff</a:t>
            </a:r>
          </a:p>
        </p:txBody>
      </p:sp>
    </p:spTree>
    <p:extLst>
      <p:ext uri="{BB962C8B-B14F-4D97-AF65-F5344CB8AC3E}">
        <p14:creationId xmlns:p14="http://schemas.microsoft.com/office/powerpoint/2010/main" val="13550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23" y="95251"/>
            <a:ext cx="7592568" cy="800100"/>
          </a:xfrm>
        </p:spPr>
        <p:txBody>
          <a:bodyPr>
            <a:normAutofit/>
          </a:bodyPr>
          <a:lstStyle/>
          <a:p>
            <a:r>
              <a:rPr lang="en-US" dirty="0"/>
              <a:t>Two-thirds of NNIP staff identify as White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5F5A3D1-8349-44E3-852F-707DC1ECD0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789888"/>
              </p:ext>
            </p:extLst>
          </p:nvPr>
        </p:nvGraphicFramePr>
        <p:xfrm>
          <a:off x="0" y="1200341"/>
          <a:ext cx="9144000" cy="357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1648" y="4462272"/>
            <a:ext cx="138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= 339 Staff </a:t>
            </a:r>
          </a:p>
        </p:txBody>
      </p:sp>
    </p:spTree>
    <p:extLst>
      <p:ext uri="{BB962C8B-B14F-4D97-AF65-F5344CB8AC3E}">
        <p14:creationId xmlns:p14="http://schemas.microsoft.com/office/powerpoint/2010/main" val="4745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741319"/>
              </p:ext>
            </p:extLst>
          </p:nvPr>
        </p:nvGraphicFramePr>
        <p:xfrm>
          <a:off x="231648" y="280416"/>
          <a:ext cx="8656319" cy="464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72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58875"/>
              </p:ext>
            </p:extLst>
          </p:nvPr>
        </p:nvGraphicFramePr>
        <p:xfrm>
          <a:off x="789935" y="1036319"/>
          <a:ext cx="7132321" cy="37307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56596">
                  <a:extLst>
                    <a:ext uri="{9D8B030D-6E8A-4147-A177-3AD203B41FA5}">
                      <a16:colId xmlns:a16="http://schemas.microsoft.com/office/drawing/2014/main" val="2749089780"/>
                    </a:ext>
                  </a:extLst>
                </a:gridCol>
                <a:gridCol w="927558">
                  <a:extLst>
                    <a:ext uri="{9D8B030D-6E8A-4147-A177-3AD203B41FA5}">
                      <a16:colId xmlns:a16="http://schemas.microsoft.com/office/drawing/2014/main" val="730068668"/>
                    </a:ext>
                  </a:extLst>
                </a:gridCol>
                <a:gridCol w="1076381">
                  <a:extLst>
                    <a:ext uri="{9D8B030D-6E8A-4147-A177-3AD203B41FA5}">
                      <a16:colId xmlns:a16="http://schemas.microsoft.com/office/drawing/2014/main" val="740900184"/>
                    </a:ext>
                  </a:extLst>
                </a:gridCol>
                <a:gridCol w="963279">
                  <a:extLst>
                    <a:ext uri="{9D8B030D-6E8A-4147-A177-3AD203B41FA5}">
                      <a16:colId xmlns:a16="http://schemas.microsoft.com/office/drawing/2014/main" val="1778513135"/>
                    </a:ext>
                  </a:extLst>
                </a:gridCol>
                <a:gridCol w="908507">
                  <a:extLst>
                    <a:ext uri="{9D8B030D-6E8A-4147-A177-3AD203B41FA5}">
                      <a16:colId xmlns:a16="http://schemas.microsoft.com/office/drawing/2014/main" val="2622208001"/>
                    </a:ext>
                  </a:extLst>
                </a:gridCol>
              </a:tblGrid>
              <a:tr h="664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Not at all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Somewhat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 great deal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Weighted Average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6396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Ongoing mentoring and support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3.0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072685"/>
                  </a:ext>
                </a:extLst>
              </a:tr>
              <a:tr h="37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Recruiting candidates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2.7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443257"/>
                  </a:ext>
                </a:extLst>
              </a:tr>
              <a:tr h="37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Screening resumes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2.6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7331"/>
                  </a:ext>
                </a:extLst>
              </a:tr>
              <a:tr h="37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Conducting interviews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67266"/>
                  </a:ext>
                </a:extLst>
              </a:tr>
              <a:tr h="37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Onboarding staff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2.4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276240"/>
                  </a:ext>
                </a:extLst>
              </a:tr>
              <a:tr h="37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Making hiring decisions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2.4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05532"/>
                  </a:ext>
                </a:extLst>
              </a:tr>
              <a:tr h="37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Developing job descriptions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49%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2.3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80174"/>
                  </a:ext>
                </a:extLst>
              </a:tr>
              <a:tr h="37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Deciding on compensation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32%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24%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1.7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30119"/>
                  </a:ext>
                </a:extLst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77952" y="95251"/>
            <a:ext cx="8400288" cy="800100"/>
          </a:xfrm>
        </p:spPr>
        <p:txBody>
          <a:bodyPr>
            <a:noAutofit/>
          </a:bodyPr>
          <a:lstStyle/>
          <a:p>
            <a:pPr algn="ctr"/>
            <a:r>
              <a:rPr lang="en-US" sz="2500" b="0" dirty="0"/>
              <a:t>Staff feel they can influence workplace culture and practice in many ways</a:t>
            </a:r>
          </a:p>
        </p:txBody>
      </p:sp>
    </p:spTree>
    <p:extLst>
      <p:ext uri="{BB962C8B-B14F-4D97-AF65-F5344CB8AC3E}">
        <p14:creationId xmlns:p14="http://schemas.microsoft.com/office/powerpoint/2010/main" val="132869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listed included:</a:t>
            </a:r>
          </a:p>
          <a:p>
            <a:pPr lvl="1"/>
            <a:r>
              <a:rPr lang="en-US" dirty="0"/>
              <a:t>Bureaucracy and will power</a:t>
            </a:r>
          </a:p>
          <a:p>
            <a:pPr lvl="1"/>
            <a:r>
              <a:rPr lang="en-US" dirty="0"/>
              <a:t>Requires changing mindset and culture </a:t>
            </a:r>
          </a:p>
          <a:p>
            <a:pPr lvl="1"/>
            <a:r>
              <a:rPr lang="en-US" dirty="0"/>
              <a:t>Recruitment and retention </a:t>
            </a:r>
          </a:p>
          <a:p>
            <a:pPr lvl="2"/>
            <a:r>
              <a:rPr lang="en-US" dirty="0"/>
              <a:t>Lack of diversity in current staff, senior leadership</a:t>
            </a:r>
          </a:p>
          <a:p>
            <a:pPr lvl="2"/>
            <a:r>
              <a:rPr lang="en-US" dirty="0"/>
              <a:t>Lack of channels to reach diverse candidates</a:t>
            </a:r>
          </a:p>
          <a:p>
            <a:pPr lvl="1"/>
            <a:r>
              <a:rPr lang="en-US" dirty="0"/>
              <a:t>Budgeting and funding challenges in bringing on new staff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to Improving Diversity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825424777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sharepoint/v3/field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891</Words>
  <Application>Microsoft Office PowerPoint</Application>
  <PresentationFormat>On-screen Show (16:9)</PresentationFormat>
  <Paragraphs>146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Lato</vt:lpstr>
      <vt:lpstr>Lato Black</vt:lpstr>
      <vt:lpstr>NNIP PPT Theme</vt:lpstr>
      <vt:lpstr>Advancing Racial Diversity in Your Organization for Better Services</vt:lpstr>
      <vt:lpstr>NNIP Staff and Boards Diversity Analysis</vt:lpstr>
      <vt:lpstr>Majority of NNIP staff identify as female, leadership positions more balanced</vt:lpstr>
      <vt:lpstr>Fairly even distribution of staff aged 18-60, but leadership tends to be older</vt:lpstr>
      <vt:lpstr>Vast majority of NNIP staff are US-born </vt:lpstr>
      <vt:lpstr>Two-thirds of NNIP staff identify as White</vt:lpstr>
      <vt:lpstr>PowerPoint Presentation</vt:lpstr>
      <vt:lpstr>Staff feel they can influence workplace culture and practice in many ways</vt:lpstr>
      <vt:lpstr>Challenges to Improving Diversity and Inclusion</vt:lpstr>
      <vt:lpstr>Gender Breakdown of NNIP Partner Board Members</vt:lpstr>
      <vt:lpstr>Project boards have a higher percentage of younger members vs. advisory boards and boards overall </vt:lpstr>
      <vt:lpstr>Nativity of NNIP Boards</vt:lpstr>
      <vt:lpstr>A majority of NNIP staff and boards identify as White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Arena, Olivia</cp:lastModifiedBy>
  <cp:revision>224</cp:revision>
  <cp:lastPrinted>2018-10-15T16:46:31Z</cp:lastPrinted>
  <dcterms:created xsi:type="dcterms:W3CDTF">2010-04-12T23:12:02Z</dcterms:created>
  <dcterms:modified xsi:type="dcterms:W3CDTF">2018-10-18T16:23:43Z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