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71" r:id="rId13"/>
    <p:sldId id="268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981" autoAdjust="0"/>
    <p:restoredTop sz="94660"/>
  </p:normalViewPr>
  <p:slideViewPr>
    <p:cSldViewPr snapToGrid="0">
      <p:cViewPr varScale="1">
        <p:scale>
          <a:sx n="81" d="100"/>
          <a:sy n="81" d="100"/>
        </p:scale>
        <p:origin x="126" y="492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-181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F68E2-58F2-4D09-BE8B-E3BD06533059}" type="datetimeFigureOut">
              <a:rPr lang="en-US" dirty="0"/>
              <a:t>10/26/2015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2D6473-DF6D-4702-B328-E0DD40540A4E}" type="datetimeFigureOut">
              <a:rPr lang="en-US" dirty="0"/>
              <a:t>10/26/2015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6F7E3A-B166-407D-9866-32884E7D5B37}" type="datetimeFigureOut">
              <a:rPr lang="en-US" dirty="0"/>
              <a:t>10/26/2015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8FC5F6-F338-4AE4-BB23-26385BCFC423}" type="datetimeFigureOut">
              <a:rPr lang="en-US" dirty="0"/>
              <a:t>10/26/2015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3E31D-E2AB-40D1-8B51-AFA5AFEF393A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BB0C4-6273-4C6E-B9BD-2EDC30F1CD52}" type="datetimeFigureOut">
              <a:rPr lang="en-US" dirty="0"/>
              <a:t>10/26/2015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AB4D41-86C1-4908-B66A-0B50CEB3BF29}" type="datetimeFigureOut">
              <a:rPr lang="en-US" dirty="0"/>
              <a:t>10/26/2015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426E2C-56C1-4E0D-A793-0088A7FDD37E}" type="datetimeFigureOut">
              <a:rPr lang="en-US" dirty="0"/>
              <a:t>10/26/2015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C39B41-D8B5-4052-B551-9B5525EAA8B6}" type="datetimeFigureOut">
              <a:rPr lang="en-US" dirty="0"/>
              <a:t>10/26/2015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4136C-8742-45B2-AF27-D93DF72833A9}" type="datetimeFigureOut">
              <a:rPr lang="en-US" dirty="0"/>
              <a:t>10/26/2015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32ABBEA6-7C60-4B02-AE87-00D78D8422AF}" type="datetimeFigureOut">
              <a:rPr lang="en-US" dirty="0"/>
              <a:t>10/26/2015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CAD897-D46E-4AD2-BD9B-49DD3E640873}" type="datetimeFigureOut">
              <a:rPr lang="en-US" dirty="0"/>
              <a:t>10/26/2015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98624D31-43A5-475A-80CF-332C9F6DCF35}" type="datetimeFigureOut">
              <a:rPr lang="en-US" dirty="0"/>
              <a:t>10/26/2015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neighborhoodpulsepdx.org/portland21/growing-portland/does-portland-have-room-to-grow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4862" y="1044302"/>
            <a:ext cx="9144000" cy="2387600"/>
          </a:xfrm>
        </p:spPr>
        <p:txBody>
          <a:bodyPr>
            <a:normAutofit fontScale="90000"/>
          </a:bodyPr>
          <a:lstStyle/>
          <a:p>
            <a:pPr>
              <a:lnSpc>
                <a:spcPct val="100000"/>
              </a:lnSpc>
            </a:pPr>
            <a:r>
              <a:rPr lang="en-US" sz="6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Introducing Neighborhood Pulse</a:t>
            </a:r>
            <a:br>
              <a:rPr lang="en-US" sz="6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en-US" sz="3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Learning to Sustain the General and the Particular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/>
            </a:r>
            <a:b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endParaRPr lang="en-US" sz="4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89259" y="4689796"/>
            <a:ext cx="10058400" cy="1143000"/>
          </a:xfrm>
        </p:spPr>
        <p:txBody>
          <a:bodyPr/>
          <a:lstStyle/>
          <a:p>
            <a:endParaRPr lang="en-US" dirty="0" smtClean="0">
              <a:solidFill>
                <a:schemeClr val="bg1"/>
              </a:solidFill>
            </a:endParaRPr>
          </a:p>
          <a:p>
            <a:r>
              <a:rPr lang="en-US" sz="2000" dirty="0" smtClean="0">
                <a:solidFill>
                  <a:schemeClr val="accent1">
                    <a:lumMod val="75000"/>
                  </a:schemeClr>
                </a:solidFill>
              </a:rPr>
              <a:t>Meg Merrick, Ph.D., Institute of Portland Metropolitan Studies</a:t>
            </a:r>
            <a:endParaRPr lang="en-US" sz="200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5881" y="3324593"/>
            <a:ext cx="1152525" cy="82867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51551" y="3257687"/>
            <a:ext cx="1152525" cy="886558"/>
          </a:xfrm>
          <a:prstGeom prst="rect">
            <a:avLst/>
          </a:prstGeom>
        </p:spPr>
      </p:pic>
      <p:cxnSp>
        <p:nvCxnSpPr>
          <p:cNvPr id="7" name="Straight Arrow Connector 6"/>
          <p:cNvCxnSpPr/>
          <p:nvPr/>
        </p:nvCxnSpPr>
        <p:spPr>
          <a:xfrm flipV="1">
            <a:off x="2698602" y="3700966"/>
            <a:ext cx="2241395" cy="37964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131009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20000">
        <p:fade/>
      </p:transition>
    </mc:Choice>
    <mc:Fallback xmlns="">
      <p:transition spd="med" advClick="0" advTm="20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9704" y="467737"/>
            <a:ext cx="10459811" cy="605892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16853" y="747192"/>
            <a:ext cx="6767492" cy="577947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0678146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20000"/>
    </mc:Choice>
    <mc:Fallback xmlns="">
      <p:transition advClick="0" advTm="2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943" y="228600"/>
            <a:ext cx="2853635" cy="251618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70083" y="2942101"/>
            <a:ext cx="2480609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sng" dirty="0" smtClean="0"/>
              <a:t>Tax lot level </a:t>
            </a:r>
            <a:r>
              <a:rPr lang="en-US" dirty="0" smtClean="0"/>
              <a:t>data </a:t>
            </a:r>
          </a:p>
          <a:p>
            <a:r>
              <a:rPr lang="en-US" dirty="0" smtClean="0"/>
              <a:t>and interactive mapping</a:t>
            </a:r>
          </a:p>
          <a:p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Degrees of local ownership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Lead paint hazard potential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Tree inventories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Change in property value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Locations of graffiti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9743" y="306657"/>
            <a:ext cx="8988552" cy="62809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2236356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20000"/>
    </mc:Choice>
    <mc:Fallback xmlns="">
      <p:transition advClick="0" advTm="2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5543" y="178421"/>
            <a:ext cx="11016720" cy="60328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8760875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000"/>
    </mc:Choice>
    <mc:Fallback xmlns="">
      <p:transition spd="slow" advTm="20000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43082" y="-11151"/>
            <a:ext cx="9259346" cy="66553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3635298" y="178420"/>
            <a:ext cx="46277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www.neighborhoodpulsepdx.org</a:t>
            </a:r>
            <a:endParaRPr lang="en-US" dirty="0">
              <a:solidFill>
                <a:schemeClr val="bg1"/>
              </a:solidFill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466782" y="3483"/>
            <a:ext cx="2114550" cy="6665412"/>
            <a:chOff x="466782" y="3483"/>
            <a:chExt cx="2114550" cy="6665412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 rotWithShape="1">
            <a:blip r:embed="rId3"/>
            <a:srcRect b="87829"/>
            <a:stretch/>
          </p:blipFill>
          <p:spPr>
            <a:xfrm>
              <a:off x="466782" y="3483"/>
              <a:ext cx="2114550" cy="1088538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 rotWithShape="1">
            <a:blip r:embed="rId3"/>
            <a:srcRect t="35661"/>
            <a:stretch/>
          </p:blipFill>
          <p:spPr>
            <a:xfrm>
              <a:off x="466782" y="914401"/>
              <a:ext cx="2114550" cy="5754494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</p:grpSp>
      <p:sp>
        <p:nvSpPr>
          <p:cNvPr id="11" name="TextBox 10"/>
          <p:cNvSpPr txBox="1"/>
          <p:nvPr/>
        </p:nvSpPr>
        <p:spPr>
          <a:xfrm>
            <a:off x="466782" y="6378497"/>
            <a:ext cx="21145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Portlandpulse.org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29211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20000"/>
    </mc:Choice>
    <mc:Fallback xmlns="">
      <p:transition advClick="0" advTm="20000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Balancing Act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1129723" y="1681163"/>
            <a:ext cx="2683995" cy="823912"/>
          </a:xfrm>
        </p:spPr>
        <p:txBody>
          <a:bodyPr/>
          <a:lstStyle/>
          <a:p>
            <a:r>
              <a:rPr lang="en-US" dirty="0" smtClean="0"/>
              <a:t>Geography	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>
          <a:xfrm>
            <a:off x="1129723" y="2505075"/>
            <a:ext cx="2683995" cy="3684588"/>
          </a:xfrm>
        </p:spPr>
        <p:txBody>
          <a:bodyPr/>
          <a:lstStyle/>
          <a:p>
            <a:r>
              <a:rPr lang="en-US" dirty="0" smtClean="0"/>
              <a:t>2 states</a:t>
            </a:r>
          </a:p>
          <a:p>
            <a:r>
              <a:rPr lang="en-US" dirty="0" smtClean="0"/>
              <a:t>7 counties</a:t>
            </a:r>
          </a:p>
          <a:p>
            <a:r>
              <a:rPr lang="en-US" dirty="0" smtClean="0"/>
              <a:t>25 cities</a:t>
            </a:r>
          </a:p>
          <a:p>
            <a:r>
              <a:rPr lang="en-US" dirty="0" smtClean="0"/>
              <a:t>Unincorporated areas</a:t>
            </a:r>
          </a:p>
          <a:p>
            <a:r>
              <a:rPr lang="en-US" dirty="0" smtClean="0"/>
              <a:t>35 school districts</a:t>
            </a:r>
          </a:p>
          <a:p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3"/>
          </p:nvPr>
        </p:nvSpPr>
        <p:spPr>
          <a:xfrm>
            <a:off x="4432610" y="1681163"/>
            <a:ext cx="3495907" cy="823912"/>
          </a:xfrm>
        </p:spPr>
        <p:txBody>
          <a:bodyPr/>
          <a:lstStyle/>
          <a:p>
            <a:r>
              <a:rPr lang="en-US" dirty="0" smtClean="0"/>
              <a:t>Time (change over time)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4"/>
          </p:nvPr>
        </p:nvSpPr>
        <p:spPr>
          <a:xfrm>
            <a:off x="4432610" y="2505075"/>
            <a:ext cx="3495907" cy="3684588"/>
          </a:xfrm>
        </p:spPr>
        <p:txBody>
          <a:bodyPr/>
          <a:lstStyle/>
          <a:p>
            <a:r>
              <a:rPr lang="en-US" dirty="0" smtClean="0"/>
              <a:t>Monthly</a:t>
            </a:r>
          </a:p>
          <a:p>
            <a:r>
              <a:rPr lang="en-US" dirty="0" smtClean="0"/>
              <a:t>Yearly</a:t>
            </a:r>
          </a:p>
          <a:p>
            <a:r>
              <a:rPr lang="en-US" dirty="0" smtClean="0"/>
              <a:t>5 years</a:t>
            </a:r>
          </a:p>
          <a:p>
            <a:r>
              <a:rPr lang="en-US" dirty="0" smtClean="0"/>
              <a:t>10 years</a:t>
            </a:r>
          </a:p>
          <a:p>
            <a:pPr lvl="1"/>
            <a:endParaRPr lang="en-US" dirty="0"/>
          </a:p>
        </p:txBody>
      </p:sp>
      <p:sp>
        <p:nvSpPr>
          <p:cNvPr id="12" name="Text Placeholder 7"/>
          <p:cNvSpPr txBox="1">
            <a:spLocks/>
          </p:cNvSpPr>
          <p:nvPr/>
        </p:nvSpPr>
        <p:spPr>
          <a:xfrm>
            <a:off x="8186849" y="1688600"/>
            <a:ext cx="3495907" cy="8239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None/>
              <a:defRPr sz="2000" b="0" kern="1200" cap="all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18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16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16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16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16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16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16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Data disaggregation</a:t>
            </a:r>
            <a:endParaRPr lang="en-US" dirty="0"/>
          </a:p>
        </p:txBody>
      </p:sp>
      <p:sp>
        <p:nvSpPr>
          <p:cNvPr id="13" name="Content Placeholder 8"/>
          <p:cNvSpPr txBox="1">
            <a:spLocks/>
          </p:cNvSpPr>
          <p:nvPr/>
        </p:nvSpPr>
        <p:spPr>
          <a:xfrm>
            <a:off x="8186849" y="2512512"/>
            <a:ext cx="3495907" cy="3684588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Populations of interest</a:t>
            </a:r>
          </a:p>
          <a:p>
            <a:pPr lvl="1"/>
            <a:r>
              <a:rPr lang="en-US" dirty="0" smtClean="0"/>
              <a:t>Race</a:t>
            </a:r>
          </a:p>
          <a:p>
            <a:pPr lvl="1"/>
            <a:r>
              <a:rPr lang="en-US" dirty="0" smtClean="0"/>
              <a:t>Ethnicity</a:t>
            </a:r>
          </a:p>
          <a:p>
            <a:pPr lvl="1"/>
            <a:r>
              <a:rPr lang="en-US" dirty="0" smtClean="0"/>
              <a:t>Age</a:t>
            </a:r>
          </a:p>
          <a:p>
            <a:pPr lvl="1"/>
            <a:endParaRPr lang="en-US" dirty="0"/>
          </a:p>
        </p:txBody>
      </p:sp>
      <p:sp>
        <p:nvSpPr>
          <p:cNvPr id="14" name="Oval 13"/>
          <p:cNvSpPr/>
          <p:nvPr/>
        </p:nvSpPr>
        <p:spPr>
          <a:xfrm>
            <a:off x="6106220" y="4070196"/>
            <a:ext cx="1951463" cy="195146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/>
              <a:t>Cost!!!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17653071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20000"/>
    </mc:Choice>
    <mc:Fallback xmlns="">
      <p:transition advClick="0" advTm="20000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004" y="129706"/>
            <a:ext cx="7339710" cy="609464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0000" y="29347"/>
            <a:ext cx="4572000" cy="269522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20000" y="3197843"/>
            <a:ext cx="4572000" cy="2651051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3637" y="869795"/>
            <a:ext cx="4549464" cy="523085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2" name="TextBox 11"/>
          <p:cNvSpPr txBox="1"/>
          <p:nvPr/>
        </p:nvSpPr>
        <p:spPr>
          <a:xfrm>
            <a:off x="3864013" y="4523368"/>
            <a:ext cx="3891776" cy="383250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Prioritizing time over space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02616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20000"/>
    </mc:Choice>
    <mc:Fallback xmlns="">
      <p:transition advClick="0" advTm="2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8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14823"/>
            <a:ext cx="4572000" cy="269232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1821" y="3295301"/>
            <a:ext cx="4572000" cy="2784505"/>
          </a:xfrm>
          <a:prstGeom prst="rect">
            <a:avLst/>
          </a:prstGeom>
        </p:spPr>
      </p:pic>
      <p:grpSp>
        <p:nvGrpSpPr>
          <p:cNvPr id="8" name="Group 7"/>
          <p:cNvGrpSpPr/>
          <p:nvPr/>
        </p:nvGrpSpPr>
        <p:grpSpPr>
          <a:xfrm>
            <a:off x="5620213" y="1014759"/>
            <a:ext cx="6105944" cy="5490906"/>
            <a:chOff x="5620213" y="434897"/>
            <a:chExt cx="6105944" cy="5490906"/>
          </a:xfrm>
        </p:grpSpPr>
        <p:grpSp>
          <p:nvGrpSpPr>
            <p:cNvPr id="7" name="Group 6"/>
            <p:cNvGrpSpPr/>
            <p:nvPr/>
          </p:nvGrpSpPr>
          <p:grpSpPr>
            <a:xfrm>
              <a:off x="5620213" y="434897"/>
              <a:ext cx="6105944" cy="4688739"/>
              <a:chOff x="5620213" y="434897"/>
              <a:chExt cx="6105944" cy="4688739"/>
            </a:xfrm>
          </p:grpSpPr>
          <p:pic>
            <p:nvPicPr>
              <p:cNvPr id="2" name="Picture 1"/>
              <p:cNvPicPr>
                <a:picLocks noChangeAspect="1"/>
              </p:cNvPicPr>
              <p:nvPr/>
            </p:nvPicPr>
            <p:blipFill rotWithShape="1">
              <a:blip r:embed="rId5"/>
              <a:srcRect l="9441"/>
              <a:stretch/>
            </p:blipFill>
            <p:spPr>
              <a:xfrm>
                <a:off x="5620213" y="981307"/>
                <a:ext cx="6105943" cy="4142329"/>
              </a:xfrm>
              <a:prstGeom prst="rect">
                <a:avLst/>
              </a:prstGeom>
              <a:ln>
                <a:noFill/>
              </a:ln>
              <a:effectLst>
                <a:outerShdw blurRad="292100" dist="139700" dir="2700000" algn="tl" rotWithShape="0">
                  <a:srgbClr val="333333">
                    <a:alpha val="65000"/>
                  </a:srgbClr>
                </a:outerShdw>
              </a:effectLst>
            </p:spPr>
          </p:pic>
          <p:sp>
            <p:nvSpPr>
              <p:cNvPr id="5" name="TextBox 4"/>
              <p:cNvSpPr txBox="1"/>
              <p:nvPr/>
            </p:nvSpPr>
            <p:spPr>
              <a:xfrm>
                <a:off x="5620214" y="434897"/>
                <a:ext cx="6105943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Change in Median Household Income 2000 and 2006-2010 est.</a:t>
                </a:r>
                <a:endParaRPr lang="en-US" dirty="0"/>
              </a:p>
            </p:txBody>
          </p:sp>
        </p:grpSp>
        <p:pic>
          <p:nvPicPr>
            <p:cNvPr id="6" name="Picture 5"/>
            <p:cNvPicPr>
              <a:picLocks noChangeAspect="1"/>
            </p:cNvPicPr>
            <p:nvPr/>
          </p:nvPicPr>
          <p:blipFill rotWithShape="1">
            <a:blip r:embed="rId6"/>
            <a:srcRect t="12282"/>
            <a:stretch/>
          </p:blipFill>
          <p:spPr>
            <a:xfrm>
              <a:off x="9988937" y="4839629"/>
              <a:ext cx="1581150" cy="1086174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</p:grpSp>
      <p:sp>
        <p:nvSpPr>
          <p:cNvPr id="9" name="TextBox 8"/>
          <p:cNvSpPr txBox="1"/>
          <p:nvPr/>
        </p:nvSpPr>
        <p:spPr>
          <a:xfrm>
            <a:off x="5620213" y="338769"/>
            <a:ext cx="4306179" cy="369332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i="1" dirty="0" smtClean="0">
                <a:solidFill>
                  <a:schemeClr val="bg1"/>
                </a:solidFill>
              </a:rPr>
              <a:t>But the neighborhood dynamics are missing</a:t>
            </a:r>
            <a:endParaRPr lang="en-US" i="1" dirty="0">
              <a:solidFill>
                <a:schemeClr val="bg1"/>
              </a:solidFill>
            </a:endParaRPr>
          </a:p>
        </p:txBody>
      </p:sp>
      <p:cxnSp>
        <p:nvCxnSpPr>
          <p:cNvPr id="11" name="Straight Arrow Connector 10"/>
          <p:cNvCxnSpPr/>
          <p:nvPr/>
        </p:nvCxnSpPr>
        <p:spPr>
          <a:xfrm flipH="1">
            <a:off x="4572000" y="501805"/>
            <a:ext cx="903249" cy="1115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H="1">
            <a:off x="3691054" y="708101"/>
            <a:ext cx="1750741" cy="25872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5862014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20000"/>
    </mc:Choice>
    <mc:Fallback xmlns="">
      <p:transition advClick="0" advTm="2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419814" y="2542476"/>
            <a:ext cx="71479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smtClean="0"/>
              <a:t>INTRODUCING</a:t>
            </a:r>
            <a:endParaRPr lang="en-US" sz="4800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5826" y="45779"/>
            <a:ext cx="9259346" cy="66553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2665744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20000"/>
    </mc:Choice>
    <mc:Fallback xmlns="">
      <p:transition advClick="0" advTm="2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Neighborhood Pulse Funding Model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Neighborhood profiles:</a:t>
            </a:r>
          </a:p>
          <a:p>
            <a:pPr lvl="1"/>
            <a:r>
              <a:rPr lang="en-US" dirty="0" smtClean="0"/>
              <a:t>Decennial Census, data </a:t>
            </a:r>
            <a:r>
              <a:rPr lang="en-US" dirty="0" smtClean="0"/>
              <a:t>aggregated </a:t>
            </a:r>
            <a:r>
              <a:rPr lang="en-US" dirty="0" smtClean="0"/>
              <a:t>to neighborhood boundaries –  once every 10 years, fee for service</a:t>
            </a:r>
          </a:p>
          <a:p>
            <a:r>
              <a:rPr lang="en-US" dirty="0" smtClean="0"/>
              <a:t>Portland 21:</a:t>
            </a:r>
          </a:p>
          <a:p>
            <a:pPr lvl="1"/>
            <a:r>
              <a:rPr lang="en-US" dirty="0" smtClean="0"/>
              <a:t>Periodic stories/chapters – internally funded and contracts</a:t>
            </a:r>
          </a:p>
          <a:p>
            <a:r>
              <a:rPr lang="en-US" dirty="0" smtClean="0"/>
              <a:t>Neighborhood Pulse Map Viewer:</a:t>
            </a:r>
          </a:p>
          <a:p>
            <a:pPr lvl="1"/>
            <a:r>
              <a:rPr lang="en-US" dirty="0" smtClean="0"/>
              <a:t>Tool funded primarily by Metro</a:t>
            </a:r>
          </a:p>
          <a:p>
            <a:pPr lvl="1"/>
            <a:r>
              <a:rPr lang="en-US" dirty="0" smtClean="0"/>
              <a:t>Base tax lot level datasets and Census/ACS data – internally funded</a:t>
            </a:r>
          </a:p>
          <a:p>
            <a:pPr lvl="1"/>
            <a:r>
              <a:rPr lang="en-US" dirty="0" smtClean="0"/>
              <a:t>Custom high resolution data – contracts, grants</a:t>
            </a:r>
          </a:p>
          <a:p>
            <a:pPr lvl="1"/>
            <a:r>
              <a:rPr lang="en-US" dirty="0" smtClean="0"/>
              <a:t>Grassroots datasets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49641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20000"/>
    </mc:Choice>
    <mc:Fallback xmlns="">
      <p:transition advTm="20000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05325" y="1847850"/>
            <a:ext cx="3181350" cy="3162300"/>
          </a:xfrm>
          <a:prstGeom prst="rect">
            <a:avLst/>
          </a:prstGeom>
        </p:spPr>
      </p:pic>
      <p:grpSp>
        <p:nvGrpSpPr>
          <p:cNvPr id="5" name="Group 4"/>
          <p:cNvGrpSpPr/>
          <p:nvPr/>
        </p:nvGrpSpPr>
        <p:grpSpPr>
          <a:xfrm>
            <a:off x="108176" y="359227"/>
            <a:ext cx="12051164" cy="5739831"/>
            <a:chOff x="108176" y="359227"/>
            <a:chExt cx="12051164" cy="5739831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08176" y="359227"/>
              <a:ext cx="6660051" cy="5638801"/>
            </a:xfrm>
            <a:prstGeom prst="rect">
              <a:avLst/>
            </a:prstGeom>
          </p:spPr>
        </p:pic>
        <p:pic>
          <p:nvPicPr>
            <p:cNvPr id="3" name="Picture 2"/>
            <p:cNvPicPr>
              <a:picLocks noChangeAspect="1"/>
            </p:cNvPicPr>
            <p:nvPr/>
          </p:nvPicPr>
          <p:blipFill rotWithShape="1">
            <a:blip r:embed="rId4"/>
            <a:srcRect l="2020"/>
            <a:stretch/>
          </p:blipFill>
          <p:spPr>
            <a:xfrm>
              <a:off x="5921826" y="729337"/>
              <a:ext cx="6237514" cy="5369721"/>
            </a:xfrm>
            <a:prstGeom prst="rect">
              <a:avLst/>
            </a:prstGeom>
          </p:spPr>
        </p:pic>
      </p:grpSp>
      <p:sp>
        <p:nvSpPr>
          <p:cNvPr id="6" name="TextBox 5"/>
          <p:cNvSpPr txBox="1"/>
          <p:nvPr/>
        </p:nvSpPr>
        <p:spPr>
          <a:xfrm>
            <a:off x="4103647" y="174561"/>
            <a:ext cx="38137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Neighborhood Profiles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69868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20000"/>
    </mc:Choice>
    <mc:Fallback xmlns="">
      <p:transition advClick="0" advTm="2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8319" y="271461"/>
            <a:ext cx="2686050" cy="280987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64997" y="452524"/>
            <a:ext cx="9035143" cy="6153743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48319" y="6467767"/>
            <a:ext cx="736962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hlinkClick r:id="rId4"/>
              </a:rPr>
              <a:t>http://neighborhoodpulsepdx.org/portland21/growing-portland/does-portland-have-room-to-grow</a:t>
            </a:r>
            <a:endParaRPr lang="en-US" sz="1200" dirty="0"/>
          </a:p>
        </p:txBody>
      </p:sp>
      <p:sp>
        <p:nvSpPr>
          <p:cNvPr id="5" name="TextBox 4"/>
          <p:cNvSpPr txBox="1"/>
          <p:nvPr/>
        </p:nvSpPr>
        <p:spPr>
          <a:xfrm>
            <a:off x="-415515" y="3176824"/>
            <a:ext cx="381371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Story-telling</a:t>
            </a:r>
            <a:endParaRPr lang="en-US" sz="40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12911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20000"/>
    </mc:Choice>
    <mc:Fallback xmlns="">
      <p:transition advClick="0" advTm="2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2465" y="0"/>
            <a:ext cx="11468100" cy="672465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26503" y="969939"/>
            <a:ext cx="6671582" cy="559958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041651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20000"/>
    </mc:Choice>
    <mc:Fallback xmlns="">
      <p:transition advTm="2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2.1"/>
</p:tagLst>
</file>

<file path=ppt/theme/theme1.xml><?xml version="1.0" encoding="utf-8"?>
<a:theme xmlns:a="http://schemas.openxmlformats.org/drawingml/2006/main" name="Retrospect">
  <a:themeElements>
    <a:clrScheme name="Retrospect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50</TotalTime>
  <Words>168</Words>
  <Application>Microsoft Office PowerPoint</Application>
  <PresentationFormat>Widescreen</PresentationFormat>
  <Paragraphs>48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Arial</vt:lpstr>
      <vt:lpstr>Calibri</vt:lpstr>
      <vt:lpstr>Calibri Light</vt:lpstr>
      <vt:lpstr>Times New Roman</vt:lpstr>
      <vt:lpstr>Retrospect</vt:lpstr>
      <vt:lpstr>Introducing Neighborhood Pulse Learning to Sustain the General and the Particular </vt:lpstr>
      <vt:lpstr>A Balancing Act</vt:lpstr>
      <vt:lpstr>PowerPoint Presentation</vt:lpstr>
      <vt:lpstr>PowerPoint Presentation</vt:lpstr>
      <vt:lpstr>PowerPoint Presentation</vt:lpstr>
      <vt:lpstr>Neighborhood Pulse Funding Model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Portland State University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Introducing Neighborhood Pulse Learning to Sustain the General and the Particular</dc:title>
  <dc:creator>Meg Merrick</dc:creator>
  <cp:lastModifiedBy>Meg Merrick</cp:lastModifiedBy>
  <cp:revision>10</cp:revision>
  <dcterms:created xsi:type="dcterms:W3CDTF">2015-09-21T21:42:15Z</dcterms:created>
  <dcterms:modified xsi:type="dcterms:W3CDTF">2015-10-26T16:15:35Z</dcterms:modified>
</cp:coreProperties>
</file>