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5" r:id="rId7"/>
    <p:sldId id="266" r:id="rId8"/>
    <p:sldId id="267" r:id="rId9"/>
    <p:sldId id="258" r:id="rId10"/>
    <p:sldId id="260" r:id="rId11"/>
    <p:sldId id="261" r:id="rId12"/>
    <p:sldId id="262" r:id="rId13"/>
    <p:sldId id="263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CCD2-5450-4F7A-A33A-ECB0C69BF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A569E-A64F-4E16-9723-D41D636BA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330C5-F279-4994-8E48-4368BB77A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8F0-B703-45F8-AF0C-CE961BC5949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9174D-A8DF-4B6E-8A78-249DA177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0B677-5509-4441-80A9-149880E0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680-D287-4834-90B3-F6BD8B23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0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25C7-D628-486F-BBCC-89C44C6A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A894A-DEDF-4E08-A451-893A95843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68675-B190-4182-893A-FD83FE1E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8F0-B703-45F8-AF0C-CE961BC5949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9435E-C244-44C8-9BB1-6CB8C561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3A51-DFE3-4D30-B5F0-0F23C825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680-D287-4834-90B3-F6BD8B23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62CB8-05B6-4F6B-B156-1360AFF28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26C7B-1A66-483A-B767-DD02E1458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A2C1F-38C0-48B6-8D1E-14DE2789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8F0-B703-45F8-AF0C-CE961BC5949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85E44-8C2C-4CA3-A70E-57C40B3D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6477D-158F-46AF-9733-A5F7B46C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680-D287-4834-90B3-F6BD8B23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8C5C-8A09-4F91-B988-EF060096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6EE42-F18D-42F6-8C45-C313EEF09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A32D8-6E46-4406-871C-99534012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8F0-B703-45F8-AF0C-CE961BC5949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35FAC-4D54-451D-99C3-54456D55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324E6-A690-429A-9595-449D70D0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680-D287-4834-90B3-F6BD8B23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9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C0DD-AF90-412E-A74D-EB9485A0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EB920-07C2-4469-848F-026215D2D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4C45A-8643-4DD3-9CA3-95B1DD2B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8F0-B703-45F8-AF0C-CE961BC5949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E902-D4A7-4724-A0B4-AAE90681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528E-81B6-4D6E-BD03-31DCB653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680-D287-4834-90B3-F6BD8B23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E551-612D-4EC3-8DA1-1FE0BD59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65D42-AEC6-4DC2-8FFB-8F65B9BED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B3F98-DC10-4266-8107-601C3900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17B0F-A562-4618-99ED-1B5C7D1E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8F0-B703-45F8-AF0C-CE961BC5949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72BFC-AE92-4AAA-9C67-559BF258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65E53-E996-489D-A5A0-A8B10930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680-D287-4834-90B3-F6BD8B23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3642-880C-40BB-AB35-0DF698E5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AD63F-2C91-4EA5-B953-56003C33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1EA3-9F56-4E0C-BAAA-DCB26495A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28FB9-0DFD-4A6E-828A-4D6962303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D044D-5912-4C94-92A2-92CF9FCFA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A0FDC-B310-4D45-B44B-800A5DB4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8F0-B703-45F8-AF0C-CE961BC5949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E67BC-ED10-4E72-A2A1-C2141F57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87529-2902-4376-AC35-4CBA409C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680-D287-4834-90B3-F6BD8B23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9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8EE4-D81B-475B-89FC-CCBAF683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342B5-D2E2-4EE9-A381-E4A1BC82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8F0-B703-45F8-AF0C-CE961BC5949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AD90A-2F2B-45F3-BB4F-6E9FB7567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1214B-312A-409D-930A-8BF218AC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680-D287-4834-90B3-F6BD8B23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9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24E39-6A13-40AC-BFA5-48DE588C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8F0-B703-45F8-AF0C-CE961BC5949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EEFCD-E5FC-4E09-8F36-CD6976A0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DE39F-4C6F-4E1D-BFED-015A3AA3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680-D287-4834-90B3-F6BD8B23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1EAB-FCD4-44DD-8EA3-3F1067EF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64844-2926-4593-8621-995BDC9D7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DD2DA-61BC-4BEF-9628-DA57D075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D9E5E-CB95-46C2-8567-FFE6B47B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8F0-B703-45F8-AF0C-CE961BC5949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A6497-256F-4E7B-9B12-D6BA8190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27A84-EBBE-42EB-B114-ED4DAF35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680-D287-4834-90B3-F6BD8B23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2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74A4-E8BF-4F99-A68B-DB849A7F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CB24A-7EC0-47EB-BCBF-19C537D49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6EFF9-8F1F-4F64-9B0F-0EBFD000B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EC584-487F-4B53-B553-CCD01BCCD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88F0-B703-45F8-AF0C-CE961BC5949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43B67-DECE-42DF-A8C6-1A825DB3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30AC-F197-450F-BC76-B1C3AFCF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680-D287-4834-90B3-F6BD8B23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3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125B2-7DD5-45D8-BF1E-E03016CD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C6726-A6A9-4DBD-B675-20C6A8A7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43A9A-88D4-4C5B-934E-0576BE0B5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088F0-B703-45F8-AF0C-CE961BC5949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EE6BE-B9C9-4F13-A691-CF25F5CC2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C0A06-D923-4F4D-B840-C9E625675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7680-D287-4834-90B3-F6BD8B23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business/archive/2016/03/role-of-highways-in-american-poverty/474282/" TargetMode="External"/><Relationship Id="rId2" Type="http://schemas.openxmlformats.org/officeDocument/2006/relationships/hyperlink" Target="https://doi.org/10.1016/j.envres.2017.10.02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ationandclimate.org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c.org/pollution-disparities-covid19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hyperlink" Target="https://datacommon.mapc.org/browser/datasets/4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dc.gov/coronavirus/2019-ncov/need-extra-precautions/racial-ethnic-minoriti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need-extra-precautions/racial-ethnic-minoriti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need-extra-precautions/people-with-medical-conditions.html#diabetes" TargetMode="External"/><Relationship Id="rId3" Type="http://schemas.openxmlformats.org/officeDocument/2006/relationships/hyperlink" Target="https://www.cdc.gov/coronavirus/2019-ncov/need-extra-precautions/people-with-medical-conditions.html#copd" TargetMode="External"/><Relationship Id="rId7" Type="http://schemas.openxmlformats.org/officeDocument/2006/relationships/hyperlink" Target="https://www.cdc.gov/coronavirus/2019-ncov/need-extra-precautions/people-with-medical-conditions.html#hemoglobin-disorders" TargetMode="External"/><Relationship Id="rId2" Type="http://schemas.openxmlformats.org/officeDocument/2006/relationships/hyperlink" Target="https://www.cdc.gov/coronavirus/2019-ncov/need-extra-precautions/people-with-medical-conditions.html#chronic-kidney-disea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need-extra-precautions/people-with-medical-conditions.html#serious-heart-conditions" TargetMode="External"/><Relationship Id="rId5" Type="http://schemas.openxmlformats.org/officeDocument/2006/relationships/hyperlink" Target="https://www.cdc.gov/coronavirus/2019-ncov/need-extra-precautions/people-with-medical-conditions.html#obesity" TargetMode="External"/><Relationship Id="rId10" Type="http://schemas.openxmlformats.org/officeDocument/2006/relationships/hyperlink" Target="https://www.cdc.gov/coronavirus/2019-ncov/need-extra-precautions/people-with-medical-conditions.html" TargetMode="External"/><Relationship Id="rId4" Type="http://schemas.openxmlformats.org/officeDocument/2006/relationships/hyperlink" Target="https://www.cdc.gov/coronavirus/2019-ncov/need-extra-precautions/people-with-medical-conditions.html#immunocompromised-state" TargetMode="External"/><Relationship Id="rId9" Type="http://schemas.openxmlformats.org/officeDocument/2006/relationships/hyperlink" Target="https://www.cdc.gov/coronavirus/2019-ncov/need-extra-precautions/racial-ethnic-minoritie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way Traffic at Sunset">
            <a:extLst>
              <a:ext uri="{FF2B5EF4-FFF2-40B4-BE49-F238E27FC236}">
                <a16:creationId xmlns:a16="http://schemas.microsoft.com/office/drawing/2014/main" id="{31A4C7FB-FA20-4A10-8CC0-78EE509F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5AFE52-C608-496C-80C5-F11FE0C4A028}"/>
              </a:ext>
            </a:extLst>
          </p:cNvPr>
          <p:cNvSpPr/>
          <p:nvPr/>
        </p:nvSpPr>
        <p:spPr>
          <a:xfrm>
            <a:off x="0" y="0"/>
            <a:ext cx="12191999" cy="1938992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chemeClr val="accent4"/>
                </a:solidFill>
                <a:effectLst/>
                <a:latin typeface="Open Sans" panose="020B0606030504020204" pitchFamily="34" charset="0"/>
              </a:rPr>
              <a:t>Racial Disparities in the Proximity to Vehicle Air Pollution in the MAPC Region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Conor Gately, Land Use and Transportation Analyst, MAPC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May 14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0C9E6-5B17-49C5-8C82-86E759645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811" y="5854648"/>
            <a:ext cx="2686188" cy="10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5F2D2D2-916A-4822-8EAA-CBBC71397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2"/>
            <a:ext cx="9729217" cy="6949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8DBBF2-0E93-4987-97A3-319C0F09FFA3}"/>
              </a:ext>
            </a:extLst>
          </p:cNvPr>
          <p:cNvSpPr/>
          <p:nvPr/>
        </p:nvSpPr>
        <p:spPr>
          <a:xfrm>
            <a:off x="7728639" y="2925812"/>
            <a:ext cx="44404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Moving from low PPI to high PPI areas, we see a clear trend: the share of residents of color increases with increasing PPI. </a:t>
            </a:r>
          </a:p>
          <a:p>
            <a:endParaRPr lang="en-U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In the top PPI group, the percent of Black and Asian residents is 30-40% higher than their share of regional population, and the percent of Latino residents is 60% higher.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DAA40D4-4A6F-4DE1-B510-06F70C3D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9217" cy="69494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F9B62A-E29E-48B7-A26D-0FBC8EB4EF18}"/>
              </a:ext>
            </a:extLst>
          </p:cNvPr>
          <p:cNvSpPr/>
          <p:nvPr/>
        </p:nvSpPr>
        <p:spPr>
          <a:xfrm>
            <a:off x="7728639" y="2925812"/>
            <a:ext cx="44404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The pattern is not merely because more people of color live in denser urban neighborhoods.</a:t>
            </a:r>
          </a:p>
          <a:p>
            <a:endParaRPr lang="en-U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When we control for population density, the trend persists.</a:t>
            </a:r>
          </a:p>
          <a:p>
            <a:endParaRPr lang="en-U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As PPI increases, so too does the share of Latino, Black, and Asian residents living in those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69CF72-8C61-4FAF-9B7F-229E0FA08266}"/>
              </a:ext>
            </a:extLst>
          </p:cNvPr>
          <p:cNvSpPr/>
          <p:nvPr/>
        </p:nvSpPr>
        <p:spPr>
          <a:xfrm>
            <a:off x="147145" y="1336193"/>
            <a:ext cx="118977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Our findings are consistent with other studies that have also demonstrated the existence of </a:t>
            </a:r>
            <a:r>
              <a:rPr lang="en-US" sz="2000" b="0" i="0" u="none" strike="noStrike" dirty="0">
                <a:solidFill>
                  <a:srgbClr val="78B520"/>
                </a:solidFill>
                <a:effectLst/>
                <a:latin typeface="Open Sans" panose="020B0606030504020204" pitchFamily="34" charset="0"/>
                <a:hlinkClick r:id="rId2"/>
              </a:rPr>
              <a:t>persistent racial inequities in exposure to ambient air pollution across Massachusetts.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The co-location of pollution and residents of color is </a:t>
            </a:r>
            <a:r>
              <a:rPr lang="en-US" sz="2000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not a mere quirk of geography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. There are a range of reasons for why the residences of people of color are disproportionately located near to high-polluting roadways, including: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Open Sans" panose="020B0606030504020204" pitchFamily="34" charset="0"/>
              </a:rPr>
              <a:t>H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istorical impacts of inequitable zoning and redlining, 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Open Sans" panose="020B0606030504020204" pitchFamily="34" charset="0"/>
              </a:rPr>
              <a:t>Planning and investment decisions on the 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locations of affordable housing development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Siting of urban freeways and expressways, which </a:t>
            </a:r>
            <a:r>
              <a:rPr lang="en-US" sz="2000" b="0" i="0" u="none" strike="noStrike" dirty="0">
                <a:solidFill>
                  <a:srgbClr val="78B520"/>
                </a:solidFill>
                <a:effectLst/>
                <a:latin typeface="Open Sans" panose="020B0606030504020204" pitchFamily="34" charset="0"/>
                <a:hlinkClick r:id="rId3"/>
              </a:rPr>
              <a:t>were often designed to cut through minority neighborhoods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These historical inequities continue to impose a disproportionate burden on the health of people of color across the region, as the COVID-19 pandemic has underscored.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Policies and remedies to reduce air pollution </a:t>
            </a:r>
            <a:r>
              <a:rPr lang="en-US" sz="2000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must focus on addressing ongoing disparities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 in environmental justice in our region. </a:t>
            </a:r>
            <a:endParaRPr lang="en-US" sz="2000" dirty="0"/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1D4D7275-944C-4167-B868-DCC7FEDB7A09}"/>
              </a:ext>
            </a:extLst>
          </p:cNvPr>
          <p:cNvSpPr txBox="1">
            <a:spLocks/>
          </p:cNvSpPr>
          <p:nvPr/>
        </p:nvSpPr>
        <p:spPr>
          <a:xfrm>
            <a:off x="367862" y="189181"/>
            <a:ext cx="10628586" cy="622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Racial Disparities in Pollution</a:t>
            </a:r>
          </a:p>
        </p:txBody>
      </p:sp>
    </p:spTree>
    <p:extLst>
      <p:ext uri="{BB962C8B-B14F-4D97-AF65-F5344CB8AC3E}">
        <p14:creationId xmlns:p14="http://schemas.microsoft.com/office/powerpoint/2010/main" val="18167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BE0B61-C5F3-445C-BDA2-B315D3861F35}"/>
              </a:ext>
            </a:extLst>
          </p:cNvPr>
          <p:cNvSpPr/>
          <p:nvPr/>
        </p:nvSpPr>
        <p:spPr>
          <a:xfrm>
            <a:off x="0" y="1185955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Modifying individual buildings to keep polluted air out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by 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moving ventilation intakes to places protected from road emissions and tightening the building envelope through insulation and soundproofing retrofits.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Ensuring new buildings 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built near high pollution roads have filters with a Minimum Efficiency Reporting Value (MERV) of 13 or greater and have plans for long-term maintenance.  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Expanding access to affordable housing 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in areas that are at a safer distance from high pollution roads.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Empowering communities of color 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to have influence on the construction or expansion of new roads in their neighborhoods.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Improving urban design 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by installing sound and pollution barriers, orienting buildings to improve airflow and allow pollution to disperse quickly, and siting parks, playgrounds, and new development away from roads. 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Taking steps toward broad, systemic change of our transportation system 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to reduce emissions’ root cause: a fossil-fuel powered, largely single-occupant vehicle fleet.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Policies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that shift travel to 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cleaner means of transportation; improving our public transit, pedestrian, and bicycle infrastructure; vehicle electrification; and participating in regional policy initiatives like the </a:t>
            </a:r>
            <a:r>
              <a:rPr lang="en-US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Transportation Climate Initiative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, a 12-state collaboration aimed at reducing transportation-related emissions.  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989E8D2A-6ECC-4143-8A03-C6B43A24BEE9}"/>
              </a:ext>
            </a:extLst>
          </p:cNvPr>
          <p:cNvSpPr txBox="1">
            <a:spLocks/>
          </p:cNvSpPr>
          <p:nvPr/>
        </p:nvSpPr>
        <p:spPr>
          <a:xfrm>
            <a:off x="367862" y="189181"/>
            <a:ext cx="10628586" cy="622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Taking Action</a:t>
            </a:r>
          </a:p>
        </p:txBody>
      </p:sp>
    </p:spTree>
    <p:extLst>
      <p:ext uri="{BB962C8B-B14F-4D97-AF65-F5344CB8AC3E}">
        <p14:creationId xmlns:p14="http://schemas.microsoft.com/office/powerpoint/2010/main" val="6745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way Traffic at Sunset">
            <a:extLst>
              <a:ext uri="{FF2B5EF4-FFF2-40B4-BE49-F238E27FC236}">
                <a16:creationId xmlns:a16="http://schemas.microsoft.com/office/drawing/2014/main" id="{31A4C7FB-FA20-4A10-8CC0-78EE509F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5AFE52-C608-496C-80C5-F11FE0C4A028}"/>
              </a:ext>
            </a:extLst>
          </p:cNvPr>
          <p:cNvSpPr/>
          <p:nvPr/>
        </p:nvSpPr>
        <p:spPr>
          <a:xfrm>
            <a:off x="0" y="0"/>
            <a:ext cx="12191999" cy="1631216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chemeClr val="accent4"/>
                </a:solidFill>
                <a:effectLst/>
                <a:latin typeface="Open Sans" panose="020B0606030504020204" pitchFamily="34" charset="0"/>
              </a:rPr>
              <a:t>The Air We Breathe: Vehicle Pollution and Racial Disparities in Greater Boston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May 14,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DA16A-C7CA-4B8A-8C0F-58EE82D13308}"/>
              </a:ext>
            </a:extLst>
          </p:cNvPr>
          <p:cNvSpPr txBox="1"/>
          <p:nvPr/>
        </p:nvSpPr>
        <p:spPr>
          <a:xfrm>
            <a:off x="1" y="1631216"/>
            <a:ext cx="12191999" cy="5324535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200" b="1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Report:</a:t>
            </a:r>
          </a:p>
          <a:p>
            <a:pPr algn="ctr"/>
            <a:r>
              <a:rPr lang="en-US" sz="28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https://www.mapc.org/pollution-disparities-covid19/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the Data: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https://datacommon.mapc.org/browser/datasets/413</a:t>
            </a:r>
            <a:endParaRPr lang="en-US" sz="2800" b="1" dirty="0">
              <a:latin typeface="Open Sans" panose="020B0606030504020204" pitchFamily="34" charset="0"/>
            </a:endParaRPr>
          </a:p>
          <a:p>
            <a:pPr algn="ctr"/>
            <a:endParaRPr lang="en-US" sz="2800" b="1" i="0" dirty="0">
              <a:solidFill>
                <a:schemeClr val="accent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2800" b="1" i="0" dirty="0">
                <a:solidFill>
                  <a:schemeClr val="accent4"/>
                </a:solidFill>
                <a:effectLst/>
                <a:latin typeface="Open Sans" panose="020B0606030504020204" pitchFamily="34" charset="0"/>
              </a:rPr>
              <a:t>Thank you for listening. Questions?</a:t>
            </a:r>
          </a:p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E5FB10-0BA3-4BA7-8B0A-EB3BA539E8FF}"/>
              </a:ext>
            </a:extLst>
          </p:cNvPr>
          <p:cNvGrpSpPr>
            <a:grpSpLocks noChangeAspect="1"/>
          </p:cNvGrpSpPr>
          <p:nvPr/>
        </p:nvGrpSpPr>
        <p:grpSpPr>
          <a:xfrm>
            <a:off x="485992" y="5622707"/>
            <a:ext cx="11220013" cy="1232092"/>
            <a:chOff x="1891862" y="5943600"/>
            <a:chExt cx="8326959" cy="914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B0C9E6-5B17-49C5-8C82-86E759645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1862" y="5943600"/>
              <a:ext cx="2448045" cy="914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B713D0-AA34-48B2-82B3-5B73668C4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3" r="-76"/>
            <a:stretch/>
          </p:blipFill>
          <p:spPr>
            <a:xfrm>
              <a:off x="4339907" y="5943600"/>
              <a:ext cx="3836275" cy="914400"/>
            </a:xfrm>
            <a:prstGeom prst="rect">
              <a:avLst/>
            </a:prstGeom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6BAA8AB-3080-4F28-9770-7E0419D05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6182" y="5943600"/>
              <a:ext cx="2042639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920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81FE9-7930-4EC4-B0B5-1158FE2D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" y="2106971"/>
            <a:ext cx="11687503" cy="176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“Long-standing systemic health and social inequities have put some members of racial and ethnic minority groups at increased risk of getting COVID-19 or experiencing severe illness, regardless of age.”</a:t>
            </a:r>
          </a:p>
          <a:p>
            <a:pPr marL="0" indent="0">
              <a:buNone/>
            </a:pPr>
            <a:endParaRPr lang="en-US" sz="3000" i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6A6D1FBC-D86B-4992-A2F7-36A524B5C760}"/>
              </a:ext>
            </a:extLst>
          </p:cNvPr>
          <p:cNvSpPr txBox="1">
            <a:spLocks/>
          </p:cNvSpPr>
          <p:nvPr/>
        </p:nvSpPr>
        <p:spPr>
          <a:xfrm>
            <a:off x="367862" y="189181"/>
            <a:ext cx="11687504" cy="622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Disparities in COVID-19 Risks and Outcomes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C0C549-8559-4E63-AAEE-2B1288701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877" y="4334634"/>
            <a:ext cx="9466246" cy="12902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B25F5A-7697-4DD6-8508-46520CCDE759}"/>
              </a:ext>
            </a:extLst>
          </p:cNvPr>
          <p:cNvSpPr txBox="1"/>
          <p:nvPr/>
        </p:nvSpPr>
        <p:spPr>
          <a:xfrm>
            <a:off x="0" y="654349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https://www.cdc.gov/coronavirus/2019-ncov/need-extra-precautions/racial-ethnic-minorities.html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AF0CF08-513F-42B0-9F90-C991FB1A8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72" y="468822"/>
            <a:ext cx="10880656" cy="59203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577933-D951-4DC5-A310-24382F83EF81}"/>
              </a:ext>
            </a:extLst>
          </p:cNvPr>
          <p:cNvSpPr txBox="1"/>
          <p:nvPr/>
        </p:nvSpPr>
        <p:spPr>
          <a:xfrm>
            <a:off x="0" y="654349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https://www.cdc.gov/coronavirus/2019-ncov/need-extra-precautions/racial-ethnic-minorities.html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81FE9-7930-4EC4-B0B5-1158FE2D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" y="1097280"/>
            <a:ext cx="11475274" cy="532781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Correlation of pre-existing conditions with increased risk of severe or fatal COVID-19 cases:</a:t>
            </a:r>
          </a:p>
          <a:p>
            <a:pPr lvl="1">
              <a:spcAft>
                <a:spcPts val="1200"/>
              </a:spcAft>
            </a:pPr>
            <a:r>
              <a:rPr lang="en-US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Chronic kidney disease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COPD (chronic obstructive pulmonary disease)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Immunocompromised state (weakened immune system) from solid organ transplant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Obesity (body mass index [BMI] of 30 or higher)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Serious heart conditions, such as heart failure, coronary artery disease, or cardiomyopathies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Sickle cell disease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Type 2 diabetes mellitus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6A6D1FBC-D86B-4992-A2F7-36A524B5C760}"/>
              </a:ext>
            </a:extLst>
          </p:cNvPr>
          <p:cNvSpPr txBox="1">
            <a:spLocks/>
          </p:cNvSpPr>
          <p:nvPr/>
        </p:nvSpPr>
        <p:spPr>
          <a:xfrm>
            <a:off x="367862" y="189181"/>
            <a:ext cx="11761682" cy="622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Disparities in COVID-19 Risks and 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BF590-AE64-4F5F-B0C7-9F77D3D6F78C}"/>
              </a:ext>
            </a:extLst>
          </p:cNvPr>
          <p:cNvSpPr txBox="1"/>
          <p:nvPr/>
        </p:nvSpPr>
        <p:spPr>
          <a:xfrm>
            <a:off x="-72635" y="6491944"/>
            <a:ext cx="1241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https://www.cdc.gov/coronavirus/2019-ncov/need-extra-precautions/people-with-medical-conditions.html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81FE9-7930-4EC4-B0B5-1158FE2D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97280"/>
            <a:ext cx="11475720" cy="5253098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Correlation of pre-existing conditions with exposure to ultra-fine particulate air pollution.</a:t>
            </a:r>
          </a:p>
          <a:p>
            <a:pPr lvl="1">
              <a:spcAft>
                <a:spcPts val="24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Ultra-fine particulates (UFP, PM</a:t>
            </a:r>
            <a:r>
              <a:rPr lang="en-US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0.1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are very small particulates emitted by a variety of human and natural processes, including the combustion of diesel and gasoline fuels in vehicle engines.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6A6D1FBC-D86B-4992-A2F7-36A524B5C760}"/>
              </a:ext>
            </a:extLst>
          </p:cNvPr>
          <p:cNvSpPr txBox="1">
            <a:spLocks/>
          </p:cNvSpPr>
          <p:nvPr/>
        </p:nvSpPr>
        <p:spPr>
          <a:xfrm>
            <a:off x="367862" y="189181"/>
            <a:ext cx="11824138" cy="622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Disparities in COVID-19 Risks and Outcomes</a:t>
            </a:r>
          </a:p>
        </p:txBody>
      </p:sp>
      <p:pic>
        <p:nvPicPr>
          <p:cNvPr id="4" name="Picture 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5B3DD82-6515-4874-88EA-A9713247B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44" y="3482832"/>
            <a:ext cx="7479373" cy="33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81FE9-7930-4EC4-B0B5-1158FE2D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97280"/>
            <a:ext cx="11475720" cy="5253098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Due to the small size of UFP, they are able to penetrate deeper into the lungs, causing inflammation and damage to lung tissue and blood vessels.</a:t>
            </a:r>
          </a:p>
          <a:p>
            <a:pPr lvl="1">
              <a:spcAft>
                <a:spcPts val="24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to UFP is associated with increased risks of pulmonary and cardiovascular disease, asthma, diabetes, systemic inflammation and cancer.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6A6D1FBC-D86B-4992-A2F7-36A524B5C760}"/>
              </a:ext>
            </a:extLst>
          </p:cNvPr>
          <p:cNvSpPr txBox="1">
            <a:spLocks/>
          </p:cNvSpPr>
          <p:nvPr/>
        </p:nvSpPr>
        <p:spPr>
          <a:xfrm>
            <a:off x="367862" y="189181"/>
            <a:ext cx="11824138" cy="622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Disparities in COVID-19 Risks and Outcomes</a:t>
            </a:r>
          </a:p>
        </p:txBody>
      </p:sp>
      <p:pic>
        <p:nvPicPr>
          <p:cNvPr id="4" name="Picture 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5B3DD82-6515-4874-88EA-A9713247B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44" y="3482832"/>
            <a:ext cx="7479373" cy="33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878F6C07-2168-4D7A-8589-C08143D72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4" y="1085179"/>
            <a:ext cx="7315215" cy="5486411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C9341E8-F26B-4D4F-A77C-A1F2A41B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2" y="189181"/>
            <a:ext cx="10628586" cy="622847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Emissions from road vehicles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5BBFBF-EF72-4EF7-8E2E-A521B0A9932E}"/>
              </a:ext>
            </a:extLst>
          </p:cNvPr>
          <p:cNvSpPr txBox="1"/>
          <p:nvPr/>
        </p:nvSpPr>
        <p:spPr>
          <a:xfrm>
            <a:off x="7809186" y="1085190"/>
            <a:ext cx="43828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MAPC Region – Pop. 3.4 Million.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 billion vehicle miles travelled (VMT) in 2017.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Emissions of nitrogen oxides (NOx) are strongly correlated with emissions of UFP.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UFP concentrations are highest within 0 – 150 meters of the roadway edge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C28981B7-560A-4A2D-9C57-D6521F38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2" y="1085190"/>
            <a:ext cx="7315200" cy="54864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C9341E8-F26B-4D4F-A77C-A1F2A41B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2" y="189181"/>
            <a:ext cx="10628586" cy="622847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Pollution Proximity Index (PPI)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5BBFBF-EF72-4EF7-8E2E-A521B0A9932E}"/>
              </a:ext>
            </a:extLst>
          </p:cNvPr>
          <p:cNvSpPr txBox="1"/>
          <p:nvPr/>
        </p:nvSpPr>
        <p:spPr>
          <a:xfrm>
            <a:off x="7809186" y="1085190"/>
            <a:ext cx="43828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Pollution Proximity Index (PPI) evaluates the intensity of pollutant emissions with the number of households living within 150 meters of the road.</a:t>
            </a: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MAPC 250m</a:t>
            </a:r>
            <a:r>
              <a:rPr lang="en-US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gridded population layer of 2010 Census demographic data.</a:t>
            </a: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PPI scores reflect relative pollution intensity – the highest score of 5 is where the highest 20% of emissions occur.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61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87C70A-9B5A-4EAF-BFDA-1F489219F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2585" cy="6944704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1546DA-FFED-4220-A0C8-3DD2D14C89C5}"/>
              </a:ext>
            </a:extLst>
          </p:cNvPr>
          <p:cNvSpPr/>
          <p:nvPr/>
        </p:nvSpPr>
        <p:spPr>
          <a:xfrm>
            <a:off x="1347789" y="567559"/>
            <a:ext cx="612648" cy="1471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E25BF-B278-46E2-B6F6-6483EB5740B1}"/>
              </a:ext>
            </a:extLst>
          </p:cNvPr>
          <p:cNvSpPr/>
          <p:nvPr/>
        </p:nvSpPr>
        <p:spPr>
          <a:xfrm>
            <a:off x="2351311" y="567559"/>
            <a:ext cx="612648" cy="2438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B1E8CF-E74F-4A78-AC17-2F3090E790C6}"/>
              </a:ext>
            </a:extLst>
          </p:cNvPr>
          <p:cNvSpPr/>
          <p:nvPr/>
        </p:nvSpPr>
        <p:spPr>
          <a:xfrm>
            <a:off x="3354833" y="567559"/>
            <a:ext cx="612648" cy="2344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429F08-D87A-4005-9BD5-0203D8A6F7DB}"/>
              </a:ext>
            </a:extLst>
          </p:cNvPr>
          <p:cNvSpPr/>
          <p:nvPr/>
        </p:nvSpPr>
        <p:spPr>
          <a:xfrm>
            <a:off x="4364188" y="567558"/>
            <a:ext cx="612648" cy="2836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A194AF-B4CB-4BCC-8D68-EA1BD0AF4A29}"/>
              </a:ext>
            </a:extLst>
          </p:cNvPr>
          <p:cNvSpPr/>
          <p:nvPr/>
        </p:nvSpPr>
        <p:spPr>
          <a:xfrm>
            <a:off x="7728639" y="2925812"/>
            <a:ext cx="44404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Open Sans" panose="020B0606030504020204" pitchFamily="34" charset="0"/>
              </a:rPr>
              <a:t>Relative to the demographics of the region, we observe significant disparities in the shares of residents of color living in the highest pollution areas</a:t>
            </a:r>
          </a:p>
          <a:p>
            <a:endParaRPr lang="en-U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404040"/>
                </a:solidFill>
                <a:latin typeface="Open Sans" panose="020B0606030504020204" pitchFamily="34" charset="0"/>
              </a:rPr>
              <a:t>28% of White residents live in the top PPI areas</a:t>
            </a:r>
          </a:p>
          <a:p>
            <a:endParaRPr lang="en-U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404040"/>
                </a:solidFill>
                <a:latin typeface="Open Sans" panose="020B0606030504020204" pitchFamily="34" charset="0"/>
              </a:rPr>
              <a:t>46% of Black, 48% of Asian, and 54% of Latino residents live in the highest pollution areas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E81536-0550-4E20-8E72-BFAD515CBB21}"/>
              </a:ext>
            </a:extLst>
          </p:cNvPr>
          <p:cNvSpPr txBox="1"/>
          <p:nvPr/>
        </p:nvSpPr>
        <p:spPr>
          <a:xfrm>
            <a:off x="1704521" y="114502"/>
            <a:ext cx="452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w Cen MT" panose="020B0602020104020603" pitchFamily="34" charset="0"/>
              </a:rPr>
              <a:t>Population by Race / Ethnicity in each PPI category</a:t>
            </a:r>
          </a:p>
        </p:txBody>
      </p:sp>
    </p:spTree>
    <p:extLst>
      <p:ext uri="{BB962C8B-B14F-4D97-AF65-F5344CB8AC3E}">
        <p14:creationId xmlns:p14="http://schemas.microsoft.com/office/powerpoint/2010/main" val="21573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1013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Emissions from road vehicles</vt:lpstr>
      <vt:lpstr>Pollution Proximity Index (PPI)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Conor Gately</dc:creator>
  <cp:lastModifiedBy>Peffley, Alexander</cp:lastModifiedBy>
  <cp:revision>41</cp:revision>
  <dcterms:created xsi:type="dcterms:W3CDTF">2020-07-20T20:01:47Z</dcterms:created>
  <dcterms:modified xsi:type="dcterms:W3CDTF">2021-07-23T12:18:06Z</dcterms:modified>
</cp:coreProperties>
</file>