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45" r:id="rId1"/>
  </p:sldMasterIdLst>
  <p:notesMasterIdLst>
    <p:notesMasterId r:id="rId9"/>
  </p:notesMasterIdLst>
  <p:sldIdLst>
    <p:sldId id="256" r:id="rId2"/>
    <p:sldId id="258" r:id="rId3"/>
    <p:sldId id="301" r:id="rId4"/>
    <p:sldId id="288" r:id="rId5"/>
    <p:sldId id="307" r:id="rId6"/>
    <p:sldId id="306" r:id="rId7"/>
    <p:sldId id="27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C522946-39CD-4206-A7B9-8EE094456D45}">
          <p14:sldIdLst>
            <p14:sldId id="256"/>
            <p14:sldId id="258"/>
            <p14:sldId id="301"/>
            <p14:sldId id="288"/>
            <p14:sldId id="307"/>
            <p14:sldId id="306"/>
            <p14:sldId id="273"/>
          </p14:sldIdLst>
        </p14:section>
        <p14:section name="Untitled Section" id="{A9DEE180-32F4-49C6-A2DD-D64A238A66ED}">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81139" autoAdjust="0"/>
  </p:normalViewPr>
  <p:slideViewPr>
    <p:cSldViewPr snapToGrid="0">
      <p:cViewPr varScale="1">
        <p:scale>
          <a:sx n="85" d="100"/>
          <a:sy n="85" d="100"/>
        </p:scale>
        <p:origin x="1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5060E1-6D52-4B14-91FA-33DE547C4609}" type="datetimeFigureOut">
              <a:rPr lang="en-US" smtClean="0"/>
              <a:t>1/22/2020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FDEBCC-98F0-4A93-B5A5-01B8F63D84DB}" type="slidenum">
              <a:rPr lang="en-US" smtClean="0"/>
              <a:t>‹#›</a:t>
            </a:fld>
            <a:endParaRPr lang="en-US"/>
          </a:p>
        </p:txBody>
      </p:sp>
    </p:spTree>
    <p:extLst>
      <p:ext uri="{BB962C8B-B14F-4D97-AF65-F5344CB8AC3E}">
        <p14:creationId xmlns:p14="http://schemas.microsoft.com/office/powerpoint/2010/main" val="2297554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FDEBCC-98F0-4A93-B5A5-01B8F63D84DB}" type="slidenum">
              <a:rPr lang="en-US" smtClean="0"/>
              <a:t>1</a:t>
            </a:fld>
            <a:endParaRPr lang="en-US"/>
          </a:p>
        </p:txBody>
      </p:sp>
    </p:spTree>
    <p:extLst>
      <p:ext uri="{BB962C8B-B14F-4D97-AF65-F5344CB8AC3E}">
        <p14:creationId xmlns:p14="http://schemas.microsoft.com/office/powerpoint/2010/main" val="905747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FDEBCC-98F0-4A93-B5A5-01B8F63D84DB}" type="slidenum">
              <a:rPr lang="en-US" smtClean="0"/>
              <a:t>3</a:t>
            </a:fld>
            <a:endParaRPr lang="en-US"/>
          </a:p>
        </p:txBody>
      </p:sp>
    </p:spTree>
    <p:extLst>
      <p:ext uri="{BB962C8B-B14F-4D97-AF65-F5344CB8AC3E}">
        <p14:creationId xmlns:p14="http://schemas.microsoft.com/office/powerpoint/2010/main" val="63262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1">
                  <a:lumMod val="50000"/>
                </a:schemeClr>
              </a:buClr>
            </a:pPr>
            <a:r>
              <a:rPr lang="en-US" sz="2400" dirty="0" smtClean="0">
                <a:solidFill>
                  <a:schemeClr val="tx1"/>
                </a:solidFill>
              </a:rPr>
              <a:t>Conducted a search of key indicators, identifying those with salience and disparities by race/ethnicity </a:t>
            </a:r>
          </a:p>
          <a:p>
            <a:pPr>
              <a:buClr>
                <a:schemeClr val="accent1">
                  <a:lumMod val="50000"/>
                </a:schemeClr>
              </a:buClr>
            </a:pPr>
            <a:r>
              <a:rPr lang="en-US" sz="2400" dirty="0" smtClean="0">
                <a:solidFill>
                  <a:schemeClr val="tx1"/>
                </a:solidFill>
              </a:rPr>
              <a:t>Analyzed indicator data to produce rates and rate ratios by race compared to white residents and the King County population </a:t>
            </a:r>
          </a:p>
          <a:p>
            <a:pPr>
              <a:buClr>
                <a:schemeClr val="accent1">
                  <a:lumMod val="50000"/>
                </a:schemeClr>
              </a:buClr>
            </a:pPr>
            <a:r>
              <a:rPr lang="en-US" sz="2400" dirty="0" smtClean="0">
                <a:solidFill>
                  <a:schemeClr val="tx1"/>
                </a:solidFill>
              </a:rPr>
              <a:t>Data sources included: </a:t>
            </a:r>
          </a:p>
          <a:p>
            <a:pPr lvl="1">
              <a:buClr>
                <a:schemeClr val="accent1">
                  <a:lumMod val="50000"/>
                </a:schemeClr>
              </a:buClr>
            </a:pPr>
            <a:r>
              <a:rPr lang="en-US" sz="2400" dirty="0" smtClean="0">
                <a:solidFill>
                  <a:schemeClr val="tx1"/>
                </a:solidFill>
              </a:rPr>
              <a:t> American Community Survey</a:t>
            </a:r>
          </a:p>
          <a:p>
            <a:pPr lvl="1">
              <a:buClr>
                <a:schemeClr val="accent1">
                  <a:lumMod val="50000"/>
                </a:schemeClr>
              </a:buClr>
            </a:pPr>
            <a:r>
              <a:rPr lang="en-US" sz="2400" dirty="0" smtClean="0">
                <a:solidFill>
                  <a:schemeClr val="tx1"/>
                </a:solidFill>
              </a:rPr>
              <a:t>Behavioral Risk Factor Surveillance System (BRFSS)</a:t>
            </a:r>
          </a:p>
          <a:p>
            <a:pPr lvl="1">
              <a:buClr>
                <a:schemeClr val="accent1">
                  <a:lumMod val="50000"/>
                </a:schemeClr>
              </a:buClr>
            </a:pPr>
            <a:r>
              <a:rPr lang="en-US" sz="2400" dirty="0" smtClean="0">
                <a:solidFill>
                  <a:schemeClr val="tx1"/>
                </a:solidFill>
              </a:rPr>
              <a:t> Vital Statistics (Deaths, Births) </a:t>
            </a:r>
          </a:p>
          <a:p>
            <a:pPr lvl="1">
              <a:buClr>
                <a:schemeClr val="accent1">
                  <a:lumMod val="50000"/>
                </a:schemeClr>
              </a:buClr>
            </a:pPr>
            <a:r>
              <a:rPr lang="en-US" sz="2400" dirty="0" smtClean="0">
                <a:solidFill>
                  <a:schemeClr val="tx1"/>
                </a:solidFill>
              </a:rPr>
              <a:t> WA State Cancer Registry</a:t>
            </a:r>
          </a:p>
          <a:p>
            <a:pPr lvl="1">
              <a:buClr>
                <a:schemeClr val="accent1">
                  <a:lumMod val="50000"/>
                </a:schemeClr>
              </a:buClr>
            </a:pPr>
            <a:r>
              <a:rPr lang="en-US" sz="2400" dirty="0" smtClean="0">
                <a:solidFill>
                  <a:schemeClr val="tx1"/>
                </a:solidFill>
              </a:rPr>
              <a:t>State Tuberculosis Program</a:t>
            </a:r>
            <a:endParaRPr lang="en-US" sz="2400" dirty="0">
              <a:solidFill>
                <a:schemeClr val="tx1"/>
              </a:solidFill>
            </a:endParaRPr>
          </a:p>
        </p:txBody>
      </p:sp>
      <p:sp>
        <p:nvSpPr>
          <p:cNvPr id="4" name="Slide Number Placeholder 3"/>
          <p:cNvSpPr>
            <a:spLocks noGrp="1"/>
          </p:cNvSpPr>
          <p:nvPr>
            <p:ph type="sldNum" sz="quarter" idx="10"/>
          </p:nvPr>
        </p:nvSpPr>
        <p:spPr/>
        <p:txBody>
          <a:bodyPr/>
          <a:lstStyle/>
          <a:p>
            <a:fld id="{BDFDEBCC-98F0-4A93-B5A5-01B8F63D84DB}" type="slidenum">
              <a:rPr lang="en-US" smtClean="0"/>
              <a:t>4</a:t>
            </a:fld>
            <a:endParaRPr lang="en-US"/>
          </a:p>
        </p:txBody>
      </p:sp>
    </p:spTree>
    <p:extLst>
      <p:ext uri="{BB962C8B-B14F-4D97-AF65-F5344CB8AC3E}">
        <p14:creationId xmlns:p14="http://schemas.microsoft.com/office/powerpoint/2010/main" val="1512259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FDEBCC-98F0-4A93-B5A5-01B8F63D84DB}" type="slidenum">
              <a:rPr lang="en-US" smtClean="0"/>
              <a:t>5</a:t>
            </a:fld>
            <a:endParaRPr lang="en-US"/>
          </a:p>
        </p:txBody>
      </p:sp>
    </p:spTree>
    <p:extLst>
      <p:ext uri="{BB962C8B-B14F-4D97-AF65-F5344CB8AC3E}">
        <p14:creationId xmlns:p14="http://schemas.microsoft.com/office/powerpoint/2010/main" val="3315164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Be specific, allow for a generous timeline and give some context about how you plan on using requested data.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Health departments may have interest in sharing their data with communities, but may not have the capacity, skills in data communications, or relationships that local data intermediaries have. This could lead to very effective partnerships! </a:t>
            </a:r>
          </a:p>
          <a:p>
            <a:endParaRPr lang="en-US" dirty="0"/>
          </a:p>
        </p:txBody>
      </p:sp>
      <p:sp>
        <p:nvSpPr>
          <p:cNvPr id="4" name="Slide Number Placeholder 3"/>
          <p:cNvSpPr>
            <a:spLocks noGrp="1"/>
          </p:cNvSpPr>
          <p:nvPr>
            <p:ph type="sldNum" sz="quarter" idx="10"/>
          </p:nvPr>
        </p:nvSpPr>
        <p:spPr/>
        <p:txBody>
          <a:bodyPr/>
          <a:lstStyle/>
          <a:p>
            <a:fld id="{BDFDEBCC-98F0-4A93-B5A5-01B8F63D84DB}" type="slidenum">
              <a:rPr lang="en-US" smtClean="0"/>
              <a:t>6</a:t>
            </a:fld>
            <a:endParaRPr lang="en-US"/>
          </a:p>
        </p:txBody>
      </p:sp>
    </p:spTree>
    <p:extLst>
      <p:ext uri="{BB962C8B-B14F-4D97-AF65-F5344CB8AC3E}">
        <p14:creationId xmlns:p14="http://schemas.microsoft.com/office/powerpoint/2010/main" val="363413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518671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64411560"/>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1425945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er &amp; Footer">
    <p:spTree>
      <p:nvGrpSpPr>
        <p:cNvPr id="1" name=""/>
        <p:cNvGrpSpPr/>
        <p:nvPr/>
      </p:nvGrpSpPr>
      <p:grpSpPr>
        <a:xfrm>
          <a:off x="0" y="0"/>
          <a:ext cx="0" cy="0"/>
          <a:chOff x="0" y="0"/>
          <a:chExt cx="0" cy="0"/>
        </a:xfrm>
      </p:grpSpPr>
      <p:sp>
        <p:nvSpPr>
          <p:cNvPr id="6" name="Title 5"/>
          <p:cNvSpPr>
            <a:spLocks noGrp="1"/>
          </p:cNvSpPr>
          <p:nvPr>
            <p:ph type="title"/>
          </p:nvPr>
        </p:nvSpPr>
        <p:spPr>
          <a:xfrm>
            <a:off x="203200" y="152400"/>
            <a:ext cx="11785600" cy="304800"/>
          </a:xfrm>
        </p:spPr>
        <p:txBody>
          <a:bodyPr>
            <a:noAutofit/>
          </a:bodyPr>
          <a:lstStyle>
            <a:lvl1pPr>
              <a:defRPr sz="2000"/>
            </a:lvl1pPr>
          </a:lstStyle>
          <a:p>
            <a:r>
              <a:rPr lang="en-US"/>
              <a:t>Click to edit Master title style</a:t>
            </a:r>
            <a:endParaRPr lang="en-US" dirty="0"/>
          </a:p>
        </p:txBody>
      </p:sp>
      <p:sp>
        <p:nvSpPr>
          <p:cNvPr id="9" name="Slide Number Placeholder 8"/>
          <p:cNvSpPr>
            <a:spLocks noGrp="1"/>
          </p:cNvSpPr>
          <p:nvPr>
            <p:ph type="sldNum" sz="quarter" idx="10"/>
          </p:nvPr>
        </p:nvSpPr>
        <p:spPr/>
        <p:txBody>
          <a:bodyPr/>
          <a:lstStyle/>
          <a:p>
            <a:fld id="{61A3300C-2B65-410F-93D2-F0E3DC0D85CE}" type="slidenum">
              <a:rPr lang="en-US" smtClean="0"/>
              <a:t>‹#›</a:t>
            </a:fld>
            <a:endParaRPr lang="en-US" dirty="0"/>
          </a:p>
        </p:txBody>
      </p:sp>
      <p:cxnSp>
        <p:nvCxnSpPr>
          <p:cNvPr id="10" name="Straight Connector 9"/>
          <p:cNvCxnSpPr/>
          <p:nvPr userDrawn="1"/>
        </p:nvCxnSpPr>
        <p:spPr>
          <a:xfrm>
            <a:off x="0" y="609600"/>
            <a:ext cx="12192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20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382210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6632432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7461316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9529955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3299938"/>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636071"/>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01821023"/>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1/22/2020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6069737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1/22/2020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82751201"/>
      </p:ext>
    </p:extLst>
  </p:cSld>
  <p:clrMap bg1="lt1" tx1="dk1" bg2="lt2" tx2="dk2" accent1="accent1" accent2="accent2" accent3="accent3" accent4="accent4" accent5="accent5" accent6="accent6" hlink="hlink" folHlink="folHlink"/>
  <p:sldLayoutIdLst>
    <p:sldLayoutId id="2147484146" r:id="rId1"/>
    <p:sldLayoutId id="2147484147" r:id="rId2"/>
    <p:sldLayoutId id="2147484148" r:id="rId3"/>
    <p:sldLayoutId id="2147484149" r:id="rId4"/>
    <p:sldLayoutId id="2147484150" r:id="rId5"/>
    <p:sldLayoutId id="2147484151" r:id="rId6"/>
    <p:sldLayoutId id="2147484152" r:id="rId7"/>
    <p:sldLayoutId id="2147484153" r:id="rId8"/>
    <p:sldLayoutId id="2147484154" r:id="rId9"/>
    <p:sldLayoutId id="2147484155" r:id="rId10"/>
    <p:sldLayoutId id="2147484156" r:id="rId11"/>
    <p:sldLayoutId id="2147484157" r:id="rId12"/>
  </p:sldLayoutIdLst>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www.communitiescount.org/health-disparities-dashboar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jsanford@kingcounty.gov" TargetMode="External"/><Relationship Id="rId2" Type="http://schemas.openxmlformats.org/officeDocument/2006/relationships/hyperlink" Target="mailto:mtoyoji@kingcounty.gov"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communitiescount@kingcounty.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1504" y="4599586"/>
            <a:ext cx="7315200" cy="1742279"/>
          </a:xfrm>
        </p:spPr>
        <p:txBody>
          <a:bodyPr>
            <a:normAutofit/>
          </a:bodyPr>
          <a:lstStyle/>
          <a:p>
            <a:r>
              <a:rPr lang="en-US" dirty="0">
                <a:solidFill>
                  <a:schemeClr val="bg2">
                    <a:lumMod val="10000"/>
                  </a:schemeClr>
                </a:solidFill>
              </a:rPr>
              <a:t>Mariko Toyoji, </a:t>
            </a:r>
            <a:r>
              <a:rPr lang="en-US" dirty="0" smtClean="0">
                <a:solidFill>
                  <a:schemeClr val="bg2">
                    <a:lumMod val="10000"/>
                  </a:schemeClr>
                </a:solidFill>
              </a:rPr>
              <a:t>MPH &amp; </a:t>
            </a:r>
            <a:r>
              <a:rPr lang="en-US" dirty="0">
                <a:solidFill>
                  <a:schemeClr val="bg2">
                    <a:lumMod val="10000"/>
                  </a:schemeClr>
                </a:solidFill>
              </a:rPr>
              <a:t>Sara </a:t>
            </a:r>
            <a:r>
              <a:rPr lang="en-US" dirty="0" err="1">
                <a:solidFill>
                  <a:schemeClr val="bg2">
                    <a:lumMod val="10000"/>
                  </a:schemeClr>
                </a:solidFill>
              </a:rPr>
              <a:t>Jaye</a:t>
            </a:r>
            <a:r>
              <a:rPr lang="en-US" dirty="0">
                <a:solidFill>
                  <a:schemeClr val="bg2">
                    <a:lumMod val="10000"/>
                  </a:schemeClr>
                </a:solidFill>
              </a:rPr>
              <a:t> Sanford, </a:t>
            </a:r>
            <a:r>
              <a:rPr lang="en-US" dirty="0" smtClean="0">
                <a:solidFill>
                  <a:schemeClr val="bg2">
                    <a:lumMod val="10000"/>
                  </a:schemeClr>
                </a:solidFill>
              </a:rPr>
              <a:t>MPH</a:t>
            </a:r>
            <a:endParaRPr lang="en-US" dirty="0">
              <a:solidFill>
                <a:schemeClr val="bg2">
                  <a:lumMod val="10000"/>
                </a:schemeClr>
              </a:solidFill>
            </a:endParaRPr>
          </a:p>
          <a:p>
            <a:r>
              <a:rPr lang="en-US" dirty="0">
                <a:solidFill>
                  <a:schemeClr val="bg2">
                    <a:lumMod val="10000"/>
                  </a:schemeClr>
                </a:solidFill>
              </a:rPr>
              <a:t>Communities Count, Public Health Seattle and King County</a:t>
            </a:r>
          </a:p>
          <a:p>
            <a:r>
              <a:rPr lang="en-US" dirty="0">
                <a:solidFill>
                  <a:schemeClr val="bg2">
                    <a:lumMod val="10000"/>
                  </a:schemeClr>
                </a:solidFill>
              </a:rPr>
              <a:t>January 23, 2020</a:t>
            </a:r>
          </a:p>
        </p:txBody>
      </p:sp>
      <p:pic>
        <p:nvPicPr>
          <p:cNvPr id="6" name="Picture 5"/>
          <p:cNvPicPr>
            <a:picLocks noChangeAspect="1"/>
          </p:cNvPicPr>
          <p:nvPr/>
        </p:nvPicPr>
        <p:blipFill>
          <a:blip r:embed="rId3"/>
          <a:stretch>
            <a:fillRect/>
          </a:stretch>
        </p:blipFill>
        <p:spPr>
          <a:xfrm>
            <a:off x="150103" y="795898"/>
            <a:ext cx="6813785" cy="2563990"/>
          </a:xfrm>
          <a:prstGeom prst="rect">
            <a:avLst/>
          </a:prstGeom>
        </p:spPr>
      </p:pic>
      <p:sp>
        <p:nvSpPr>
          <p:cNvPr id="4" name="Subtitle 2"/>
          <p:cNvSpPr txBox="1">
            <a:spLocks/>
          </p:cNvSpPr>
          <p:nvPr/>
        </p:nvSpPr>
        <p:spPr>
          <a:xfrm>
            <a:off x="761504" y="2966099"/>
            <a:ext cx="7945174" cy="1742279"/>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spcBef>
                <a:spcPts val="0"/>
              </a:spcBef>
            </a:pPr>
            <a:endParaRPr lang="en-US" sz="2800" b="1" dirty="0">
              <a:solidFill>
                <a:schemeClr val="bg2">
                  <a:lumMod val="10000"/>
                </a:schemeClr>
              </a:solidFill>
            </a:endParaRPr>
          </a:p>
        </p:txBody>
      </p:sp>
      <p:sp>
        <p:nvSpPr>
          <p:cNvPr id="5" name="TextBox 4"/>
          <p:cNvSpPr txBox="1"/>
          <p:nvPr/>
        </p:nvSpPr>
        <p:spPr>
          <a:xfrm>
            <a:off x="761504" y="3452517"/>
            <a:ext cx="6847207" cy="769441"/>
          </a:xfrm>
          <a:prstGeom prst="rect">
            <a:avLst/>
          </a:prstGeom>
          <a:noFill/>
        </p:spPr>
        <p:txBody>
          <a:bodyPr wrap="square" rtlCol="0">
            <a:spAutoFit/>
          </a:bodyPr>
          <a:lstStyle/>
          <a:p>
            <a:r>
              <a:rPr lang="en-US" sz="4400" b="1" dirty="0" smtClean="0"/>
              <a:t>NNIP Idea Showcase </a:t>
            </a:r>
            <a:endParaRPr lang="en-US" sz="4400" b="1" dirty="0"/>
          </a:p>
        </p:txBody>
      </p:sp>
    </p:spTree>
    <p:extLst>
      <p:ext uri="{BB962C8B-B14F-4D97-AF65-F5344CB8AC3E}">
        <p14:creationId xmlns:p14="http://schemas.microsoft.com/office/powerpoint/2010/main" val="2884936863"/>
      </p:ext>
    </p:extLst>
  </p:cSld>
  <p:clrMapOvr>
    <a:masterClrMapping/>
  </p:clrMapOvr>
  <mc:AlternateContent xmlns:mc="http://schemas.openxmlformats.org/markup-compatibility/2006" xmlns:p14="http://schemas.microsoft.com/office/powerpoint/2010/main">
    <mc:Choice Requires="p14">
      <p:transition spd="slow" p14:dur="4500" advClick="0" advTm="15000"/>
    </mc:Choice>
    <mc:Fallback xmlns="">
      <p:transition spd="slow" advClick="0" advTm="1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2947482" cy="1951057"/>
          </a:xfrm>
        </p:spPr>
        <p:txBody>
          <a:bodyPr/>
          <a:lstStyle/>
          <a:p>
            <a:r>
              <a:rPr lang="en-US" dirty="0">
                <a:solidFill>
                  <a:schemeClr val="tx1"/>
                </a:solidFill>
              </a:rPr>
              <a:t>About Communities Count</a:t>
            </a:r>
          </a:p>
        </p:txBody>
      </p:sp>
      <p:sp>
        <p:nvSpPr>
          <p:cNvPr id="3" name="Content Placeholder 2"/>
          <p:cNvSpPr>
            <a:spLocks noGrp="1"/>
          </p:cNvSpPr>
          <p:nvPr>
            <p:ph idx="1"/>
          </p:nvPr>
        </p:nvSpPr>
        <p:spPr>
          <a:xfrm>
            <a:off x="3797551" y="2886635"/>
            <a:ext cx="7584040" cy="3492649"/>
          </a:xfrm>
        </p:spPr>
        <p:txBody>
          <a:bodyPr>
            <a:normAutofit/>
          </a:bodyPr>
          <a:lstStyle/>
          <a:p>
            <a:pPr>
              <a:buClr>
                <a:schemeClr val="accent1">
                  <a:lumMod val="25000"/>
                </a:schemeClr>
              </a:buClr>
              <a:buFont typeface="Arial" panose="020B0604020202020204" pitchFamily="34" charset="0"/>
              <a:buChar char="•"/>
            </a:pPr>
            <a:r>
              <a:rPr lang="en-US" dirty="0">
                <a:solidFill>
                  <a:schemeClr val="bg2">
                    <a:lumMod val="10000"/>
                  </a:schemeClr>
                </a:solidFill>
              </a:rPr>
              <a:t>Communities Count is a resource that supports King County communities in using data and evaluation to support equity work.</a:t>
            </a:r>
          </a:p>
          <a:p>
            <a:pPr lvl="1">
              <a:buClr>
                <a:schemeClr val="accent1">
                  <a:lumMod val="25000"/>
                </a:schemeClr>
              </a:buClr>
              <a:buFont typeface="Arial" panose="020B0604020202020204" pitchFamily="34" charset="0"/>
              <a:buChar char="•"/>
            </a:pPr>
            <a:r>
              <a:rPr lang="en-US" dirty="0">
                <a:solidFill>
                  <a:schemeClr val="bg2">
                    <a:lumMod val="10000"/>
                  </a:schemeClr>
                </a:solidFill>
              </a:rPr>
              <a:t>Produced by staff at Public Health Seattle and King County </a:t>
            </a:r>
          </a:p>
          <a:p>
            <a:pPr>
              <a:buClr>
                <a:schemeClr val="accent1">
                  <a:lumMod val="25000"/>
                </a:schemeClr>
              </a:buClr>
              <a:buFont typeface="Arial" panose="020B0604020202020204" pitchFamily="34" charset="0"/>
              <a:buChar char="•"/>
            </a:pPr>
            <a:r>
              <a:rPr lang="en-US" dirty="0">
                <a:solidFill>
                  <a:schemeClr val="bg2">
                    <a:lumMod val="10000"/>
                  </a:schemeClr>
                </a:solidFill>
              </a:rPr>
              <a:t>Started over 20 years ago as a population based survey on health and social well being in King County, WA</a:t>
            </a:r>
          </a:p>
          <a:p>
            <a:pPr>
              <a:buClr>
                <a:schemeClr val="accent1">
                  <a:lumMod val="25000"/>
                </a:schemeClr>
              </a:buClr>
              <a:buFont typeface="Arial" panose="020B0604020202020204" pitchFamily="34" charset="0"/>
              <a:buChar char="•"/>
            </a:pPr>
            <a:r>
              <a:rPr lang="en-US" dirty="0">
                <a:solidFill>
                  <a:schemeClr val="bg2">
                    <a:lumMod val="10000"/>
                  </a:schemeClr>
                </a:solidFill>
              </a:rPr>
              <a:t>Transitioned to an online data platform in 2011, with a curated set of </a:t>
            </a:r>
            <a:r>
              <a:rPr lang="en-US" dirty="0" smtClean="0">
                <a:solidFill>
                  <a:schemeClr val="bg2">
                    <a:lumMod val="10000"/>
                  </a:schemeClr>
                </a:solidFill>
              </a:rPr>
              <a:t>health </a:t>
            </a:r>
            <a:r>
              <a:rPr lang="en-US" dirty="0">
                <a:solidFill>
                  <a:schemeClr val="bg2">
                    <a:lumMod val="10000"/>
                  </a:schemeClr>
                </a:solidFill>
              </a:rPr>
              <a:t>and social indicators with interpretative narrative</a:t>
            </a:r>
          </a:p>
          <a:p>
            <a:pPr lvl="1">
              <a:buClr>
                <a:schemeClr val="accent1">
                  <a:lumMod val="25000"/>
                </a:schemeClr>
              </a:buClr>
              <a:buFont typeface="Arial" panose="020B0604020202020204" pitchFamily="34" charset="0"/>
              <a:buChar char="•"/>
            </a:pPr>
            <a:r>
              <a:rPr lang="en-US" dirty="0">
                <a:solidFill>
                  <a:schemeClr val="bg2">
                    <a:lumMod val="10000"/>
                  </a:schemeClr>
                </a:solidFill>
              </a:rPr>
              <a:t>Find us at: </a:t>
            </a:r>
            <a:r>
              <a:rPr lang="en-US" u="sng" dirty="0">
                <a:solidFill>
                  <a:schemeClr val="accent1">
                    <a:lumMod val="50000"/>
                  </a:schemeClr>
                </a:solidFill>
              </a:rPr>
              <a:t>commmunitescount.org</a:t>
            </a:r>
            <a:endParaRPr lang="en-US" dirty="0">
              <a:solidFill>
                <a:schemeClr val="bg2">
                  <a:lumMod val="10000"/>
                </a:schemeClr>
              </a:solidFill>
            </a:endParaRPr>
          </a:p>
          <a:p>
            <a:pPr>
              <a:buClr>
                <a:schemeClr val="accent1">
                  <a:lumMod val="25000"/>
                </a:schemeClr>
              </a:buClr>
              <a:buFont typeface="Arial" panose="020B0604020202020204" pitchFamily="34" charset="0"/>
              <a:buChar char="•"/>
            </a:pPr>
            <a:r>
              <a:rPr lang="en-US" dirty="0">
                <a:solidFill>
                  <a:schemeClr val="bg2">
                    <a:lumMod val="10000"/>
                  </a:schemeClr>
                </a:solidFill>
              </a:rPr>
              <a:t>Provides data and evaluation trainings and </a:t>
            </a:r>
            <a:r>
              <a:rPr lang="en-US" dirty="0" smtClean="0">
                <a:solidFill>
                  <a:schemeClr val="bg2">
                    <a:lumMod val="10000"/>
                  </a:schemeClr>
                </a:solidFill>
              </a:rPr>
              <a:t>support to </a:t>
            </a:r>
            <a:r>
              <a:rPr lang="en-US" dirty="0">
                <a:solidFill>
                  <a:schemeClr val="bg2">
                    <a:lumMod val="10000"/>
                  </a:schemeClr>
                </a:solidFill>
              </a:rPr>
              <a:t>build capacity and further equity work in King County</a:t>
            </a:r>
          </a:p>
        </p:txBody>
      </p:sp>
      <p:pic>
        <p:nvPicPr>
          <p:cNvPr id="4" name="Picture 3"/>
          <p:cNvPicPr>
            <a:picLocks noChangeAspect="1"/>
          </p:cNvPicPr>
          <p:nvPr/>
        </p:nvPicPr>
        <p:blipFill>
          <a:blip r:embed="rId2"/>
          <a:stretch>
            <a:fillRect/>
          </a:stretch>
        </p:blipFill>
        <p:spPr>
          <a:xfrm>
            <a:off x="4123765" y="170330"/>
            <a:ext cx="6364941" cy="2802646"/>
          </a:xfrm>
          <a:prstGeom prst="rect">
            <a:avLst/>
          </a:prstGeom>
        </p:spPr>
      </p:pic>
    </p:spTree>
    <p:extLst>
      <p:ext uri="{BB962C8B-B14F-4D97-AF65-F5344CB8AC3E}">
        <p14:creationId xmlns:p14="http://schemas.microsoft.com/office/powerpoint/2010/main" val="256358401"/>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16" y="2661007"/>
            <a:ext cx="3347065" cy="3064013"/>
          </a:xfrm>
        </p:spPr>
        <p:txBody>
          <a:bodyPr>
            <a:noAutofit/>
          </a:bodyPr>
          <a:lstStyle/>
          <a:p>
            <a:r>
              <a:rPr lang="en-US" sz="2000" dirty="0">
                <a:solidFill>
                  <a:schemeClr val="tx1"/>
                </a:solidFill>
              </a:rPr>
              <a:t>King County ranks among the top counties in the U.S. on measures of health and wealth</a:t>
            </a:r>
            <a:br>
              <a:rPr lang="en-US" sz="2000" dirty="0">
                <a:solidFill>
                  <a:schemeClr val="tx1"/>
                </a:solidFill>
              </a:rPr>
            </a:br>
            <a:r>
              <a:rPr lang="en-US" sz="2000" dirty="0">
                <a:solidFill>
                  <a:schemeClr val="tx1"/>
                </a:solidFill>
              </a:rPr>
              <a:t/>
            </a:r>
            <a:br>
              <a:rPr lang="en-US" sz="2000" dirty="0">
                <a:solidFill>
                  <a:schemeClr val="tx1"/>
                </a:solidFill>
              </a:rPr>
            </a:br>
            <a:r>
              <a:rPr lang="en-US" sz="2000" dirty="0">
                <a:solidFill>
                  <a:schemeClr val="tx1"/>
                </a:solidFill>
              </a:rPr>
              <a:t>However…</a:t>
            </a:r>
            <a:br>
              <a:rPr lang="en-US" sz="2000" dirty="0">
                <a:solidFill>
                  <a:schemeClr val="tx1"/>
                </a:solidFill>
              </a:rPr>
            </a:br>
            <a:r>
              <a:rPr lang="en-US" sz="2000" dirty="0">
                <a:solidFill>
                  <a:schemeClr val="tx1"/>
                </a:solidFill>
              </a:rPr>
              <a:t>despite high rankings on measures of socioeconomic status and health, county residents continue to experience differences in social and health outcomes by </a:t>
            </a:r>
            <a:br>
              <a:rPr lang="en-US" sz="2000" dirty="0">
                <a:solidFill>
                  <a:schemeClr val="tx1"/>
                </a:solidFill>
              </a:rPr>
            </a:br>
            <a:r>
              <a:rPr lang="en-US" sz="2000" dirty="0">
                <a:solidFill>
                  <a:schemeClr val="tx1"/>
                </a:solidFill>
              </a:rPr>
              <a:t>race, income and place</a:t>
            </a:r>
            <a:r>
              <a:rPr lang="en-US" sz="2000" dirty="0"/>
              <a:t/>
            </a:r>
            <a:br>
              <a:rPr lang="en-US" sz="2000" dirty="0"/>
            </a:br>
            <a:endParaRPr lang="en-US" sz="2000" dirty="0"/>
          </a:p>
        </p:txBody>
      </p:sp>
      <p:pic>
        <p:nvPicPr>
          <p:cNvPr id="4" name="Content Placeholder 3"/>
          <p:cNvPicPr>
            <a:picLocks noGrp="1" noChangeAspect="1"/>
          </p:cNvPicPr>
          <p:nvPr>
            <p:ph idx="1"/>
          </p:nvPr>
        </p:nvPicPr>
        <p:blipFill>
          <a:blip r:embed="rId3"/>
          <a:stretch>
            <a:fillRect/>
          </a:stretch>
        </p:blipFill>
        <p:spPr>
          <a:xfrm>
            <a:off x="3460082" y="1653515"/>
            <a:ext cx="2692618" cy="2388895"/>
          </a:xfrm>
          <a:prstGeom prst="rect">
            <a:avLst/>
          </a:prstGeom>
        </p:spPr>
      </p:pic>
      <p:pic>
        <p:nvPicPr>
          <p:cNvPr id="5" name="Picture 4"/>
          <p:cNvPicPr>
            <a:picLocks noChangeAspect="1"/>
          </p:cNvPicPr>
          <p:nvPr/>
        </p:nvPicPr>
        <p:blipFill>
          <a:blip r:embed="rId4"/>
          <a:stretch>
            <a:fillRect/>
          </a:stretch>
        </p:blipFill>
        <p:spPr>
          <a:xfrm>
            <a:off x="6152700" y="1079029"/>
            <a:ext cx="6039300" cy="4690798"/>
          </a:xfrm>
          <a:prstGeom prst="rect">
            <a:avLst/>
          </a:prstGeom>
        </p:spPr>
      </p:pic>
      <p:sp>
        <p:nvSpPr>
          <p:cNvPr id="6" name="TextBox 5"/>
          <p:cNvSpPr txBox="1"/>
          <p:nvPr/>
        </p:nvSpPr>
        <p:spPr>
          <a:xfrm>
            <a:off x="6358603" y="5725020"/>
            <a:ext cx="4297680" cy="461665"/>
          </a:xfrm>
          <a:prstGeom prst="rect">
            <a:avLst/>
          </a:prstGeom>
          <a:noFill/>
        </p:spPr>
        <p:txBody>
          <a:bodyPr wrap="square" rtlCol="0">
            <a:spAutoFit/>
          </a:bodyPr>
          <a:lstStyle/>
          <a:p>
            <a:r>
              <a:rPr lang="en-US" sz="800" dirty="0">
                <a:latin typeface="Arial" panose="020B0604020202020204" pitchFamily="34" charset="0"/>
                <a:cs typeface="Arial" panose="020B0604020202020204" pitchFamily="34" charset="0"/>
              </a:rPr>
              <a:t>^ = Data suppressed if too few cases to protect confidentiality and/or report reliable rates</a:t>
            </a:r>
          </a:p>
          <a:p>
            <a:r>
              <a:rPr lang="en-US" sz="800" dirty="0">
                <a:latin typeface="Arial" panose="020B0604020202020204" pitchFamily="34" charset="0"/>
                <a:cs typeface="Arial" panose="020B0604020202020204" pitchFamily="34" charset="0"/>
              </a:rPr>
              <a:t>* = Significantly different from King County average</a:t>
            </a:r>
          </a:p>
          <a:p>
            <a:r>
              <a:rPr lang="en-US" sz="800" dirty="0">
                <a:latin typeface="Arial" panose="020B0604020202020204" pitchFamily="34" charset="0"/>
                <a:cs typeface="Arial" panose="020B0604020202020204" pitchFamily="34" charset="0"/>
              </a:rPr>
              <a:t>! = Interpret with caution; sample size is small, so estimate is imprecise</a:t>
            </a:r>
          </a:p>
        </p:txBody>
      </p:sp>
      <p:pic>
        <p:nvPicPr>
          <p:cNvPr id="7" name="Picture 6"/>
          <p:cNvPicPr>
            <a:picLocks noChangeAspect="1"/>
          </p:cNvPicPr>
          <p:nvPr/>
        </p:nvPicPr>
        <p:blipFill>
          <a:blip r:embed="rId5"/>
          <a:stretch>
            <a:fillRect/>
          </a:stretch>
        </p:blipFill>
        <p:spPr>
          <a:xfrm>
            <a:off x="6152700" y="703649"/>
            <a:ext cx="6039300" cy="750760"/>
          </a:xfrm>
          <a:prstGeom prst="rect">
            <a:avLst/>
          </a:prstGeom>
        </p:spPr>
      </p:pic>
      <p:sp>
        <p:nvSpPr>
          <p:cNvPr id="8" name="TextBox 7"/>
          <p:cNvSpPr txBox="1"/>
          <p:nvPr/>
        </p:nvSpPr>
        <p:spPr>
          <a:xfrm>
            <a:off x="6358603" y="6278899"/>
            <a:ext cx="2979420" cy="338554"/>
          </a:xfrm>
          <a:prstGeom prst="rect">
            <a:avLst/>
          </a:prstGeom>
          <a:noFill/>
        </p:spPr>
        <p:txBody>
          <a:bodyPr wrap="square" rtlCol="0">
            <a:spAutoFit/>
          </a:bodyPr>
          <a:lstStyle/>
          <a:p>
            <a:r>
              <a:rPr lang="en-US" sz="800" dirty="0">
                <a:latin typeface="Arial" panose="020B0604020202020204" pitchFamily="34" charset="0"/>
                <a:cs typeface="Arial" panose="020B0604020202020204" pitchFamily="34" charset="0"/>
              </a:rPr>
              <a:t>AIAN = American Indian/Alaska Native</a:t>
            </a:r>
          </a:p>
          <a:p>
            <a:r>
              <a:rPr lang="en-US" sz="800" dirty="0">
                <a:latin typeface="Arial" panose="020B0604020202020204" pitchFamily="34" charset="0"/>
                <a:cs typeface="Arial" panose="020B0604020202020204" pitchFamily="34" charset="0"/>
              </a:rPr>
              <a:t>NHPI = Native Hawaiian/Pacific Islander</a:t>
            </a:r>
          </a:p>
        </p:txBody>
      </p:sp>
      <p:sp>
        <p:nvSpPr>
          <p:cNvPr id="9" name="TextBox 8"/>
          <p:cNvSpPr txBox="1"/>
          <p:nvPr/>
        </p:nvSpPr>
        <p:spPr>
          <a:xfrm>
            <a:off x="242645" y="791109"/>
            <a:ext cx="2860151" cy="1077218"/>
          </a:xfrm>
          <a:prstGeom prst="rect">
            <a:avLst/>
          </a:prstGeom>
          <a:noFill/>
        </p:spPr>
        <p:txBody>
          <a:bodyPr wrap="square" rtlCol="0">
            <a:spAutoFit/>
          </a:bodyPr>
          <a:lstStyle/>
          <a:p>
            <a:r>
              <a:rPr lang="en-US" sz="3200" dirty="0"/>
              <a:t>Disparities in King County</a:t>
            </a:r>
          </a:p>
        </p:txBody>
      </p:sp>
    </p:spTree>
    <p:extLst>
      <p:ext uri="{BB962C8B-B14F-4D97-AF65-F5344CB8AC3E}">
        <p14:creationId xmlns:p14="http://schemas.microsoft.com/office/powerpoint/2010/main" val="2980954646"/>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Health Disparities Dashboard: </a:t>
            </a:r>
            <a:br>
              <a:rPr lang="en-US" dirty="0">
                <a:solidFill>
                  <a:schemeClr val="tx1"/>
                </a:solidFill>
              </a:rPr>
            </a:br>
            <a:r>
              <a:rPr lang="en-US" dirty="0">
                <a:solidFill>
                  <a:schemeClr val="tx1"/>
                </a:solidFill>
              </a:rPr>
              <a:t>Objectives</a:t>
            </a:r>
            <a:br>
              <a:rPr lang="en-US" dirty="0">
                <a:solidFill>
                  <a:schemeClr val="tx1"/>
                </a:solidFill>
              </a:rPr>
            </a:br>
            <a:r>
              <a:rPr lang="en-US" dirty="0">
                <a:solidFill>
                  <a:schemeClr val="tx1"/>
                </a:solidFill>
              </a:rPr>
              <a:t/>
            </a:r>
            <a:br>
              <a:rPr lang="en-US" dirty="0">
                <a:solidFill>
                  <a:schemeClr val="tx1"/>
                </a:solidFill>
              </a:rPr>
            </a:br>
            <a:r>
              <a:rPr lang="en-US" sz="1600" dirty="0">
                <a:hlinkClick r:id="rId3"/>
              </a:rPr>
              <a:t>www.communitiescount.org/health-disparities-dashboard</a:t>
            </a: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endParaRPr lang="en-US" sz="1600" dirty="0">
              <a:solidFill>
                <a:schemeClr val="tx1"/>
              </a:solidFill>
            </a:endParaRPr>
          </a:p>
        </p:txBody>
      </p:sp>
      <p:sp>
        <p:nvSpPr>
          <p:cNvPr id="3" name="Content Placeholder 2"/>
          <p:cNvSpPr>
            <a:spLocks noGrp="1"/>
          </p:cNvSpPr>
          <p:nvPr>
            <p:ph idx="1"/>
          </p:nvPr>
        </p:nvSpPr>
        <p:spPr>
          <a:xfrm>
            <a:off x="3488524" y="506552"/>
            <a:ext cx="8177394" cy="1869898"/>
          </a:xfrm>
        </p:spPr>
        <p:txBody>
          <a:bodyPr>
            <a:noAutofit/>
          </a:bodyPr>
          <a:lstStyle/>
          <a:p>
            <a:endParaRPr lang="en-US" sz="1800" dirty="0">
              <a:solidFill>
                <a:schemeClr val="tx1"/>
              </a:solidFill>
            </a:endParaRPr>
          </a:p>
          <a:p>
            <a:pPr>
              <a:buClr>
                <a:schemeClr val="accent1">
                  <a:lumMod val="50000"/>
                </a:schemeClr>
              </a:buClr>
            </a:pPr>
            <a:r>
              <a:rPr lang="en-US" dirty="0">
                <a:solidFill>
                  <a:schemeClr val="tx1"/>
                </a:solidFill>
              </a:rPr>
              <a:t>Provides a data visualization tool to display the </a:t>
            </a:r>
            <a:r>
              <a:rPr lang="en-US" b="1" dirty="0">
                <a:solidFill>
                  <a:schemeClr val="tx1"/>
                </a:solidFill>
              </a:rPr>
              <a:t>magnitude of race/ethnicity differences </a:t>
            </a:r>
            <a:r>
              <a:rPr lang="en-US" dirty="0">
                <a:solidFill>
                  <a:schemeClr val="tx1"/>
                </a:solidFill>
              </a:rPr>
              <a:t>on over 50 indicators of health and social determinants of health in King County.  </a:t>
            </a:r>
          </a:p>
          <a:p>
            <a:pPr>
              <a:buClr>
                <a:schemeClr val="accent1">
                  <a:lumMod val="50000"/>
                </a:schemeClr>
              </a:buClr>
            </a:pPr>
            <a:r>
              <a:rPr lang="en-US" dirty="0">
                <a:solidFill>
                  <a:schemeClr val="tx1"/>
                </a:solidFill>
              </a:rPr>
              <a:t>Centers health outcomes and social determinants of health data on race, to start conversations on the structural racism and racial bias that cause health inequities</a:t>
            </a:r>
          </a:p>
          <a:p>
            <a:pPr>
              <a:buClr>
                <a:schemeClr val="accent1">
                  <a:lumMod val="50000"/>
                </a:schemeClr>
              </a:buClr>
            </a:pPr>
            <a:r>
              <a:rPr lang="en-US" dirty="0">
                <a:solidFill>
                  <a:schemeClr val="tx1"/>
                </a:solidFill>
              </a:rPr>
              <a:t>Making local level data on health disparities public and accessible</a:t>
            </a:r>
          </a:p>
        </p:txBody>
      </p:sp>
      <p:pic>
        <p:nvPicPr>
          <p:cNvPr id="4" name="Picture 3"/>
          <p:cNvPicPr>
            <a:picLocks noChangeAspect="1"/>
          </p:cNvPicPr>
          <p:nvPr/>
        </p:nvPicPr>
        <p:blipFill rotWithShape="1">
          <a:blip r:embed="rId4"/>
          <a:srcRect t="40452" r="2408" b="5776"/>
          <a:stretch/>
        </p:blipFill>
        <p:spPr>
          <a:xfrm>
            <a:off x="3574406" y="2905385"/>
            <a:ext cx="8005631" cy="3528798"/>
          </a:xfrm>
          <a:prstGeom prst="rect">
            <a:avLst/>
          </a:prstGeom>
          <a:ln>
            <a:solidFill>
              <a:schemeClr val="accent1"/>
            </a:solidFill>
          </a:ln>
        </p:spPr>
      </p:pic>
    </p:spTree>
    <p:extLst>
      <p:ext uri="{BB962C8B-B14F-4D97-AF65-F5344CB8AC3E}">
        <p14:creationId xmlns:p14="http://schemas.microsoft.com/office/powerpoint/2010/main" val="121155749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Other </a:t>
            </a:r>
            <a:r>
              <a:rPr lang="en-US" dirty="0" smtClean="0">
                <a:solidFill>
                  <a:schemeClr val="tx1"/>
                </a:solidFill>
              </a:rPr>
              <a:t>data health departments use</a:t>
            </a:r>
            <a:endParaRPr lang="en-US" dirty="0">
              <a:solidFill>
                <a:schemeClr val="tx1"/>
              </a:solidFill>
            </a:endParaRPr>
          </a:p>
        </p:txBody>
      </p:sp>
      <p:sp>
        <p:nvSpPr>
          <p:cNvPr id="3" name="Content Placeholder 2"/>
          <p:cNvSpPr>
            <a:spLocks noGrp="1"/>
          </p:cNvSpPr>
          <p:nvPr>
            <p:ph idx="1"/>
          </p:nvPr>
        </p:nvSpPr>
        <p:spPr>
          <a:xfrm>
            <a:off x="3733802" y="943130"/>
            <a:ext cx="7315200" cy="5120640"/>
          </a:xfrm>
        </p:spPr>
        <p:txBody>
          <a:bodyPr>
            <a:normAutofit fontScale="92500" lnSpcReduction="10000"/>
          </a:bodyPr>
          <a:lstStyle/>
          <a:p>
            <a:r>
              <a:rPr lang="en-US" sz="2400" dirty="0">
                <a:solidFill>
                  <a:schemeClr val="tx1"/>
                </a:solidFill>
              </a:rPr>
              <a:t>Environmental Health Tracking Data </a:t>
            </a:r>
          </a:p>
          <a:p>
            <a:r>
              <a:rPr lang="en-US" sz="2400" dirty="0">
                <a:solidFill>
                  <a:schemeClr val="tx1"/>
                </a:solidFill>
              </a:rPr>
              <a:t>Hospitalizations/Emergency Room Visits</a:t>
            </a:r>
          </a:p>
          <a:p>
            <a:r>
              <a:rPr lang="en-US" sz="2400" dirty="0">
                <a:solidFill>
                  <a:schemeClr val="tx1"/>
                </a:solidFill>
              </a:rPr>
              <a:t>Insurance </a:t>
            </a:r>
            <a:endParaRPr lang="en-US" sz="2400" dirty="0" smtClean="0">
              <a:solidFill>
                <a:schemeClr val="tx1"/>
              </a:solidFill>
            </a:endParaRPr>
          </a:p>
          <a:p>
            <a:r>
              <a:rPr lang="en-US" sz="2400" dirty="0">
                <a:solidFill>
                  <a:schemeClr val="tx1"/>
                </a:solidFill>
              </a:rPr>
              <a:t>Injuries (car accidents, </a:t>
            </a:r>
            <a:r>
              <a:rPr lang="en-US" sz="2400" dirty="0" smtClean="0">
                <a:solidFill>
                  <a:schemeClr val="tx1"/>
                </a:solidFill>
              </a:rPr>
              <a:t>firearms, etc.)</a:t>
            </a:r>
          </a:p>
          <a:p>
            <a:r>
              <a:rPr lang="en-US" sz="2400" dirty="0">
                <a:solidFill>
                  <a:schemeClr val="tx1"/>
                </a:solidFill>
              </a:rPr>
              <a:t>Substance Use </a:t>
            </a:r>
            <a:endParaRPr lang="en-US" sz="2400" dirty="0">
              <a:solidFill>
                <a:schemeClr val="tx1"/>
              </a:solidFill>
            </a:endParaRPr>
          </a:p>
          <a:p>
            <a:r>
              <a:rPr lang="en-US" sz="2400" dirty="0">
                <a:solidFill>
                  <a:schemeClr val="tx1"/>
                </a:solidFill>
              </a:rPr>
              <a:t>Data on Youth (school based health surveys)</a:t>
            </a:r>
          </a:p>
          <a:p>
            <a:r>
              <a:rPr lang="en-US" sz="2400" dirty="0" smtClean="0">
                <a:solidFill>
                  <a:schemeClr val="tx1"/>
                </a:solidFill>
              </a:rPr>
              <a:t>Food </a:t>
            </a:r>
            <a:r>
              <a:rPr lang="en-US" sz="2400" dirty="0">
                <a:solidFill>
                  <a:schemeClr val="tx1"/>
                </a:solidFill>
              </a:rPr>
              <a:t>Security, Access, Nutrition </a:t>
            </a:r>
          </a:p>
          <a:p>
            <a:r>
              <a:rPr lang="en-US" sz="2400" dirty="0">
                <a:solidFill>
                  <a:schemeClr val="tx1"/>
                </a:solidFill>
              </a:rPr>
              <a:t>Housing </a:t>
            </a:r>
            <a:endParaRPr lang="en-US" sz="2400" dirty="0" smtClean="0">
              <a:solidFill>
                <a:schemeClr val="tx1"/>
              </a:solidFill>
            </a:endParaRPr>
          </a:p>
          <a:p>
            <a:r>
              <a:rPr lang="en-US" sz="2400" dirty="0" smtClean="0">
                <a:solidFill>
                  <a:schemeClr val="tx1"/>
                </a:solidFill>
              </a:rPr>
              <a:t>Education</a:t>
            </a:r>
            <a:endParaRPr lang="en-US" sz="2400" dirty="0">
              <a:solidFill>
                <a:schemeClr val="tx1"/>
              </a:solidFill>
            </a:endParaRPr>
          </a:p>
          <a:p>
            <a:r>
              <a:rPr lang="en-US" sz="2400" dirty="0" smtClean="0">
                <a:solidFill>
                  <a:schemeClr val="tx1"/>
                </a:solidFill>
              </a:rPr>
              <a:t>Transportation </a:t>
            </a:r>
          </a:p>
          <a:p>
            <a:r>
              <a:rPr lang="en-US" sz="2400" dirty="0" smtClean="0">
                <a:solidFill>
                  <a:schemeClr val="tx1"/>
                </a:solidFill>
              </a:rPr>
              <a:t>Income</a:t>
            </a:r>
          </a:p>
          <a:p>
            <a:r>
              <a:rPr lang="en-US" sz="2400" dirty="0" smtClean="0">
                <a:solidFill>
                  <a:schemeClr val="tx1"/>
                </a:solidFill>
              </a:rPr>
              <a:t>Employment</a:t>
            </a:r>
            <a:endParaRPr lang="en-US" dirty="0"/>
          </a:p>
        </p:txBody>
      </p:sp>
      <p:pic>
        <p:nvPicPr>
          <p:cNvPr id="1026" name="Picture 2" descr="person_on_compu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764" y="3707803"/>
            <a:ext cx="3911639" cy="2748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737398"/>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646" y="273982"/>
            <a:ext cx="2947482" cy="4601183"/>
          </a:xfrm>
        </p:spPr>
        <p:txBody>
          <a:bodyPr/>
          <a:lstStyle/>
          <a:p>
            <a:r>
              <a:rPr lang="en-US" dirty="0">
                <a:solidFill>
                  <a:schemeClr val="tx1"/>
                </a:solidFill>
              </a:rPr>
              <a:t>Ideas for collaborating with your local health department</a:t>
            </a:r>
          </a:p>
        </p:txBody>
      </p:sp>
      <p:sp>
        <p:nvSpPr>
          <p:cNvPr id="3" name="Content Placeholder 2"/>
          <p:cNvSpPr>
            <a:spLocks noGrp="1"/>
          </p:cNvSpPr>
          <p:nvPr>
            <p:ph idx="1"/>
          </p:nvPr>
        </p:nvSpPr>
        <p:spPr>
          <a:xfrm>
            <a:off x="3725333" y="643468"/>
            <a:ext cx="7992534" cy="5923588"/>
          </a:xfrm>
        </p:spPr>
        <p:txBody>
          <a:bodyPr>
            <a:normAutofit/>
          </a:bodyPr>
          <a:lstStyle/>
          <a:p>
            <a:r>
              <a:rPr lang="en-US" sz="2200" dirty="0">
                <a:solidFill>
                  <a:schemeClr val="tx1"/>
                </a:solidFill>
              </a:rPr>
              <a:t>Health departments care about many topics you may not think of as “health data” – we see them as the social determinants of health (housing, transportation, employment, education, and more!)</a:t>
            </a:r>
          </a:p>
          <a:p>
            <a:r>
              <a:rPr lang="en-US" sz="2200" dirty="0">
                <a:solidFill>
                  <a:schemeClr val="tx1"/>
                </a:solidFill>
              </a:rPr>
              <a:t>Connect your users to your health department’s data products, such as Community Health Needs Assessments</a:t>
            </a:r>
          </a:p>
          <a:p>
            <a:pPr lvl="1"/>
            <a:r>
              <a:rPr lang="en-US" sz="2200" dirty="0">
                <a:solidFill>
                  <a:schemeClr val="tx1"/>
                </a:solidFill>
              </a:rPr>
              <a:t>Not seeing quite what you are looking for?  You can likely request data! </a:t>
            </a:r>
          </a:p>
          <a:p>
            <a:r>
              <a:rPr lang="en-US" sz="2200" dirty="0">
                <a:solidFill>
                  <a:schemeClr val="tx1"/>
                </a:solidFill>
              </a:rPr>
              <a:t>Invite your local health department to participate in events like Data Days, Data Dives, Census outreach etc. </a:t>
            </a:r>
          </a:p>
          <a:p>
            <a:r>
              <a:rPr lang="en-US" sz="2200" dirty="0">
                <a:solidFill>
                  <a:schemeClr val="tx1"/>
                </a:solidFill>
              </a:rPr>
              <a:t>Co-host a data training on health data resources, interpretation, visualization etc. </a:t>
            </a:r>
          </a:p>
          <a:p>
            <a:r>
              <a:rPr lang="en-US" sz="2200" dirty="0">
                <a:solidFill>
                  <a:schemeClr val="tx1"/>
                </a:solidFill>
              </a:rPr>
              <a:t>Collaborate on providing local community context for health data and health disparities </a:t>
            </a:r>
            <a:endParaRPr lang="en-US" sz="2200" dirty="0"/>
          </a:p>
        </p:txBody>
      </p:sp>
      <p:pic>
        <p:nvPicPr>
          <p:cNvPr id="2050" name="Picture 2" descr="Photo Courtesy of Best Starts for Ki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26700"/>
            <a:ext cx="3639671" cy="243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310372"/>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Thank you! </a:t>
            </a:r>
          </a:p>
        </p:txBody>
      </p:sp>
      <p:sp>
        <p:nvSpPr>
          <p:cNvPr id="3" name="Content Placeholder 2"/>
          <p:cNvSpPr>
            <a:spLocks noGrp="1"/>
          </p:cNvSpPr>
          <p:nvPr>
            <p:ph idx="1"/>
          </p:nvPr>
        </p:nvSpPr>
        <p:spPr>
          <a:xfrm>
            <a:off x="3869268" y="3679114"/>
            <a:ext cx="7315200" cy="2305633"/>
          </a:xfrm>
        </p:spPr>
        <p:txBody>
          <a:bodyPr>
            <a:normAutofit fontScale="92500" lnSpcReduction="10000"/>
          </a:bodyPr>
          <a:lstStyle/>
          <a:p>
            <a:r>
              <a:rPr lang="en-US" sz="3500" b="1" dirty="0">
                <a:solidFill>
                  <a:schemeClr val="bg2">
                    <a:lumMod val="10000"/>
                  </a:schemeClr>
                </a:solidFill>
              </a:rPr>
              <a:t>Visit us at:  communitiescount.org </a:t>
            </a:r>
          </a:p>
          <a:p>
            <a:endParaRPr lang="en-US" sz="3500" dirty="0">
              <a:solidFill>
                <a:schemeClr val="bg2">
                  <a:lumMod val="10000"/>
                </a:schemeClr>
              </a:solidFill>
            </a:endParaRPr>
          </a:p>
          <a:p>
            <a:r>
              <a:rPr lang="en-US" sz="2400" dirty="0">
                <a:solidFill>
                  <a:schemeClr val="bg2">
                    <a:lumMod val="10000"/>
                  </a:schemeClr>
                </a:solidFill>
              </a:rPr>
              <a:t>Mariko Toyoji: </a:t>
            </a:r>
            <a:r>
              <a:rPr lang="en-US" sz="2400" dirty="0">
                <a:solidFill>
                  <a:schemeClr val="bg2">
                    <a:lumMod val="10000"/>
                  </a:schemeClr>
                </a:solidFill>
                <a:hlinkClick r:id="rId2"/>
              </a:rPr>
              <a:t>mtoyoji@kingcounty.gov</a:t>
            </a:r>
            <a:endParaRPr lang="en-US" sz="2400" dirty="0">
              <a:solidFill>
                <a:schemeClr val="bg2">
                  <a:lumMod val="10000"/>
                </a:schemeClr>
              </a:solidFill>
            </a:endParaRPr>
          </a:p>
          <a:p>
            <a:r>
              <a:rPr lang="en-US" sz="2400" dirty="0">
                <a:solidFill>
                  <a:schemeClr val="bg2">
                    <a:lumMod val="10000"/>
                  </a:schemeClr>
                </a:solidFill>
              </a:rPr>
              <a:t>Sara </a:t>
            </a:r>
            <a:r>
              <a:rPr lang="en-US" sz="2400" dirty="0" err="1">
                <a:solidFill>
                  <a:schemeClr val="bg2">
                    <a:lumMod val="10000"/>
                  </a:schemeClr>
                </a:solidFill>
              </a:rPr>
              <a:t>Jaye</a:t>
            </a:r>
            <a:r>
              <a:rPr lang="en-US" sz="2400" dirty="0">
                <a:solidFill>
                  <a:schemeClr val="bg2">
                    <a:lumMod val="10000"/>
                  </a:schemeClr>
                </a:solidFill>
              </a:rPr>
              <a:t> Sanford: </a:t>
            </a:r>
            <a:r>
              <a:rPr lang="en-US" sz="2400" dirty="0">
                <a:solidFill>
                  <a:schemeClr val="bg2">
                    <a:lumMod val="10000"/>
                  </a:schemeClr>
                </a:solidFill>
                <a:hlinkClick r:id="rId3"/>
              </a:rPr>
              <a:t>sjsanford@kingcounty.gov</a:t>
            </a:r>
            <a:r>
              <a:rPr lang="en-US" sz="2400" dirty="0">
                <a:solidFill>
                  <a:schemeClr val="bg2">
                    <a:lumMod val="10000"/>
                  </a:schemeClr>
                </a:solidFill>
              </a:rPr>
              <a:t> </a:t>
            </a:r>
          </a:p>
          <a:p>
            <a:r>
              <a:rPr lang="en-US" sz="2400" dirty="0">
                <a:solidFill>
                  <a:schemeClr val="bg2">
                    <a:lumMod val="10000"/>
                  </a:schemeClr>
                </a:solidFill>
              </a:rPr>
              <a:t>Or </a:t>
            </a:r>
            <a:r>
              <a:rPr lang="en-US" sz="2400" dirty="0">
                <a:solidFill>
                  <a:schemeClr val="bg2">
                    <a:lumMod val="10000"/>
                  </a:schemeClr>
                </a:solidFill>
                <a:hlinkClick r:id="rId4"/>
              </a:rPr>
              <a:t>communitiescount@kingcounty.gov</a:t>
            </a:r>
            <a:r>
              <a:rPr lang="en-US" sz="2400" dirty="0">
                <a:solidFill>
                  <a:schemeClr val="bg2">
                    <a:lumMod val="10000"/>
                  </a:schemeClr>
                </a:solidFill>
              </a:rPr>
              <a:t> </a:t>
            </a:r>
          </a:p>
          <a:p>
            <a:endParaRPr lang="en-US" sz="2400" dirty="0">
              <a:solidFill>
                <a:schemeClr val="bg2">
                  <a:lumMod val="10000"/>
                </a:schemeClr>
              </a:solidFill>
            </a:endParaRPr>
          </a:p>
        </p:txBody>
      </p:sp>
      <p:pic>
        <p:nvPicPr>
          <p:cNvPr id="5" name="Picture 4"/>
          <p:cNvPicPr>
            <a:picLocks noChangeAspect="1"/>
          </p:cNvPicPr>
          <p:nvPr/>
        </p:nvPicPr>
        <p:blipFill rotWithShape="1">
          <a:blip r:embed="rId5"/>
          <a:srcRect t="7166" r="317" b="14505"/>
          <a:stretch/>
        </p:blipFill>
        <p:spPr>
          <a:xfrm>
            <a:off x="3517245" y="763792"/>
            <a:ext cx="7498586" cy="2217223"/>
          </a:xfrm>
          <a:prstGeom prst="rect">
            <a:avLst/>
          </a:prstGeom>
        </p:spPr>
      </p:pic>
    </p:spTree>
    <p:extLst>
      <p:ext uri="{BB962C8B-B14F-4D97-AF65-F5344CB8AC3E}">
        <p14:creationId xmlns:p14="http://schemas.microsoft.com/office/powerpoint/2010/main" val="4247129259"/>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theme/theme1.xml><?xml version="1.0" encoding="utf-8"?>
<a:theme xmlns:a="http://schemas.openxmlformats.org/drawingml/2006/main" name="Frame">
  <a:themeElements>
    <a:clrScheme name="Custom 4">
      <a:dk1>
        <a:sysClr val="windowText" lastClr="000000"/>
      </a:dk1>
      <a:lt1>
        <a:sysClr val="window" lastClr="FFFFFF"/>
      </a:lt1>
      <a:dk2>
        <a:srgbClr val="000000"/>
      </a:dk2>
      <a:lt2>
        <a:srgbClr val="F8F8F8"/>
      </a:lt2>
      <a:accent1>
        <a:srgbClr val="C6EFFF"/>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18634</TotalTime>
  <Words>574</Words>
  <Application>Microsoft Office PowerPoint</Application>
  <PresentationFormat>Widescreen</PresentationFormat>
  <Paragraphs>64</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Corbel</vt:lpstr>
      <vt:lpstr>Wingdings 2</vt:lpstr>
      <vt:lpstr>Frame</vt:lpstr>
      <vt:lpstr>PowerPoint Presentation</vt:lpstr>
      <vt:lpstr>About Communities Count</vt:lpstr>
      <vt:lpstr>King County ranks among the top counties in the U.S. on measures of health and wealth  However… despite high rankings on measures of socioeconomic status and health, county residents continue to experience differences in social and health outcomes by  race, income and place </vt:lpstr>
      <vt:lpstr>  Health Disparities Dashboard:  Objectives  www.communitiescount.org/health-disparities-dashboard  </vt:lpstr>
      <vt:lpstr>Other data health departments use</vt:lpstr>
      <vt:lpstr>Ideas for collaborating with your local health department</vt:lpstr>
      <vt:lpstr>Thank you! </vt:lpstr>
    </vt:vector>
  </TitlesOfParts>
  <Company>King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Toyoji,Mariko</dc:creator>
  <cp:lastModifiedBy>Toyoji,Mariko</cp:lastModifiedBy>
  <cp:revision>121</cp:revision>
  <dcterms:created xsi:type="dcterms:W3CDTF">2019-06-04T14:01:11Z</dcterms:created>
  <dcterms:modified xsi:type="dcterms:W3CDTF">2020-01-22T22:25:47Z</dcterms:modified>
</cp:coreProperties>
</file>