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9" r:id="rId5"/>
    <p:sldMasterId id="2147483721" r:id="rId6"/>
    <p:sldMasterId id="2147484145" r:id="rId7"/>
  </p:sldMasterIdLst>
  <p:notesMasterIdLst>
    <p:notesMasterId r:id="rId23"/>
  </p:notesMasterIdLst>
  <p:handoutMasterIdLst>
    <p:handoutMasterId r:id="rId24"/>
  </p:handoutMasterIdLst>
  <p:sldIdLst>
    <p:sldId id="297" r:id="rId8"/>
    <p:sldId id="380" r:id="rId9"/>
    <p:sldId id="381" r:id="rId10"/>
    <p:sldId id="365" r:id="rId11"/>
    <p:sldId id="371" r:id="rId12"/>
    <p:sldId id="370" r:id="rId13"/>
    <p:sldId id="376" r:id="rId14"/>
    <p:sldId id="378" r:id="rId15"/>
    <p:sldId id="372" r:id="rId16"/>
    <p:sldId id="373" r:id="rId17"/>
    <p:sldId id="374" r:id="rId18"/>
    <p:sldId id="375" r:id="rId19"/>
    <p:sldId id="377" r:id="rId20"/>
    <p:sldId id="379" r:id="rId21"/>
    <p:sldId id="35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F3C00-C585-785B-6C8C-4304F53A1282}" name="McCracken, Joie" initials="MJ" userId="S::jmccracken@kingcounty.gov::7172864d-b669-4a2d-a2ee-07eea4cbec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nford, Sara Jaye" initials="SSJ" lastIdx="12" clrIdx="4">
    <p:extLst>
      <p:ext uri="{19B8F6BF-5375-455C-9EA6-DF929625EA0E}">
        <p15:presenceInfo xmlns:p15="http://schemas.microsoft.com/office/powerpoint/2012/main" userId="S::Sjsanford@kingcounty.gov::b536532f-f26c-422f-8599-99f169f5f167" providerId="AD"/>
      </p:ext>
    </p:extLst>
  </p:cmAuthor>
  <p:cmAuthor id="8" name="Toyoji, Mariko" initials="TM" lastIdx="4" clrIdx="5">
    <p:extLst>
      <p:ext uri="{19B8F6BF-5375-455C-9EA6-DF929625EA0E}">
        <p15:presenceInfo xmlns:p15="http://schemas.microsoft.com/office/powerpoint/2012/main" userId="S::mtoyoji@kingcounty.gov::19e4b35b-7197-4a35-883b-864f43c5aa3e" providerId="AD"/>
      </p:ext>
    </p:extLst>
  </p:cmAuthor>
  <p:cmAuthor id="3" name="Alastair Matheson" initials="AM" lastIdx="1" clrIdx="0">
    <p:extLst>
      <p:ext uri="{19B8F6BF-5375-455C-9EA6-DF929625EA0E}">
        <p15:presenceInfo xmlns:p15="http://schemas.microsoft.com/office/powerpoint/2012/main" userId="Alastair Matheson" providerId="None"/>
      </p:ext>
    </p:extLst>
  </p:cmAuthor>
  <p:cmAuthor id="4" name="Tippens, Kim" initials="TK" lastIdx="2" clrIdx="1">
    <p:extLst>
      <p:ext uri="{19B8F6BF-5375-455C-9EA6-DF929625EA0E}">
        <p15:presenceInfo xmlns:p15="http://schemas.microsoft.com/office/powerpoint/2012/main" userId="S::ktippens@kingcounty.gov::d200ff29-2bb1-4d9d-a2a5-35ddea19f4bf" providerId="AD"/>
      </p:ext>
    </p:extLst>
  </p:cmAuthor>
  <p:cmAuthor id="5" name="McCracken, Joie" initials="MJ" lastIdx="5" clrIdx="2">
    <p:extLst>
      <p:ext uri="{19B8F6BF-5375-455C-9EA6-DF929625EA0E}">
        <p15:presenceInfo xmlns:p15="http://schemas.microsoft.com/office/powerpoint/2012/main" userId="S::jmccracken@kingcounty.gov::7172864d-b669-4a2d-a2ee-07eea4cbeca0" providerId="AD"/>
      </p:ext>
    </p:extLst>
  </p:cmAuthor>
  <p:cmAuthor id="6" name="McCracken, Joie" initials="MJ [2]" lastIdx="2" clrIdx="3">
    <p:extLst>
      <p:ext uri="{19B8F6BF-5375-455C-9EA6-DF929625EA0E}">
        <p15:presenceInfo xmlns:p15="http://schemas.microsoft.com/office/powerpoint/2012/main" userId="McCracken, Jo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FF"/>
    <a:srgbClr val="3E6F89"/>
    <a:srgbClr val="EDEFF3"/>
    <a:srgbClr val="E1E5EB"/>
    <a:srgbClr val="8497B0"/>
    <a:srgbClr val="EAF4E4"/>
    <a:srgbClr val="303030"/>
    <a:srgbClr val="363641"/>
    <a:srgbClr val="41414C"/>
    <a:srgbClr val="477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06E79-6133-44C5-B805-10AEB7E71671}" v="21" dt="2023-08-31T16:58:19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375" autoAdjust="0"/>
  </p:normalViewPr>
  <p:slideViewPr>
    <p:cSldViewPr snapToGrid="0">
      <p:cViewPr varScale="1">
        <p:scale>
          <a:sx n="72" d="100"/>
          <a:sy n="72" d="100"/>
        </p:scale>
        <p:origin x="1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5F5C72-A377-44CE-914F-3AA1C333630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81AB6-09DE-4954-9A88-1E1CA94B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1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EC7A8F-3F22-4B61-B8F7-8D8BF991FAE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EEF16A-76E1-42C8-B166-6C43BE475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SJ</a:t>
            </a:r>
            <a:endParaRPr lang="en-US"/>
          </a:p>
          <a:p>
            <a:r>
              <a:rPr lang="en-US"/>
              <a:t>Communities Count is a resource that supports King County communities in the use of data in promoting and achieving equity. Communities Count does this by: Providing data support and trainings to King County communities &amp; Highlighting data on disparities, inequities and strengths in our community. </a:t>
            </a:r>
            <a:endParaRPr lang="en-US" b="1">
              <a:cs typeface="Calibri" panose="020F0502020204030204"/>
            </a:endParaRPr>
          </a:p>
          <a:p>
            <a:endParaRPr lang="en-US"/>
          </a:p>
          <a:p>
            <a:r>
              <a:rPr lang="en-US">
                <a:cs typeface="Calibri"/>
              </a:rPr>
              <a:t>We are a public – private partnership, with staff based in Public Health – Seattle &amp; King County.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DEBCC-98F0-4A93-B5A5-01B8F63D8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747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2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10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9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4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EF16A-76E1-42C8-B166-6C43BE475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15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6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2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Centering BIPOC, and while again, it’s far from exhaustive, many communities are included (Jewish, LGBTQ, etc)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83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9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5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SJ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20DC5-6A66-4B41-A285-85189F383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0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3048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300C-2B65-410F-93D2-F0E3DC0D85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7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A63C-41A2-4818-AED0-84D2F69D6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C9A11-411C-460F-BB1B-5C8C0CC5E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D5F1-C0C3-49BC-BBE4-5BBC8ED9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3A709-304B-4AB0-B1C0-9346CE5F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BA23-5913-4E36-9639-0CD06A84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2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F2290-FF6E-4B59-8C53-EA75C55C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" y="410368"/>
            <a:ext cx="11295611" cy="1325563"/>
          </a:xfrm>
          <a:solidFill>
            <a:srgbClr val="C6EFFF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C632-D674-43FC-B4F8-70C96496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30A3-DF93-4531-BCE5-2C63D0F8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1D5E-EA4D-465C-9E5B-D973D620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5997F-61EB-4AFA-9861-DF0326A9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4626-0841-40A9-BFDF-F870C141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11DE0-6198-4B11-B3B4-80919727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3861-6132-4942-BC7F-F78EA5C1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853EB-E908-4E26-9A93-7FDF6FCF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37262-8069-4080-BA2B-2F7B3636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F61F-3E6C-4C1B-8FD5-EDD743E8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DA74-B7A0-4A1C-A0C7-23724A9AB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D0957-2678-4B0E-9735-C28384D30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5DB68-2F07-4E2F-ABEE-237F404C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158D-4125-4E00-AB18-EC2632B5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AFED5-8F77-4110-9796-EBAEEABA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E073-329E-4632-AC11-AD03BF5B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35113-75AB-4555-A1A1-A84F1EDBB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39E15-DC0B-402D-9369-7F21B801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09401-6616-4796-8A15-785F0E930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49B61-17D9-4CFB-A3BE-AE82FDB14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35375-B0AE-443A-B82A-3BE7AF67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E45D0-A434-4342-8538-83318E7A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DF0DE-8E40-4AE0-B514-01832CE3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BBAD-C173-48F4-9F28-6C674739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D0841-5D2A-4D5E-9B9A-1CB4F2B1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78372-8E3B-469E-8AAD-87956CE6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05C8E-77A7-4F09-9861-F8F1151F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9F217-13B0-4466-B85A-49EEA0F9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57DB-B162-45C1-BF5C-BC7C2D53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374BA-54DE-4F5B-A475-D7B6C616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2626-02E5-4783-801C-38E8DE24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A099-84E1-424B-83DB-9483071A9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9DEC9-3E1D-4CA6-9229-D04FB46C5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2E828-177A-41BA-9D38-AFA05F5A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C3900-E74E-43B6-A9BA-E3EBBC0C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9448C-050D-4071-B819-A783AFCF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D8F0-C42F-4B4A-838B-D701BC4D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D9E17-679D-41DC-A7F0-5E515B474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DECA3-0AE9-4F59-85FF-5BBA1A189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76F67-1281-4483-BB42-D0EF6903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E51CF-EE5E-42C2-A2D2-F96F25E5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5FE7-BF21-4F8E-AACF-6893EDF7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F080-7516-44D7-AC20-80970190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3E45C-3C17-42BF-833E-7EB9D6FDC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C393-2320-4576-9376-AA880621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8F3E-76D8-48C7-952B-63AB362F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996D-557E-4ABF-BA93-F19EC5F5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A64AF-4069-4FC2-AB84-127F9B9A5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146BD-9926-4C5E-B6B5-1A7628CB1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A48F-B2A2-42FE-B567-993E4414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4164-B542-47FB-9955-1DBE1DC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989C-3326-4BB3-A8BE-5446F864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9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6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3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8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24137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7625" y="2378076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525" y="1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45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3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79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6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24137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7625" y="2378076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525" y="1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5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4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8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C4D8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0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1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24137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7625" y="2378076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525" y="1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9/5/2023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>
                <a:solidFill>
                  <a:srgbClr val="38383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8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5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3048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300C-2B65-410F-93D2-F0E3DC0D85C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A38D0-4956-453C-9097-DCE1AFFF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482-BA4C-4517-B7A5-5E3C49B21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8909-DFBA-484C-BC9E-31575F2EE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B49D-8AA3-47DC-A3A0-7A0195E5E92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24BD-06F8-460A-A083-CD92762E6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2FD3C-97FA-47D2-9F53-57C674262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ADF2-5BD2-4885-A95A-FCA8F44D7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6B75A-687E-405C-8A0B-8D00578BA2C3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C6E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C6E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4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tiescount.org/suggested-reading-and-resour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communitiescount.org/health-equity-timelin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jsanford@kingcounty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.png"/><Relationship Id="rId4" Type="http://schemas.openxmlformats.org/officeDocument/2006/relationships/hyperlink" Target="mailto:communitiescount@kingcounty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103" y="6148053"/>
            <a:ext cx="8637977" cy="64115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 Sara Jaye Sanford</a:t>
            </a:r>
          </a:p>
          <a:p>
            <a:r>
              <a:rPr lang="en-US" dirty="0">
                <a:solidFill>
                  <a:schemeClr val="tx1"/>
                </a:solidFill>
              </a:rPr>
              <a:t>8/31/2023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898"/>
            <a:ext cx="6813785" cy="256399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44176" y="3625037"/>
            <a:ext cx="9059829" cy="1742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Equity Timeline: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000" b="1" dirty="0">
                <a:solidFill>
                  <a:prstClr val="black"/>
                </a:solidFill>
                <a:latin typeface="Calibri" panose="020F0502020204030204"/>
              </a:rPr>
              <a:t>Putting Inequities in Context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9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i="1" dirty="0">
                <a:latin typeface="Corbel"/>
                <a:cs typeface="Calibri Light"/>
              </a:rPr>
              <a:t>Social Determinant of Health: </a:t>
            </a:r>
            <a:br>
              <a:rPr lang="en-US" sz="3200" b="1" i="1" dirty="0">
                <a:latin typeface="Corbel"/>
                <a:cs typeface="Calibri Light"/>
              </a:rPr>
            </a:br>
            <a:r>
              <a:rPr lang="en-US" sz="3200" b="1" dirty="0">
                <a:latin typeface="Corbel"/>
                <a:cs typeface="Calibri Light"/>
              </a:rPr>
              <a:t>Healthcare Access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2AE10-99D3-6124-3E22-752BA97D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78470"/>
            <a:ext cx="119634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65125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i="1" dirty="0">
                <a:latin typeface="Corbel"/>
                <a:cs typeface="Calibri Light"/>
              </a:rPr>
              <a:t>Social Determinant of Health: </a:t>
            </a:r>
            <a:br>
              <a:rPr lang="en-US" sz="3200" b="1" i="1" dirty="0">
                <a:latin typeface="Corbel"/>
                <a:cs typeface="Calibri Light"/>
              </a:rPr>
            </a:br>
            <a:r>
              <a:rPr lang="en-US" sz="3200" b="1" dirty="0">
                <a:latin typeface="Corbel"/>
                <a:cs typeface="Calibri Light"/>
              </a:rPr>
              <a:t>Social &amp; Community Context  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02C1D-015A-E9C4-73CE-1CADD94E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463943"/>
            <a:ext cx="116014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5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65125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i="1" dirty="0">
                <a:latin typeface="Corbel"/>
                <a:cs typeface="Calibri Light"/>
              </a:rPr>
              <a:t>Social Determinant of Health: </a:t>
            </a:r>
            <a:br>
              <a:rPr lang="en-US" sz="3200" b="1" i="1" dirty="0">
                <a:latin typeface="Corbel"/>
                <a:cs typeface="Calibri Light"/>
              </a:rPr>
            </a:br>
            <a:r>
              <a:rPr lang="en-US" sz="3200" b="1" dirty="0">
                <a:latin typeface="Corbel"/>
                <a:cs typeface="Calibri Light"/>
              </a:rPr>
              <a:t>Education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1D9A4-ECEF-AEA8-BDB2-DB7C8CA0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40" y="1859972"/>
            <a:ext cx="9555119" cy="48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i="1" dirty="0">
                <a:latin typeface="Corbel"/>
                <a:cs typeface="Calibri Light"/>
              </a:rPr>
              <a:t>Social Determinant of Health: </a:t>
            </a:r>
            <a:br>
              <a:rPr lang="en-US" sz="3200" b="1" i="1" dirty="0">
                <a:latin typeface="Corbel"/>
                <a:cs typeface="Calibri Light"/>
              </a:rPr>
            </a:br>
            <a:r>
              <a:rPr lang="en-US" sz="3200" b="1" dirty="0">
                <a:latin typeface="Corbel"/>
                <a:cs typeface="Calibri Light"/>
              </a:rPr>
              <a:t>Economic Stability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00DF1-E1CD-6759-06AE-6E52EE08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311" y="1904809"/>
            <a:ext cx="9093777" cy="48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4" y="358413"/>
            <a:ext cx="11295611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 Final Thoughts </a:t>
            </a:r>
            <a:endParaRPr lang="en-US" sz="3200" dirty="0">
              <a:latin typeface="Corbel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A77C-1397-0659-E779-CB268051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Interviews with community and internal partners before publishing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Suggested Resources </a:t>
            </a:r>
            <a:r>
              <a:rPr lang="en-US" dirty="0"/>
              <a:t>for learning more </a:t>
            </a:r>
          </a:p>
          <a:p>
            <a:r>
              <a:rPr lang="en-US" dirty="0"/>
              <a:t>Open source TimelineJS: some limitations on usability changes, but overall easy to maintain, functional, and free to use </a:t>
            </a:r>
          </a:p>
          <a:p>
            <a:r>
              <a:rPr lang="en-US" dirty="0"/>
              <a:t>Special thanks to Wendy Castillo, Cassidy Chang, Isis Garcia, &amp; Kristin Hong for their work!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www.communitiescount.org/health-equity-timeline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6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3679114"/>
            <a:ext cx="7315200" cy="230563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</a:rPr>
              <a:t>Visit us at:  communitiescount.org </a:t>
            </a:r>
          </a:p>
          <a:p>
            <a:endParaRPr lang="en-US" sz="350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Sara Jaye Sanford: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hlinkClick r:id="rId3"/>
              </a:rPr>
              <a:t>sjsanford@kingcounty.gov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Or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hlinkClick r:id="rId4"/>
              </a:rPr>
              <a:t>communitiescount@kingcounty.gov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en-US" sz="2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7166" r="317" b="14505"/>
          <a:stretch/>
        </p:blipFill>
        <p:spPr>
          <a:xfrm>
            <a:off x="3517245" y="763792"/>
            <a:ext cx="7498586" cy="22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65126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Across indicators, we see similar deep-seated inequities…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2FF4B-8960-12F0-B3B9-8B62D62C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50" y="2451821"/>
            <a:ext cx="10430099" cy="35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170"/>
            <a:ext cx="1051560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Why?  </a:t>
            </a:r>
            <a:endParaRPr lang="en-US" sz="3200" dirty="0">
              <a:latin typeface="Corbel"/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09D631-6E06-F434-90A1-12C3D6D2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1338" y="1825624"/>
            <a:ext cx="2982461" cy="48453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way to share context for inequities reflected in our data</a:t>
            </a:r>
          </a:p>
          <a:p>
            <a:r>
              <a:rPr lang="en-US" dirty="0"/>
              <a:t>Not comprehensive </a:t>
            </a:r>
          </a:p>
          <a:p>
            <a:r>
              <a:rPr lang="en-US" dirty="0"/>
              <a:t>A starting point for understanding how system exclusion impacted health equity locally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956A7-B025-A800-2EAA-A346BBD3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2" y="1825625"/>
            <a:ext cx="78933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Locally Relevant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5C04BE-2608-54A3-327F-AC94B5DBB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5" y="2072766"/>
            <a:ext cx="11076709" cy="43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Strengths-Based 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ED788-0A78-D8BA-0B9E-B0DF45CAE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93" y="1937543"/>
            <a:ext cx="10039213" cy="48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6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Many Communities 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6D837-2FF1-12E2-3A10-1ECE4F66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53" y="1832650"/>
            <a:ext cx="8046893" cy="4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417080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Visually Engaging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0386F-258C-B1C1-428C-2AF73A25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2146588"/>
            <a:ext cx="118014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65125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dirty="0">
                <a:latin typeface="Corbel"/>
                <a:cs typeface="Calibri Light"/>
              </a:rPr>
              <a:t>Spans 1452 - 2023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0DFF3-F60F-8421-BF7B-491111AE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5" y="1770321"/>
            <a:ext cx="5608925" cy="30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2E0B2-3888-3F52-58F2-9C0D3DDC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06" y="3863976"/>
            <a:ext cx="7327300" cy="28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FE14-769B-4750-BFD4-EFE7D97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65126"/>
            <a:ext cx="10779760" cy="1325563"/>
          </a:xfrm>
          <a:solidFill>
            <a:srgbClr val="C6EFFF"/>
          </a:solidFill>
        </p:spPr>
        <p:txBody>
          <a:bodyPr/>
          <a:lstStyle/>
          <a:p>
            <a:pPr algn="ctr"/>
            <a:r>
              <a:rPr lang="en-US" sz="3200" b="1" i="1" dirty="0">
                <a:latin typeface="Corbel"/>
                <a:cs typeface="Calibri Light"/>
              </a:rPr>
              <a:t>Social Determinant of Health: </a:t>
            </a:r>
            <a:br>
              <a:rPr lang="en-US" sz="3200" b="1" i="1" dirty="0">
                <a:latin typeface="Corbel"/>
                <a:cs typeface="Calibri Light"/>
              </a:rPr>
            </a:br>
            <a:r>
              <a:rPr lang="en-US" sz="3200" b="1" dirty="0">
                <a:latin typeface="Corbel"/>
                <a:cs typeface="Calibri Light"/>
              </a:rPr>
              <a:t>Neighborhood &amp; Built Environment  </a:t>
            </a:r>
            <a:endParaRPr lang="en-US" sz="3200" dirty="0">
              <a:latin typeface="Corbel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7903E-140B-E5F3-D1C4-E617640E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588077"/>
            <a:ext cx="115252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7381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6E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ra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6EFFF"/>
      </a:accent1>
      <a:accent2>
        <a:srgbClr val="54CFFF"/>
      </a:accent2>
      <a:accent3>
        <a:srgbClr val="00A2E2"/>
      </a:accent3>
      <a:accent4>
        <a:srgbClr val="005171"/>
      </a:accent4>
      <a:accent5>
        <a:srgbClr val="00202D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Frame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6E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AC095EE18F542A3EF90872DFDEB12" ma:contentTypeVersion="17" ma:contentTypeDescription="Create a new document." ma:contentTypeScope="" ma:versionID="9541aced31105e8a3f7399021c920a4b">
  <xsd:schema xmlns:xsd="http://www.w3.org/2001/XMLSchema" xmlns:xs="http://www.w3.org/2001/XMLSchema" xmlns:p="http://schemas.microsoft.com/office/2006/metadata/properties" xmlns:ns2="51269e1f-0d86-4adc-97d8-2aec91d2cb11" xmlns:ns3="d2ef52b7-9f6d-4500-98e1-f4b4e61cd865" xmlns:ns4="2beaef9f-cf1f-479f-a374-c737fe2c05cb" targetNamespace="http://schemas.microsoft.com/office/2006/metadata/properties" ma:root="true" ma:fieldsID="279b0e0668e3a18793c2bdbccdebb917" ns2:_="" ns3:_="" ns4:_="">
    <xsd:import namespace="51269e1f-0d86-4adc-97d8-2aec91d2cb11"/>
    <xsd:import namespace="d2ef52b7-9f6d-4500-98e1-f4b4e61cd865"/>
    <xsd:import namespace="2beaef9f-cf1f-479f-a374-c737fe2c05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69e1f-0d86-4adc-97d8-2aec91d2cb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f52b7-9f6d-4500-98e1-f4b4e61cd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87192d8-99aa-4f2d-82ad-d3af49b78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aef9f-cf1f-479f-a374-c737fe2c05c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d7cc114-eb55-40a7-9f0e-d4a66c41a5f5}" ma:internalName="TaxCatchAll" ma:showField="CatchAllData" ma:web="51269e1f-0d86-4adc-97d8-2aec91d2c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269e1f-0d86-4adc-97d8-2aec91d2cb11">
      <UserInfo>
        <DisplayName>Ro, Marguerite</DisplayName>
        <AccountId>40</AccountId>
        <AccountType/>
      </UserInfo>
      <UserInfo>
        <DisplayName>Tippens, Kim</DisplayName>
        <AccountId>27</AccountId>
        <AccountType/>
      </UserInfo>
    </SharedWithUsers>
    <lcf76f155ced4ddcb4097134ff3c332f xmlns="d2ef52b7-9f6d-4500-98e1-f4b4e61cd865">
      <Terms xmlns="http://schemas.microsoft.com/office/infopath/2007/PartnerControls"/>
    </lcf76f155ced4ddcb4097134ff3c332f>
    <TaxCatchAll xmlns="2beaef9f-cf1f-479f-a374-c737fe2c05cb" xsi:nil="true"/>
  </documentManagement>
</p:properties>
</file>

<file path=customXml/itemProps1.xml><?xml version="1.0" encoding="utf-8"?>
<ds:datastoreItem xmlns:ds="http://schemas.openxmlformats.org/officeDocument/2006/customXml" ds:itemID="{D0B30901-9E27-430A-9B61-72C2BEA05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F022C3-5FF7-4FB4-B94C-79A624400343}">
  <ds:schemaRefs>
    <ds:schemaRef ds:uri="2beaef9f-cf1f-479f-a374-c737fe2c05cb"/>
    <ds:schemaRef ds:uri="51269e1f-0d86-4adc-97d8-2aec91d2cb11"/>
    <ds:schemaRef ds:uri="d2ef52b7-9f6d-4500-98e1-f4b4e61cd8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52DC71-4A3C-4F83-9351-E1C35A1F6E3B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51269e1f-0d86-4adc-97d8-2aec91d2cb11"/>
    <ds:schemaRef ds:uri="http://schemas.microsoft.com/office/infopath/2007/PartnerControls"/>
    <ds:schemaRef ds:uri="2beaef9f-cf1f-479f-a374-c737fe2c05cb"/>
    <ds:schemaRef ds:uri="http://purl.org/dc/terms/"/>
    <ds:schemaRef ds:uri="d2ef52b7-9f6d-4500-98e1-f4b4e61cd86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313</Words>
  <Application>Microsoft Office PowerPoint</Application>
  <PresentationFormat>Widescreen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Corbel</vt:lpstr>
      <vt:lpstr>Tw Cen MT Condensed Extra Bold</vt:lpstr>
      <vt:lpstr>Wingdings 2</vt:lpstr>
      <vt:lpstr>Frame</vt:lpstr>
      <vt:lpstr>1_Office Theme</vt:lpstr>
      <vt:lpstr>1_Frame</vt:lpstr>
      <vt:lpstr>Frame</vt:lpstr>
      <vt:lpstr>PowerPoint Presentation</vt:lpstr>
      <vt:lpstr>Across indicators, we see similar deep-seated inequities… </vt:lpstr>
      <vt:lpstr>Why?  </vt:lpstr>
      <vt:lpstr>Locally Relevant </vt:lpstr>
      <vt:lpstr>Strengths-Based  </vt:lpstr>
      <vt:lpstr>Many Communities  </vt:lpstr>
      <vt:lpstr>Visually Engaging </vt:lpstr>
      <vt:lpstr>Spans 1452 - 2023</vt:lpstr>
      <vt:lpstr>Social Determinant of Health:  Neighborhood &amp; Built Environment  </vt:lpstr>
      <vt:lpstr>Social Determinant of Health:  Healthcare Access </vt:lpstr>
      <vt:lpstr>Social Determinant of Health:  Social &amp; Community Context   </vt:lpstr>
      <vt:lpstr>Social Determinant of Health:  Education </vt:lpstr>
      <vt:lpstr>Social Determinant of Health:  Economic Stability </vt:lpstr>
      <vt:lpstr> Final Thoughts </vt:lpstr>
      <vt:lpstr>Thank you! 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McCracken, Joie</dc:creator>
  <cp:lastModifiedBy>Campbell, Cole</cp:lastModifiedBy>
  <cp:revision>3</cp:revision>
  <cp:lastPrinted>2019-11-25T16:42:03Z</cp:lastPrinted>
  <dcterms:created xsi:type="dcterms:W3CDTF">2019-10-24T22:42:14Z</dcterms:created>
  <dcterms:modified xsi:type="dcterms:W3CDTF">2023-09-05T21:27:11Z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0x010100F26AC095EE18F542A3EF90872DFDEB12</vt:lpwstr>
  </property>
  <property fmtid="{D5CDD505-2E9C-101B-9397-08002B2CF9AE}" pid="3" name="MediaServiceImageTags">
    <vt:lpwstr/>
  </property>
</Properties>
</file>