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00" r:id="rId2"/>
    <p:sldId id="318" r:id="rId3"/>
    <p:sldId id="310" r:id="rId4"/>
    <p:sldId id="312" r:id="rId5"/>
    <p:sldId id="313" r:id="rId6"/>
    <p:sldId id="314" r:id="rId7"/>
    <p:sldId id="315" r:id="rId8"/>
    <p:sldId id="309" r:id="rId9"/>
    <p:sldId id="311" r:id="rId10"/>
    <p:sldId id="319" r:id="rId11"/>
    <p:sldId id="30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02B"/>
    <a:srgbClr val="E76221"/>
    <a:srgbClr val="1556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10" autoAdjust="0"/>
    <p:restoredTop sz="73342" autoAdjust="0"/>
  </p:normalViewPr>
  <p:slideViewPr>
    <p:cSldViewPr snapToGrid="0" snapToObjects="1">
      <p:cViewPr varScale="1">
        <p:scale>
          <a:sx n="62" d="100"/>
          <a:sy n="62" d="100"/>
        </p:scale>
        <p:origin x="690"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DA9FC-87AD-DB41-97AC-49EDF560E86C}" type="datetimeFigureOut">
              <a:rPr lang="en-US" smtClean="0"/>
              <a:t>5/29/2018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B93F1-A56F-4A49-BF2B-2F82B6F16283}" type="slidenum">
              <a:rPr lang="en-US" smtClean="0"/>
              <a:t>‹#›</a:t>
            </a:fld>
            <a:endParaRPr lang="en-US"/>
          </a:p>
        </p:txBody>
      </p:sp>
    </p:spTree>
    <p:extLst>
      <p:ext uri="{BB962C8B-B14F-4D97-AF65-F5344CB8AC3E}">
        <p14:creationId xmlns:p14="http://schemas.microsoft.com/office/powerpoint/2010/main" val="91517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I’m Ryan Barrett and I hope you’ve enjoyed the conference and your visit to Atlanta.  At Neighborhood Nexus and the Atlanta Regional Commission I manage the enterprise GIS, Open Data Program, and the Geospatial Community group.  Today, I’ll talk about neighborhood data for social change and community outreach.</a:t>
            </a:r>
          </a:p>
        </p:txBody>
      </p:sp>
      <p:sp>
        <p:nvSpPr>
          <p:cNvPr id="4" name="Slide Number Placeholder 3"/>
          <p:cNvSpPr>
            <a:spLocks noGrp="1"/>
          </p:cNvSpPr>
          <p:nvPr>
            <p:ph type="sldNum" sz="quarter" idx="10"/>
          </p:nvPr>
        </p:nvSpPr>
        <p:spPr/>
        <p:txBody>
          <a:bodyPr/>
          <a:lstStyle/>
          <a:p>
            <a:fld id="{D44B93F1-A56F-4A49-BF2B-2F82B6F16283}" type="slidenum">
              <a:rPr lang="en-US" smtClean="0"/>
              <a:t>1</a:t>
            </a:fld>
            <a:endParaRPr lang="en-US"/>
          </a:p>
        </p:txBody>
      </p:sp>
    </p:spTree>
    <p:extLst>
      <p:ext uri="{BB962C8B-B14F-4D97-AF65-F5344CB8AC3E}">
        <p14:creationId xmlns:p14="http://schemas.microsoft.com/office/powerpoint/2010/main" val="1164410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 there is one new tool we’re bringing to bear to work with web feeds.  Ever wished for a percent or density field in looking at a </a:t>
            </a:r>
            <a:r>
              <a:rPr lang="en-US" dirty="0" err="1"/>
              <a:t>webmap</a:t>
            </a:r>
            <a:r>
              <a:rPr lang="en-US" dirty="0"/>
              <a:t>? There’s a new expression language by </a:t>
            </a:r>
            <a:r>
              <a:rPr lang="en-US" dirty="0" err="1"/>
              <a:t>esri</a:t>
            </a:r>
            <a:r>
              <a:rPr lang="en-US" dirty="0"/>
              <a:t> called Arcade.  This can perform </a:t>
            </a:r>
            <a:r>
              <a:rPr lang="en-US" sz="1200" b="0" i="0" kern="1200" dirty="0">
                <a:solidFill>
                  <a:schemeClr val="tx1"/>
                </a:solidFill>
                <a:effectLst/>
                <a:latin typeface="+mn-lt"/>
                <a:ea typeface="+mn-ea"/>
                <a:cs typeface="+mn-cs"/>
              </a:rPr>
              <a:t>mathematical calculations, manipulate text, and evaluate logical statements to append to a web feed, or save new and reuse.  This offers increased flexibility to work with existing data to create derived data.   These are just a few examples form from web development resource documentation we created to help our users.</a:t>
            </a:r>
            <a:endParaRPr lang="en-US" dirty="0"/>
          </a:p>
        </p:txBody>
      </p:sp>
      <p:sp>
        <p:nvSpPr>
          <p:cNvPr id="4" name="Slide Number Placeholder 3"/>
          <p:cNvSpPr>
            <a:spLocks noGrp="1"/>
          </p:cNvSpPr>
          <p:nvPr>
            <p:ph type="sldNum" sz="quarter" idx="10"/>
          </p:nvPr>
        </p:nvSpPr>
        <p:spPr/>
        <p:txBody>
          <a:bodyPr/>
          <a:lstStyle/>
          <a:p>
            <a:fld id="{D44B93F1-A56F-4A49-BF2B-2F82B6F16283}" type="slidenum">
              <a:rPr lang="en-US" smtClean="0"/>
              <a:t>10</a:t>
            </a:fld>
            <a:endParaRPr lang="en-US"/>
          </a:p>
        </p:txBody>
      </p:sp>
    </p:spTree>
    <p:extLst>
      <p:ext uri="{BB962C8B-B14F-4D97-AF65-F5344CB8AC3E}">
        <p14:creationId xmlns:p14="http://schemas.microsoft.com/office/powerpoint/2010/main" val="1124077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was a super quick tour of what we’ve done.  If you’re a non-profit, all this can be accomplished with free software from </a:t>
            </a:r>
            <a:r>
              <a:rPr lang="en-US" dirty="0" err="1"/>
              <a:t>esri</a:t>
            </a:r>
            <a:r>
              <a:rPr lang="en-US" dirty="0"/>
              <a:t>.  If not so nonprofit, recent changes to ArcGIS online allows for full access for $500 per year that includes 500 credits. We have many editors so we have a </a:t>
            </a:r>
            <a:r>
              <a:rPr lang="en-US" dirty="0" err="1"/>
              <a:t>sql</a:t>
            </a:r>
            <a:r>
              <a:rPr lang="en-US" dirty="0"/>
              <a:t> server backend, but it’s possible to have </a:t>
            </a:r>
            <a:r>
              <a:rPr lang="en-US" dirty="0" err="1"/>
              <a:t>esri</a:t>
            </a:r>
            <a:r>
              <a:rPr lang="en-US" dirty="0"/>
              <a:t> do the hosting and publish data to a configured open data hub like ours.  Thank you and please get in touch with any thoughts and questions. And please check out arcopendata.com!</a:t>
            </a:r>
          </a:p>
        </p:txBody>
      </p:sp>
      <p:sp>
        <p:nvSpPr>
          <p:cNvPr id="4" name="Slide Number Placeholder 3"/>
          <p:cNvSpPr>
            <a:spLocks noGrp="1"/>
          </p:cNvSpPr>
          <p:nvPr>
            <p:ph type="sldNum" sz="quarter" idx="10"/>
          </p:nvPr>
        </p:nvSpPr>
        <p:spPr/>
        <p:txBody>
          <a:bodyPr/>
          <a:lstStyle/>
          <a:p>
            <a:fld id="{D44B93F1-A56F-4A49-BF2B-2F82B6F16283}" type="slidenum">
              <a:rPr lang="en-US" smtClean="0"/>
              <a:t>11</a:t>
            </a:fld>
            <a:endParaRPr lang="en-US"/>
          </a:p>
        </p:txBody>
      </p:sp>
    </p:spTree>
    <p:extLst>
      <p:ext uri="{BB962C8B-B14F-4D97-AF65-F5344CB8AC3E}">
        <p14:creationId xmlns:p14="http://schemas.microsoft.com/office/powerpoint/2010/main" val="2248805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Before I talk about where we’re at today, let’s take a quick look back.  Now, we all know how important and empowering open data is for data driven decision making, collaboration and everything else.  Sounds great but, in 2007, this took the form of static snapshots posted to our webpage, No interactive front end, No live data, No </a:t>
            </a:r>
            <a:r>
              <a:rPr lang="en-US" dirty="0" err="1"/>
              <a:t>api</a:t>
            </a:r>
            <a:r>
              <a:rPr lang="en-US" dirty="0"/>
              <a:t>.  Given our mountains of data, this meant considerable data management challenges.  Much better than a PDF Table from FOIA request, but far from where we want to be.</a:t>
            </a:r>
          </a:p>
          <a:p>
            <a:pPr marL="457200" lvl="1" indent="0">
              <a:buNone/>
            </a:pPr>
            <a:endParaRPr lang="en-US" dirty="0"/>
          </a:p>
          <a:p>
            <a:pPr marL="457200" lvl="1" indent="0">
              <a:buNone/>
            </a:pPr>
            <a:endParaRPr lang="en-US" dirty="0"/>
          </a:p>
          <a:p>
            <a:pPr marL="914400" lvl="2"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D44B93F1-A56F-4A49-BF2B-2F82B6F16283}" type="slidenum">
              <a:rPr lang="en-US" smtClean="0"/>
              <a:t>2</a:t>
            </a:fld>
            <a:endParaRPr lang="en-US"/>
          </a:p>
        </p:txBody>
      </p:sp>
    </p:spTree>
    <p:extLst>
      <p:ext uri="{BB962C8B-B14F-4D97-AF65-F5344CB8AC3E}">
        <p14:creationId xmlns:p14="http://schemas.microsoft.com/office/powerpoint/2010/main" val="37249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approach was needed which took some time to secure buy in. We deployed a new internal technical framework from the ground up using </a:t>
            </a:r>
            <a:r>
              <a:rPr lang="en-US" dirty="0" err="1"/>
              <a:t>esri</a:t>
            </a:r>
            <a:r>
              <a:rPr lang="en-US" dirty="0"/>
              <a:t> software that is integrated and scalable.  This required new policies and standards but enable data owners across the center to DIRECTLY edit and publish internally.  With this new foundation, we could then extend data as live, dynamic, completely open web feeds called map and feature services that anyone, anywhere can use. Now we can sync changes automatically all at once both internally AND externally.  What we found though, is that these data feeds weren’t enough in 2013.</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44B93F1-A56F-4A49-BF2B-2F82B6F16283}" type="slidenum">
              <a:rPr lang="en-US" smtClean="0"/>
              <a:t>3</a:t>
            </a:fld>
            <a:endParaRPr lang="en-US"/>
          </a:p>
        </p:txBody>
      </p:sp>
    </p:spTree>
    <p:extLst>
      <p:ext uri="{BB962C8B-B14F-4D97-AF65-F5344CB8AC3E}">
        <p14:creationId xmlns:p14="http://schemas.microsoft.com/office/powerpoint/2010/main" val="200727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back to 2015 when we launched an external open data portal.  This is a robust front end website built with ArcGIS Online to engage, explore, and transform data to various formats. It’s built with templates and </a:t>
            </a:r>
            <a:r>
              <a:rPr lang="en-US" dirty="0" err="1"/>
              <a:t>widges</a:t>
            </a:r>
            <a:r>
              <a:rPr lang="en-US" dirty="0"/>
              <a:t> but it’s also open code to customize further and has an API.…About a year ago, we realized that this is flexible enough to also serve as a hub for cross-platform content to give context and meaning to the data, be it a dashboard in the ARC blog, interactive county profiles from NN, story map from ARC, or polling wait time app from local </a:t>
            </a:r>
            <a:r>
              <a:rPr lang="en-US" dirty="0" err="1"/>
              <a:t>govs</a:t>
            </a:r>
            <a:r>
              <a:rPr lang="en-US" dirty="0"/>
              <a:t>  So the current hub was born!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44B93F1-A56F-4A49-BF2B-2F82B6F16283}" type="slidenum">
              <a:rPr lang="en-US" smtClean="0"/>
              <a:t>4</a:t>
            </a:fld>
            <a:endParaRPr lang="en-US"/>
          </a:p>
        </p:txBody>
      </p:sp>
    </p:spTree>
    <p:extLst>
      <p:ext uri="{BB962C8B-B14F-4D97-AF65-F5344CB8AC3E}">
        <p14:creationId xmlns:p14="http://schemas.microsoft.com/office/powerpoint/2010/main" val="239496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features to the hub include </a:t>
            </a:r>
            <a:r>
              <a:rPr lang="en-US" dirty="0" err="1"/>
              <a:t>nteroperability</a:t>
            </a:r>
            <a:r>
              <a:rPr lang="en-US" dirty="0"/>
              <a:t> and scalability,   Always live, always the latest and greatest.  Many different formats listed here and more soon.  Any and all content across platforms.  Once click hook to local government hubs where all their </a:t>
            </a:r>
            <a:r>
              <a:rPr lang="en-US" dirty="0" err="1"/>
              <a:t>authoratative</a:t>
            </a:r>
            <a:r>
              <a:rPr lang="en-US" dirty="0"/>
              <a:t> data and content is automatically pushed to our hub too.  This means when the City of Atlanta published the latest city design data, we get it a the same time.   And this works the other way too should the local </a:t>
            </a:r>
            <a:r>
              <a:rPr lang="en-US" dirty="0" err="1"/>
              <a:t>gov</a:t>
            </a:r>
            <a:r>
              <a:rPr lang="en-US" dirty="0"/>
              <a:t> choose.  Now this feels like OPEN DATA.  </a:t>
            </a:r>
          </a:p>
        </p:txBody>
      </p:sp>
      <p:sp>
        <p:nvSpPr>
          <p:cNvPr id="4" name="Slide Number Placeholder 3"/>
          <p:cNvSpPr>
            <a:spLocks noGrp="1"/>
          </p:cNvSpPr>
          <p:nvPr>
            <p:ph type="sldNum" sz="quarter" idx="10"/>
          </p:nvPr>
        </p:nvSpPr>
        <p:spPr/>
        <p:txBody>
          <a:bodyPr/>
          <a:lstStyle/>
          <a:p>
            <a:fld id="{D44B93F1-A56F-4A49-BF2B-2F82B6F16283}" type="slidenum">
              <a:rPr lang="en-US" smtClean="0"/>
              <a:t>5</a:t>
            </a:fld>
            <a:endParaRPr lang="en-US"/>
          </a:p>
        </p:txBody>
      </p:sp>
    </p:spTree>
    <p:extLst>
      <p:ext uri="{BB962C8B-B14F-4D97-AF65-F5344CB8AC3E}">
        <p14:creationId xmlns:p14="http://schemas.microsoft.com/office/powerpoint/2010/main" val="3521430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continual outreach to raise awareness and build the program.  We do this through quarterly Atlanta Region Geospatial community group meetings with members of local government around the region as well as nonprofit and academic entities.  We’ve hosted technical workshops and met one on one with local governments to walk through data prep and setting up a hub.  And we’re here anytime to support open data from local governments.</a:t>
            </a:r>
          </a:p>
        </p:txBody>
      </p:sp>
      <p:sp>
        <p:nvSpPr>
          <p:cNvPr id="4" name="Slide Number Placeholder 3"/>
          <p:cNvSpPr>
            <a:spLocks noGrp="1"/>
          </p:cNvSpPr>
          <p:nvPr>
            <p:ph type="sldNum" sz="quarter" idx="10"/>
          </p:nvPr>
        </p:nvSpPr>
        <p:spPr/>
        <p:txBody>
          <a:bodyPr/>
          <a:lstStyle/>
          <a:p>
            <a:fld id="{D44B93F1-A56F-4A49-BF2B-2F82B6F16283}" type="slidenum">
              <a:rPr lang="en-US" smtClean="0"/>
              <a:t>6</a:t>
            </a:fld>
            <a:endParaRPr lang="en-US"/>
          </a:p>
        </p:txBody>
      </p:sp>
    </p:spTree>
    <p:extLst>
      <p:ext uri="{BB962C8B-B14F-4D97-AF65-F5344CB8AC3E}">
        <p14:creationId xmlns:p14="http://schemas.microsoft.com/office/powerpoint/2010/main" val="374601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the geospatial community group and our partnerships with local governments we’ve made progress, but if we collaborate in a more formal capacity we can have a greater impact.  We’ve heard that being able to point to our embrace of open data has helped secure buy in.  In formalizing these relationships around a mission statement informed by a peer review to establish governance, policies, standards and revamped front end, we hope to ramp up, strengthen and expand our network.  We would love to hear any ideas you have.</a:t>
            </a:r>
          </a:p>
        </p:txBody>
      </p:sp>
      <p:sp>
        <p:nvSpPr>
          <p:cNvPr id="4" name="Slide Number Placeholder 3"/>
          <p:cNvSpPr>
            <a:spLocks noGrp="1"/>
          </p:cNvSpPr>
          <p:nvPr>
            <p:ph type="sldNum" sz="quarter" idx="10"/>
          </p:nvPr>
        </p:nvSpPr>
        <p:spPr/>
        <p:txBody>
          <a:bodyPr/>
          <a:lstStyle/>
          <a:p>
            <a:fld id="{D44B93F1-A56F-4A49-BF2B-2F82B6F16283}" type="slidenum">
              <a:rPr lang="en-US" smtClean="0"/>
              <a:t>7</a:t>
            </a:fld>
            <a:endParaRPr lang="en-US"/>
          </a:p>
        </p:txBody>
      </p:sp>
    </p:spTree>
    <p:extLst>
      <p:ext uri="{BB962C8B-B14F-4D97-AF65-F5344CB8AC3E}">
        <p14:creationId xmlns:p14="http://schemas.microsoft.com/office/powerpoint/2010/main" val="235306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Analytics gives us insight in to how are folks are using our hub.  Since 2015, we’ve had nearly 31k users and 320k page views and we’re still growing.  Each visit is about 5 minutes across 6 pages.  Last month we saw 1400 users across nearly 2000 sessions.  About half of our traffic is direct where the other half is from search.  We were surprised to see users from all across Georgia and the globe. </a:t>
            </a:r>
          </a:p>
        </p:txBody>
      </p:sp>
      <p:sp>
        <p:nvSpPr>
          <p:cNvPr id="4" name="Slide Number Placeholder 3"/>
          <p:cNvSpPr>
            <a:spLocks noGrp="1"/>
          </p:cNvSpPr>
          <p:nvPr>
            <p:ph type="sldNum" sz="quarter" idx="10"/>
          </p:nvPr>
        </p:nvSpPr>
        <p:spPr/>
        <p:txBody>
          <a:bodyPr/>
          <a:lstStyle/>
          <a:p>
            <a:fld id="{D44B93F1-A56F-4A49-BF2B-2F82B6F16283}" type="slidenum">
              <a:rPr lang="en-US" smtClean="0"/>
              <a:t>8</a:t>
            </a:fld>
            <a:endParaRPr lang="en-US"/>
          </a:p>
        </p:txBody>
      </p:sp>
    </p:spTree>
    <p:extLst>
      <p:ext uri="{BB962C8B-B14F-4D97-AF65-F5344CB8AC3E}">
        <p14:creationId xmlns:p14="http://schemas.microsoft.com/office/powerpoint/2010/main" val="816454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looking ahead, we’re excited to see where the open data council takes us and look forward to growing our network.   Always more data of course, BTW, if familiar with WEAVE, ALL of that data will soon be fully migrated and published to the hub.  We will continue to build context and meaning to tell the story, and to innovate to make things not just new, but better along the way too. </a:t>
            </a:r>
          </a:p>
        </p:txBody>
      </p:sp>
      <p:sp>
        <p:nvSpPr>
          <p:cNvPr id="4" name="Slide Number Placeholder 3"/>
          <p:cNvSpPr>
            <a:spLocks noGrp="1"/>
          </p:cNvSpPr>
          <p:nvPr>
            <p:ph type="sldNum" sz="quarter" idx="10"/>
          </p:nvPr>
        </p:nvSpPr>
        <p:spPr/>
        <p:txBody>
          <a:bodyPr/>
          <a:lstStyle/>
          <a:p>
            <a:fld id="{D44B93F1-A56F-4A49-BF2B-2F82B6F16283}" type="slidenum">
              <a:rPr lang="en-US" smtClean="0"/>
              <a:t>9</a:t>
            </a:fld>
            <a:endParaRPr lang="en-US"/>
          </a:p>
        </p:txBody>
      </p:sp>
    </p:spTree>
    <p:extLst>
      <p:ext uri="{BB962C8B-B14F-4D97-AF65-F5344CB8AC3E}">
        <p14:creationId xmlns:p14="http://schemas.microsoft.com/office/powerpoint/2010/main" val="3645929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84DF00-F3D9-4E4A-B591-A3E87AA7FFE6}"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84DF00-F3D9-4E4A-B591-A3E87AA7FFE6}"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84DF00-F3D9-4E4A-B591-A3E87AA7FFE6}"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lumMod val="85000"/>
                  </a:schemeClr>
                </a:solidFill>
              </a:defRPr>
            </a:lvl1pPr>
            <a:lvl2pPr>
              <a:defRPr>
                <a:solidFill>
                  <a:schemeClr val="bg1">
                    <a:lumMod val="85000"/>
                  </a:schemeClr>
                </a:solidFill>
              </a:defRPr>
            </a:lvl2pPr>
            <a:lvl3pPr>
              <a:defRPr>
                <a:solidFill>
                  <a:schemeClr val="bg1">
                    <a:lumMod val="85000"/>
                  </a:schemeClr>
                </a:solidFill>
              </a:defRPr>
            </a:lvl3pPr>
            <a:lvl4pPr>
              <a:defRPr>
                <a:solidFill>
                  <a:schemeClr val="bg1">
                    <a:lumMod val="85000"/>
                  </a:schemeClr>
                </a:solidFill>
              </a:defRPr>
            </a:lvl4pPr>
            <a:lvl5pPr>
              <a:defRPr>
                <a:solidFill>
                  <a:schemeClr val="bg1">
                    <a:lumMod val="8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084DF00-F3D9-4E4A-B591-A3E87AA7FFE6}"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84DF00-F3D9-4E4A-B591-A3E87AA7FFE6}" type="datetimeFigureOut">
              <a:rPr lang="en-US" smtClean="0"/>
              <a:t>5/29/2018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84DF00-F3D9-4E4A-B591-A3E87AA7FFE6}" type="datetimeFigureOut">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84DF00-F3D9-4E4A-B591-A3E87AA7FFE6}" type="datetimeFigureOut">
              <a:rPr lang="en-US" smtClean="0"/>
              <a:t>5/29/2018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84DF00-F3D9-4E4A-B591-A3E87AA7FFE6}" type="datetimeFigureOut">
              <a:rPr lang="en-US" smtClean="0"/>
              <a:t>5/29/2018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4DF00-F3D9-4E4A-B591-A3E87AA7FFE6}" type="datetimeFigureOut">
              <a:rPr lang="en-US" smtClean="0"/>
              <a:t>5/29/2018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84DF00-F3D9-4E4A-B591-A3E87AA7FFE6}" type="datetimeFigureOut">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84DF00-F3D9-4E4A-B591-A3E87AA7FFE6}" type="datetimeFigureOut">
              <a:rPr lang="en-US" smtClean="0"/>
              <a:t>5/29/2018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7019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4DF00-F3D9-4E4A-B591-A3E87AA7FFE6}" type="datetimeFigureOut">
              <a:rPr lang="en-US" smtClean="0"/>
              <a:t>5/29/2018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28D56-56E5-9F4E-820E-A195734D961A}"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txStyles>
    <p:titleStyle>
      <a:lvl1pPr algn="l" defTabSz="914400" rtl="0" eaLnBrk="1" latinLnBrk="0" hangingPunct="1">
        <a:lnSpc>
          <a:spcPct val="90000"/>
        </a:lnSpc>
        <a:spcBef>
          <a:spcPct val="0"/>
        </a:spcBef>
        <a:buNone/>
        <a:defRPr sz="4400" kern="1200">
          <a:solidFill>
            <a:schemeClr val="bg1"/>
          </a:solidFill>
          <a:latin typeface="Trebuchet MS" charset="0"/>
          <a:ea typeface="Trebuchet MS" charset="0"/>
          <a:cs typeface="Trebuchet M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esri.com/nonprofi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rbarrett@atlantaregional.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rcopendata.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Neighborhood data for social change and community outreach</a:t>
            </a:r>
          </a:p>
        </p:txBody>
      </p:sp>
      <p:sp>
        <p:nvSpPr>
          <p:cNvPr id="3" name="Content Placeholder 2"/>
          <p:cNvSpPr>
            <a:spLocks noGrp="1"/>
          </p:cNvSpPr>
          <p:nvPr>
            <p:ph idx="1"/>
          </p:nvPr>
        </p:nvSpPr>
        <p:spPr/>
        <p:txBody>
          <a:bodyPr>
            <a:normAutofit fontScale="77500" lnSpcReduction="20000"/>
          </a:bodyPr>
          <a:lstStyle/>
          <a:p>
            <a:pPr marL="0" indent="0">
              <a:lnSpc>
                <a:spcPct val="120000"/>
              </a:lnSpc>
              <a:buNone/>
            </a:pPr>
            <a:br>
              <a:rPr lang="en-US" dirty="0"/>
            </a:br>
            <a:r>
              <a:rPr lang="en-US" dirty="0"/>
              <a:t>NNIP Conference</a:t>
            </a:r>
            <a:br>
              <a:rPr lang="en-US" dirty="0"/>
            </a:br>
            <a:r>
              <a:rPr lang="en-US" dirty="0"/>
              <a:t>Atlanta, Georgia</a:t>
            </a:r>
          </a:p>
          <a:p>
            <a:pPr marL="0" indent="0">
              <a:lnSpc>
                <a:spcPct val="120000"/>
              </a:lnSpc>
              <a:buNone/>
            </a:pPr>
            <a:r>
              <a:rPr lang="en-US" dirty="0"/>
              <a:t>May 11, 2018</a:t>
            </a:r>
            <a:br>
              <a:rPr lang="en-US" dirty="0"/>
            </a:br>
            <a:r>
              <a:rPr lang="en-US" dirty="0"/>
              <a:t>33.770332, -84.388061</a:t>
            </a:r>
          </a:p>
          <a:p>
            <a:pPr marL="0" indent="0">
              <a:buNone/>
            </a:pPr>
            <a:br>
              <a:rPr lang="en-US" dirty="0"/>
            </a:br>
            <a:br>
              <a:rPr lang="en-US" dirty="0"/>
            </a:br>
            <a:br>
              <a:rPr lang="en-US" dirty="0"/>
            </a:br>
            <a:br>
              <a:rPr lang="en-US" dirty="0"/>
            </a:br>
            <a:r>
              <a:rPr lang="en-US" sz="2400" dirty="0"/>
              <a:t>Ryan Barrett</a:t>
            </a:r>
          </a:p>
          <a:p>
            <a:pPr marL="0" indent="0">
              <a:buNone/>
            </a:pPr>
            <a:r>
              <a:rPr lang="en-US" sz="2400" dirty="0"/>
              <a:t>Principal Geospatial Coordinator</a:t>
            </a:r>
          </a:p>
          <a:p>
            <a:pPr marL="0" indent="0">
              <a:buNone/>
            </a:pPr>
            <a:r>
              <a:rPr lang="en-US" sz="2400" dirty="0"/>
              <a:t>Neighborhood Nexus | Atlanta Regional Commission</a:t>
            </a:r>
          </a:p>
          <a:p>
            <a:pPr marL="0" indent="0">
              <a:buNone/>
            </a:pPr>
            <a:r>
              <a:rPr lang="en-US" sz="2400" dirty="0"/>
              <a:t>Research &amp; Analytics  |  Center for Livable Communities</a:t>
            </a:r>
          </a:p>
        </p:txBody>
      </p:sp>
    </p:spTree>
    <p:extLst>
      <p:ext uri="{BB962C8B-B14F-4D97-AF65-F5344CB8AC3E}">
        <p14:creationId xmlns:p14="http://schemas.microsoft.com/office/powerpoint/2010/main" val="291670346"/>
      </p:ext>
    </p:extLst>
  </p:cSld>
  <p:clrMapOvr>
    <a:masterClrMapping/>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034BF-1EF5-41DA-A11D-3F9D61758528}"/>
              </a:ext>
            </a:extLst>
          </p:cNvPr>
          <p:cNvSpPr>
            <a:spLocks noGrp="1"/>
          </p:cNvSpPr>
          <p:nvPr>
            <p:ph type="title"/>
          </p:nvPr>
        </p:nvSpPr>
        <p:spPr/>
        <p:txBody>
          <a:bodyPr/>
          <a:lstStyle/>
          <a:p>
            <a:r>
              <a:rPr lang="en-US" dirty="0"/>
              <a:t>Arcade expressions</a:t>
            </a:r>
          </a:p>
        </p:txBody>
      </p:sp>
      <p:pic>
        <p:nvPicPr>
          <p:cNvPr id="5" name="Content Placeholder 4">
            <a:extLst>
              <a:ext uri="{FF2B5EF4-FFF2-40B4-BE49-F238E27FC236}">
                <a16:creationId xmlns:a16="http://schemas.microsoft.com/office/drawing/2014/main" id="{5CCA5D4B-6193-4630-8E05-FCF7013262EB}"/>
              </a:ext>
            </a:extLst>
          </p:cNvPr>
          <p:cNvPicPr>
            <a:picLocks noGrp="1" noChangeAspect="1"/>
          </p:cNvPicPr>
          <p:nvPr>
            <p:ph idx="1"/>
          </p:nvPr>
        </p:nvPicPr>
        <p:blipFill>
          <a:blip r:embed="rId3"/>
          <a:stretch>
            <a:fillRect/>
          </a:stretch>
        </p:blipFill>
        <p:spPr>
          <a:xfrm>
            <a:off x="6610350" y="1231193"/>
            <a:ext cx="4743450" cy="790575"/>
          </a:xfrm>
          <a:prstGeom prst="rect">
            <a:avLst/>
          </a:prstGeom>
        </p:spPr>
      </p:pic>
      <p:pic>
        <p:nvPicPr>
          <p:cNvPr id="4" name="Picture 3">
            <a:extLst>
              <a:ext uri="{FF2B5EF4-FFF2-40B4-BE49-F238E27FC236}">
                <a16:creationId xmlns:a16="http://schemas.microsoft.com/office/drawing/2014/main" id="{8D4211EE-DFDC-4ADD-AB8E-A78407BAE4E3}"/>
              </a:ext>
            </a:extLst>
          </p:cNvPr>
          <p:cNvPicPr>
            <a:picLocks noChangeAspect="1"/>
          </p:cNvPicPr>
          <p:nvPr/>
        </p:nvPicPr>
        <p:blipFill>
          <a:blip r:embed="rId4"/>
          <a:stretch>
            <a:fillRect/>
          </a:stretch>
        </p:blipFill>
        <p:spPr>
          <a:xfrm>
            <a:off x="4100512" y="2515747"/>
            <a:ext cx="5019675" cy="1143000"/>
          </a:xfrm>
          <a:prstGeom prst="rect">
            <a:avLst/>
          </a:prstGeom>
        </p:spPr>
      </p:pic>
      <p:pic>
        <p:nvPicPr>
          <p:cNvPr id="6" name="Picture 5">
            <a:extLst>
              <a:ext uri="{FF2B5EF4-FFF2-40B4-BE49-F238E27FC236}">
                <a16:creationId xmlns:a16="http://schemas.microsoft.com/office/drawing/2014/main" id="{3281194B-7765-42AF-B4E9-A1F0BC3E85B4}"/>
              </a:ext>
            </a:extLst>
          </p:cNvPr>
          <p:cNvPicPr>
            <a:picLocks noChangeAspect="1"/>
          </p:cNvPicPr>
          <p:nvPr/>
        </p:nvPicPr>
        <p:blipFill>
          <a:blip r:embed="rId5"/>
          <a:stretch>
            <a:fillRect/>
          </a:stretch>
        </p:blipFill>
        <p:spPr>
          <a:xfrm>
            <a:off x="6968317" y="4152727"/>
            <a:ext cx="4972050" cy="2343150"/>
          </a:xfrm>
          <a:prstGeom prst="rect">
            <a:avLst/>
          </a:prstGeom>
        </p:spPr>
      </p:pic>
      <p:pic>
        <p:nvPicPr>
          <p:cNvPr id="7" name="Picture 6">
            <a:extLst>
              <a:ext uri="{FF2B5EF4-FFF2-40B4-BE49-F238E27FC236}">
                <a16:creationId xmlns:a16="http://schemas.microsoft.com/office/drawing/2014/main" id="{5B495ED5-FCC6-4647-8C49-2FD3FFE66D06}"/>
              </a:ext>
            </a:extLst>
          </p:cNvPr>
          <p:cNvPicPr>
            <a:picLocks noChangeAspect="1"/>
          </p:cNvPicPr>
          <p:nvPr/>
        </p:nvPicPr>
        <p:blipFill>
          <a:blip r:embed="rId6"/>
          <a:stretch>
            <a:fillRect/>
          </a:stretch>
        </p:blipFill>
        <p:spPr>
          <a:xfrm>
            <a:off x="838200" y="4619452"/>
            <a:ext cx="4962525" cy="1409700"/>
          </a:xfrm>
          <a:prstGeom prst="rect">
            <a:avLst/>
          </a:prstGeom>
        </p:spPr>
      </p:pic>
      <p:sp>
        <p:nvSpPr>
          <p:cNvPr id="10" name="Content Placeholder 2">
            <a:extLst>
              <a:ext uri="{FF2B5EF4-FFF2-40B4-BE49-F238E27FC236}">
                <a16:creationId xmlns:a16="http://schemas.microsoft.com/office/drawing/2014/main" id="{CCB81A79-04D8-4710-A3C5-873DC10569CE}"/>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bg1">
                    <a:lumMod val="85000"/>
                  </a:schemeClr>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Font typeface="Arial"/>
              <a:buChar char="•"/>
              <a:defRPr sz="2400" kern="1200">
                <a:solidFill>
                  <a:schemeClr val="bg1">
                    <a:lumMod val="85000"/>
                  </a:schemeClr>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Font typeface="Arial"/>
              <a:buChar char="•"/>
              <a:defRPr sz="2000" kern="1200">
                <a:solidFill>
                  <a:schemeClr val="bg1">
                    <a:lumMod val="85000"/>
                  </a:schemeClr>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Font typeface="Arial"/>
              <a:buChar char="•"/>
              <a:defRPr sz="1800" kern="1200">
                <a:solidFill>
                  <a:schemeClr val="bg1">
                    <a:lumMod val="85000"/>
                  </a:schemeClr>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Font typeface="Arial"/>
              <a:buChar char="•"/>
              <a:defRPr sz="1800" kern="1200">
                <a:solidFill>
                  <a:schemeClr val="bg1">
                    <a:lumMod val="85000"/>
                  </a:schemeClr>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Append to feed</a:t>
            </a:r>
          </a:p>
          <a:p>
            <a:pPr marL="0" indent="0">
              <a:buFont typeface="Arial"/>
              <a:buNone/>
            </a:pPr>
            <a:r>
              <a:rPr lang="en-US" dirty="0"/>
              <a:t>Save as new</a:t>
            </a:r>
          </a:p>
        </p:txBody>
      </p:sp>
    </p:spTree>
    <p:extLst>
      <p:ext uri="{BB962C8B-B14F-4D97-AF65-F5344CB8AC3E}">
        <p14:creationId xmlns:p14="http://schemas.microsoft.com/office/powerpoint/2010/main" val="3162233965"/>
      </p:ext>
    </p:extLst>
  </p:cSld>
  <p:clrMapOvr>
    <a:masterClrMapping/>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 too</a:t>
            </a:r>
          </a:p>
        </p:txBody>
      </p:sp>
      <p:sp>
        <p:nvSpPr>
          <p:cNvPr id="3" name="Content Placeholder 2"/>
          <p:cNvSpPr>
            <a:spLocks noGrp="1"/>
          </p:cNvSpPr>
          <p:nvPr>
            <p:ph idx="1"/>
          </p:nvPr>
        </p:nvSpPr>
        <p:spPr>
          <a:xfrm>
            <a:off x="838200" y="1825625"/>
            <a:ext cx="10515600" cy="1338680"/>
          </a:xfrm>
        </p:spPr>
        <p:txBody>
          <a:bodyPr/>
          <a:lstStyle/>
          <a:p>
            <a:r>
              <a:rPr lang="en-US" dirty="0"/>
              <a:t>FREE software through </a:t>
            </a:r>
            <a:r>
              <a:rPr lang="en-US" dirty="0" err="1"/>
              <a:t>esri</a:t>
            </a:r>
            <a:r>
              <a:rPr lang="en-US" dirty="0"/>
              <a:t> </a:t>
            </a:r>
            <a:r>
              <a:rPr lang="en-US" dirty="0">
                <a:solidFill>
                  <a:schemeClr val="bg1">
                    <a:lumMod val="95000"/>
                  </a:schemeClr>
                </a:solidFill>
                <a:hlinkClick r:id="rId3"/>
              </a:rPr>
              <a:t>nonprofit program</a:t>
            </a:r>
            <a:endParaRPr lang="en-US" dirty="0">
              <a:solidFill>
                <a:schemeClr val="bg1">
                  <a:lumMod val="95000"/>
                </a:schemeClr>
              </a:solidFill>
            </a:endParaRPr>
          </a:p>
          <a:p>
            <a:r>
              <a:rPr lang="en-US" dirty="0"/>
              <a:t>Single ArcGIS Online named user licenses now available </a:t>
            </a:r>
          </a:p>
        </p:txBody>
      </p:sp>
      <p:sp>
        <p:nvSpPr>
          <p:cNvPr id="4" name="Title 1">
            <a:extLst>
              <a:ext uri="{FF2B5EF4-FFF2-40B4-BE49-F238E27FC236}">
                <a16:creationId xmlns:a16="http://schemas.microsoft.com/office/drawing/2014/main" id="{FDEA8C56-EDA3-4D6C-99EE-BCF4E2A989FB}"/>
              </a:ext>
            </a:extLst>
          </p:cNvPr>
          <p:cNvSpPr txBox="1">
            <a:spLocks/>
          </p:cNvSpPr>
          <p:nvPr/>
        </p:nvSpPr>
        <p:spPr>
          <a:xfrm>
            <a:off x="990600" y="29960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Trebuchet MS" charset="0"/>
                <a:ea typeface="Trebuchet MS" charset="0"/>
                <a:cs typeface="Trebuchet MS" charset="0"/>
              </a:defRPr>
            </a:lvl1pPr>
          </a:lstStyle>
          <a:p>
            <a:r>
              <a:rPr lang="en-US" dirty="0"/>
              <a:t>Thank you!  </a:t>
            </a:r>
          </a:p>
        </p:txBody>
      </p:sp>
      <p:sp>
        <p:nvSpPr>
          <p:cNvPr id="5" name="Content Placeholder 2">
            <a:extLst>
              <a:ext uri="{FF2B5EF4-FFF2-40B4-BE49-F238E27FC236}">
                <a16:creationId xmlns:a16="http://schemas.microsoft.com/office/drawing/2014/main" id="{05D001F5-B849-4F18-86A2-68452D46BB8B}"/>
              </a:ext>
            </a:extLst>
          </p:cNvPr>
          <p:cNvSpPr txBox="1">
            <a:spLocks/>
          </p:cNvSpPr>
          <p:nvPr/>
        </p:nvSpPr>
        <p:spPr>
          <a:xfrm>
            <a:off x="990600" y="438434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bg1">
                    <a:lumMod val="85000"/>
                  </a:schemeClr>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Font typeface="Arial"/>
              <a:buChar char="•"/>
              <a:defRPr sz="2400" kern="1200">
                <a:solidFill>
                  <a:schemeClr val="bg1">
                    <a:lumMod val="85000"/>
                  </a:schemeClr>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Font typeface="Arial"/>
              <a:buChar char="•"/>
              <a:defRPr sz="2000" kern="1200">
                <a:solidFill>
                  <a:schemeClr val="bg1">
                    <a:lumMod val="85000"/>
                  </a:schemeClr>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Font typeface="Arial"/>
              <a:buChar char="•"/>
              <a:defRPr sz="1800" kern="1200">
                <a:solidFill>
                  <a:schemeClr val="bg1">
                    <a:lumMod val="85000"/>
                  </a:schemeClr>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Font typeface="Arial"/>
              <a:buChar char="•"/>
              <a:defRPr sz="1800" kern="1200">
                <a:solidFill>
                  <a:schemeClr val="bg1">
                    <a:lumMod val="85000"/>
                  </a:schemeClr>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Ryan Barrett</a:t>
            </a:r>
          </a:p>
          <a:p>
            <a:pPr marL="0" indent="0">
              <a:buNone/>
            </a:pPr>
            <a:r>
              <a:rPr lang="en-US" dirty="0">
                <a:hlinkClick r:id="rId4"/>
              </a:rPr>
              <a:t>rbarrett@atlantaregional.org</a:t>
            </a:r>
            <a:br>
              <a:rPr lang="en-US" dirty="0"/>
            </a:br>
            <a:br>
              <a:rPr lang="en-US" dirty="0"/>
            </a:br>
            <a:r>
              <a:rPr lang="en-US" dirty="0"/>
              <a:t>arcopendata.com </a:t>
            </a:r>
          </a:p>
        </p:txBody>
      </p:sp>
    </p:spTree>
    <p:extLst>
      <p:ext uri="{BB962C8B-B14F-4D97-AF65-F5344CB8AC3E}">
        <p14:creationId xmlns:p14="http://schemas.microsoft.com/office/powerpoint/2010/main" val="3476983701"/>
      </p:ext>
    </p:extLst>
  </p:cSld>
  <p:clrMapOvr>
    <a:masterClrMapping/>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BCC55ACC-A2F6-403C-A3A4-D59B3734D4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Manchester Open Data">
            <a:extLst>
              <a:ext uri="{FF2B5EF4-FFF2-40B4-BE49-F238E27FC236}">
                <a16:creationId xmlns:a16="http://schemas.microsoft.com/office/drawing/2014/main" id="{743ADF98-B4C5-4DC1-8B88-C33534B48C1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839" r="415"/>
          <a:stretch/>
        </p:blipFill>
        <p:spPr bwMode="auto">
          <a:xfrm>
            <a:off x="6357971"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E580F39-B5F5-4519-88F4-5014734E2787}"/>
              </a:ext>
            </a:extLst>
          </p:cNvPr>
          <p:cNvSpPr>
            <a:spLocks noGrp="1"/>
          </p:cNvSpPr>
          <p:nvPr>
            <p:ph idx="1"/>
          </p:nvPr>
        </p:nvSpPr>
        <p:spPr>
          <a:xfrm>
            <a:off x="838200" y="1458760"/>
            <a:ext cx="4524973" cy="875366"/>
          </a:xfrm>
        </p:spPr>
        <p:txBody>
          <a:bodyPr vert="horz" lIns="91440" tIns="45720" rIns="91440" bIns="45720" rtlCol="0" anchor="b">
            <a:normAutofit/>
          </a:bodyPr>
          <a:lstStyle/>
          <a:p>
            <a:pPr marL="0" indent="0">
              <a:buNone/>
            </a:pPr>
            <a:r>
              <a:rPr lang="en-US" sz="4400" dirty="0">
                <a:solidFill>
                  <a:schemeClr val="tx1">
                    <a:lumMod val="85000"/>
                  </a:schemeClr>
                </a:solidFill>
                <a:latin typeface="+mn-lt"/>
                <a:ea typeface="+mn-ea"/>
                <a:cs typeface="+mn-cs"/>
              </a:rPr>
              <a:t>“open” data?</a:t>
            </a:r>
          </a:p>
        </p:txBody>
      </p:sp>
      <p:sp>
        <p:nvSpPr>
          <p:cNvPr id="11" name="Title 1">
            <a:extLst>
              <a:ext uri="{FF2B5EF4-FFF2-40B4-BE49-F238E27FC236}">
                <a16:creationId xmlns:a16="http://schemas.microsoft.com/office/drawing/2014/main" id="{6AD273DD-41AB-4C3E-ABB2-B3574ABD6E53}"/>
              </a:ext>
            </a:extLst>
          </p:cNvPr>
          <p:cNvSpPr>
            <a:spLocks noGrp="1"/>
          </p:cNvSpPr>
          <p:nvPr>
            <p:ph type="title"/>
          </p:nvPr>
        </p:nvSpPr>
        <p:spPr>
          <a:xfrm>
            <a:off x="838200" y="316999"/>
            <a:ext cx="10515600" cy="1325563"/>
          </a:xfrm>
        </p:spPr>
        <p:txBody>
          <a:bodyPr/>
          <a:lstStyle/>
          <a:p>
            <a:r>
              <a:rPr lang="en-US" dirty="0">
                <a:solidFill>
                  <a:schemeClr val="tx1"/>
                </a:solidFill>
              </a:rPr>
              <a:t>Looking back </a:t>
            </a:r>
          </a:p>
        </p:txBody>
      </p:sp>
    </p:spTree>
    <p:extLst>
      <p:ext uri="{BB962C8B-B14F-4D97-AF65-F5344CB8AC3E}">
        <p14:creationId xmlns:p14="http://schemas.microsoft.com/office/powerpoint/2010/main" val="1224533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95E17-A722-4D93-9B23-BEE87D2E420B}"/>
              </a:ext>
            </a:extLst>
          </p:cNvPr>
          <p:cNvSpPr>
            <a:spLocks noGrp="1"/>
          </p:cNvSpPr>
          <p:nvPr>
            <p:ph type="title"/>
          </p:nvPr>
        </p:nvSpPr>
        <p:spPr/>
        <p:txBody>
          <a:bodyPr/>
          <a:lstStyle/>
          <a:p>
            <a:r>
              <a:rPr lang="en-US" dirty="0"/>
              <a:t>New Approach</a:t>
            </a:r>
          </a:p>
        </p:txBody>
      </p:sp>
      <p:sp>
        <p:nvSpPr>
          <p:cNvPr id="5" name="TextBox 4">
            <a:extLst>
              <a:ext uri="{FF2B5EF4-FFF2-40B4-BE49-F238E27FC236}">
                <a16:creationId xmlns:a16="http://schemas.microsoft.com/office/drawing/2014/main" id="{D2444913-8226-4F94-866C-C705E2910A6C}"/>
              </a:ext>
            </a:extLst>
          </p:cNvPr>
          <p:cNvSpPr txBox="1"/>
          <p:nvPr/>
        </p:nvSpPr>
        <p:spPr>
          <a:xfrm>
            <a:off x="1545290" y="2987070"/>
            <a:ext cx="2557184" cy="1569660"/>
          </a:xfrm>
          <a:prstGeom prst="rect">
            <a:avLst/>
          </a:prstGeom>
          <a:noFill/>
        </p:spPr>
        <p:txBody>
          <a:bodyPr wrap="square" rtlCol="0">
            <a:spAutoFit/>
          </a:bodyPr>
          <a:lstStyle/>
          <a:p>
            <a:r>
              <a:rPr lang="en-US" sz="3200" dirty="0">
                <a:solidFill>
                  <a:schemeClr val="bg1">
                    <a:lumMod val="85000"/>
                  </a:schemeClr>
                </a:solidFill>
              </a:rPr>
              <a:t>Single backend to</a:t>
            </a:r>
          </a:p>
          <a:p>
            <a:r>
              <a:rPr lang="en-US" sz="3200" dirty="0">
                <a:solidFill>
                  <a:schemeClr val="bg1">
                    <a:lumMod val="85000"/>
                  </a:schemeClr>
                </a:solidFill>
              </a:rPr>
              <a:t>publish / sync</a:t>
            </a:r>
          </a:p>
        </p:txBody>
      </p:sp>
      <p:cxnSp>
        <p:nvCxnSpPr>
          <p:cNvPr id="7" name="Straight Arrow Connector 6">
            <a:extLst>
              <a:ext uri="{FF2B5EF4-FFF2-40B4-BE49-F238E27FC236}">
                <a16:creationId xmlns:a16="http://schemas.microsoft.com/office/drawing/2014/main" id="{ECC2C824-E474-4CE7-89C8-DDC48663A99E}"/>
              </a:ext>
            </a:extLst>
          </p:cNvPr>
          <p:cNvCxnSpPr>
            <a:cxnSpLocks/>
          </p:cNvCxnSpPr>
          <p:nvPr/>
        </p:nvCxnSpPr>
        <p:spPr>
          <a:xfrm flipV="1">
            <a:off x="4410635" y="2743200"/>
            <a:ext cx="2941545" cy="10287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395DE5B-01E8-473F-A42B-A94CE82763CB}"/>
              </a:ext>
            </a:extLst>
          </p:cNvPr>
          <p:cNvCxnSpPr>
            <a:cxnSpLocks/>
          </p:cNvCxnSpPr>
          <p:nvPr/>
        </p:nvCxnSpPr>
        <p:spPr>
          <a:xfrm>
            <a:off x="4410635" y="3771900"/>
            <a:ext cx="2941545" cy="10525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9456B9E-1FB4-469A-A934-3C40496FFD79}"/>
              </a:ext>
            </a:extLst>
          </p:cNvPr>
          <p:cNvCxnSpPr>
            <a:cxnSpLocks/>
          </p:cNvCxnSpPr>
          <p:nvPr/>
        </p:nvCxnSpPr>
        <p:spPr>
          <a:xfrm flipV="1">
            <a:off x="4410635" y="3742534"/>
            <a:ext cx="3106271" cy="2936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EE5CFAC-4D2C-4DC2-BCE9-61DBC5BBC613}"/>
              </a:ext>
            </a:extLst>
          </p:cNvPr>
          <p:cNvCxnSpPr>
            <a:cxnSpLocks/>
            <a:stCxn id="4" idx="3"/>
          </p:cNvCxnSpPr>
          <p:nvPr/>
        </p:nvCxnSpPr>
        <p:spPr>
          <a:xfrm>
            <a:off x="4410635" y="3771900"/>
            <a:ext cx="2312895" cy="21582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D7EBA12-6076-4006-9304-9BF00E267087}"/>
              </a:ext>
            </a:extLst>
          </p:cNvPr>
          <p:cNvSpPr txBox="1"/>
          <p:nvPr/>
        </p:nvSpPr>
        <p:spPr>
          <a:xfrm>
            <a:off x="7645772" y="2298402"/>
            <a:ext cx="2557184" cy="584775"/>
          </a:xfrm>
          <a:prstGeom prst="rect">
            <a:avLst/>
          </a:prstGeom>
          <a:noFill/>
        </p:spPr>
        <p:txBody>
          <a:bodyPr wrap="square" rtlCol="0">
            <a:spAutoFit/>
          </a:bodyPr>
          <a:lstStyle/>
          <a:p>
            <a:r>
              <a:rPr lang="en-US" sz="3200" dirty="0">
                <a:solidFill>
                  <a:schemeClr val="bg1">
                    <a:lumMod val="85000"/>
                  </a:schemeClr>
                </a:solidFill>
              </a:rPr>
              <a:t>Web maps</a:t>
            </a:r>
          </a:p>
        </p:txBody>
      </p:sp>
      <p:sp>
        <p:nvSpPr>
          <p:cNvPr id="18" name="TextBox 17">
            <a:extLst>
              <a:ext uri="{FF2B5EF4-FFF2-40B4-BE49-F238E27FC236}">
                <a16:creationId xmlns:a16="http://schemas.microsoft.com/office/drawing/2014/main" id="{506883F7-D263-422A-BF23-C63243046088}"/>
              </a:ext>
            </a:extLst>
          </p:cNvPr>
          <p:cNvSpPr txBox="1"/>
          <p:nvPr/>
        </p:nvSpPr>
        <p:spPr>
          <a:xfrm>
            <a:off x="7516906" y="3453824"/>
            <a:ext cx="2557184" cy="584775"/>
          </a:xfrm>
          <a:prstGeom prst="rect">
            <a:avLst/>
          </a:prstGeom>
          <a:noFill/>
        </p:spPr>
        <p:txBody>
          <a:bodyPr wrap="square" rtlCol="0">
            <a:spAutoFit/>
          </a:bodyPr>
          <a:lstStyle/>
          <a:p>
            <a:r>
              <a:rPr lang="en-US" sz="3200" dirty="0">
                <a:solidFill>
                  <a:schemeClr val="bg1">
                    <a:lumMod val="85000"/>
                  </a:schemeClr>
                </a:solidFill>
              </a:rPr>
              <a:t>Desktop</a:t>
            </a:r>
          </a:p>
        </p:txBody>
      </p:sp>
      <p:sp>
        <p:nvSpPr>
          <p:cNvPr id="19" name="TextBox 18">
            <a:extLst>
              <a:ext uri="{FF2B5EF4-FFF2-40B4-BE49-F238E27FC236}">
                <a16:creationId xmlns:a16="http://schemas.microsoft.com/office/drawing/2014/main" id="{7B3B5228-C743-43B0-A79B-FA2F79EB41BA}"/>
              </a:ext>
            </a:extLst>
          </p:cNvPr>
          <p:cNvSpPr txBox="1"/>
          <p:nvPr/>
        </p:nvSpPr>
        <p:spPr>
          <a:xfrm>
            <a:off x="7504580" y="4646313"/>
            <a:ext cx="4334494" cy="584775"/>
          </a:xfrm>
          <a:prstGeom prst="rect">
            <a:avLst/>
          </a:prstGeom>
          <a:noFill/>
        </p:spPr>
        <p:txBody>
          <a:bodyPr wrap="square" rtlCol="0">
            <a:spAutoFit/>
          </a:bodyPr>
          <a:lstStyle/>
          <a:p>
            <a:r>
              <a:rPr lang="en-US" sz="3200" dirty="0">
                <a:solidFill>
                  <a:schemeClr val="bg1">
                    <a:lumMod val="85000"/>
                  </a:schemeClr>
                </a:solidFill>
              </a:rPr>
              <a:t>WEAVE, “New” Weave </a:t>
            </a:r>
          </a:p>
        </p:txBody>
      </p:sp>
      <p:sp>
        <p:nvSpPr>
          <p:cNvPr id="20" name="TextBox 19">
            <a:extLst>
              <a:ext uri="{FF2B5EF4-FFF2-40B4-BE49-F238E27FC236}">
                <a16:creationId xmlns:a16="http://schemas.microsoft.com/office/drawing/2014/main" id="{817C4034-95B4-442C-B830-3EE6A48F70D0}"/>
              </a:ext>
            </a:extLst>
          </p:cNvPr>
          <p:cNvSpPr txBox="1"/>
          <p:nvPr/>
        </p:nvSpPr>
        <p:spPr>
          <a:xfrm>
            <a:off x="6831106" y="5637765"/>
            <a:ext cx="2557184" cy="584775"/>
          </a:xfrm>
          <a:prstGeom prst="rect">
            <a:avLst/>
          </a:prstGeom>
          <a:noFill/>
        </p:spPr>
        <p:txBody>
          <a:bodyPr wrap="square" rtlCol="0">
            <a:spAutoFit/>
          </a:bodyPr>
          <a:lstStyle/>
          <a:p>
            <a:r>
              <a:rPr lang="en-US" sz="3200" dirty="0">
                <a:solidFill>
                  <a:schemeClr val="bg1">
                    <a:lumMod val="85000"/>
                  </a:schemeClr>
                </a:solidFill>
              </a:rPr>
              <a:t>Tableau</a:t>
            </a:r>
            <a:r>
              <a:rPr lang="en-US" sz="3200" dirty="0"/>
              <a:t> </a:t>
            </a:r>
          </a:p>
        </p:txBody>
      </p:sp>
      <p:sp>
        <p:nvSpPr>
          <p:cNvPr id="21" name="TextBox 20">
            <a:extLst>
              <a:ext uri="{FF2B5EF4-FFF2-40B4-BE49-F238E27FC236}">
                <a16:creationId xmlns:a16="http://schemas.microsoft.com/office/drawing/2014/main" id="{AD645AA1-FDAA-4C59-9230-C63D6493C834}"/>
              </a:ext>
            </a:extLst>
          </p:cNvPr>
          <p:cNvSpPr txBox="1"/>
          <p:nvPr/>
        </p:nvSpPr>
        <p:spPr>
          <a:xfrm>
            <a:off x="7555006" y="938515"/>
            <a:ext cx="3364006" cy="584775"/>
          </a:xfrm>
          <a:prstGeom prst="rect">
            <a:avLst/>
          </a:prstGeom>
          <a:noFill/>
        </p:spPr>
        <p:txBody>
          <a:bodyPr wrap="square" rtlCol="0">
            <a:spAutoFit/>
          </a:bodyPr>
          <a:lstStyle/>
          <a:p>
            <a:r>
              <a:rPr lang="en-US" sz="3200" dirty="0">
                <a:solidFill>
                  <a:schemeClr val="bg1">
                    <a:lumMod val="85000"/>
                  </a:schemeClr>
                </a:solidFill>
              </a:rPr>
              <a:t>Open Data Hub</a:t>
            </a:r>
          </a:p>
        </p:txBody>
      </p:sp>
      <p:cxnSp>
        <p:nvCxnSpPr>
          <p:cNvPr id="22" name="Straight Arrow Connector 21">
            <a:extLst>
              <a:ext uri="{FF2B5EF4-FFF2-40B4-BE49-F238E27FC236}">
                <a16:creationId xmlns:a16="http://schemas.microsoft.com/office/drawing/2014/main" id="{AC6BDCE8-926C-46C8-8002-BDF0092604B5}"/>
              </a:ext>
            </a:extLst>
          </p:cNvPr>
          <p:cNvCxnSpPr>
            <a:cxnSpLocks/>
            <a:stCxn id="4" idx="3"/>
          </p:cNvCxnSpPr>
          <p:nvPr/>
        </p:nvCxnSpPr>
        <p:spPr>
          <a:xfrm flipV="1">
            <a:off x="4410635" y="1613647"/>
            <a:ext cx="2926976" cy="21582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AF9C627E-C3CE-42A6-B83D-95053554A1B7}"/>
              </a:ext>
            </a:extLst>
          </p:cNvPr>
          <p:cNvSpPr/>
          <p:nvPr/>
        </p:nvSpPr>
        <p:spPr>
          <a:xfrm>
            <a:off x="1237129" y="2743200"/>
            <a:ext cx="3173506" cy="20574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id="{065C56BC-B94E-4DB7-9443-55F8246A9E51}"/>
              </a:ext>
            </a:extLst>
          </p:cNvPr>
          <p:cNvCxnSpPr>
            <a:cxnSpLocks/>
          </p:cNvCxnSpPr>
          <p:nvPr/>
        </p:nvCxnSpPr>
        <p:spPr>
          <a:xfrm>
            <a:off x="4563035" y="3924300"/>
            <a:ext cx="829236" cy="21582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28AD1C7-F79A-480E-8BB7-7F2AFB33A28C}"/>
              </a:ext>
            </a:extLst>
          </p:cNvPr>
          <p:cNvSpPr txBox="1"/>
          <p:nvPr/>
        </p:nvSpPr>
        <p:spPr>
          <a:xfrm>
            <a:off x="2153327" y="6089888"/>
            <a:ext cx="4819415" cy="584775"/>
          </a:xfrm>
          <a:prstGeom prst="rect">
            <a:avLst/>
          </a:prstGeom>
          <a:noFill/>
        </p:spPr>
        <p:txBody>
          <a:bodyPr wrap="square" rtlCol="0">
            <a:spAutoFit/>
          </a:bodyPr>
          <a:lstStyle/>
          <a:p>
            <a:r>
              <a:rPr lang="en-US" sz="3200" dirty="0">
                <a:solidFill>
                  <a:schemeClr val="bg1">
                    <a:lumMod val="85000"/>
                  </a:schemeClr>
                </a:solidFill>
              </a:rPr>
              <a:t>Any supported front end</a:t>
            </a:r>
          </a:p>
        </p:txBody>
      </p:sp>
    </p:spTree>
    <p:extLst>
      <p:ext uri="{BB962C8B-B14F-4D97-AF65-F5344CB8AC3E}">
        <p14:creationId xmlns:p14="http://schemas.microsoft.com/office/powerpoint/2010/main" val="1143489358"/>
      </p:ext>
    </p:extLst>
  </p:cSld>
  <p:clrMapOvr>
    <a:masterClrMapping/>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CF9FC-15CA-4408-A4AC-582DA10FD37C}"/>
              </a:ext>
            </a:extLst>
          </p:cNvPr>
          <p:cNvSpPr>
            <a:spLocks noGrp="1"/>
          </p:cNvSpPr>
          <p:nvPr>
            <p:ph type="title"/>
          </p:nvPr>
        </p:nvSpPr>
        <p:spPr>
          <a:xfrm>
            <a:off x="838200" y="-104109"/>
            <a:ext cx="10515600" cy="1325563"/>
          </a:xfrm>
        </p:spPr>
        <p:txBody>
          <a:bodyPr/>
          <a:lstStyle/>
          <a:p>
            <a:r>
              <a:rPr lang="en-US" dirty="0"/>
              <a:t>Missing Piece – arcopendata.com</a:t>
            </a:r>
          </a:p>
        </p:txBody>
      </p:sp>
      <p:sp>
        <p:nvSpPr>
          <p:cNvPr id="3" name="Content Placeholder 2">
            <a:extLst>
              <a:ext uri="{FF2B5EF4-FFF2-40B4-BE49-F238E27FC236}">
                <a16:creationId xmlns:a16="http://schemas.microsoft.com/office/drawing/2014/main" id="{0106BB0B-DF04-4BDF-A914-A3A1685D960E}"/>
              </a:ext>
            </a:extLst>
          </p:cNvPr>
          <p:cNvSpPr>
            <a:spLocks noGrp="1"/>
          </p:cNvSpPr>
          <p:nvPr>
            <p:ph idx="1"/>
          </p:nvPr>
        </p:nvSpPr>
        <p:spPr/>
        <p:txBody>
          <a:bodyPr/>
          <a:lstStyle/>
          <a:p>
            <a:endParaRPr lang="en-US" dirty="0"/>
          </a:p>
        </p:txBody>
      </p:sp>
      <p:pic>
        <p:nvPicPr>
          <p:cNvPr id="4" name="Content Placeholder 3">
            <a:hlinkClick r:id="rId3"/>
            <a:extLst>
              <a:ext uri="{FF2B5EF4-FFF2-40B4-BE49-F238E27FC236}">
                <a16:creationId xmlns:a16="http://schemas.microsoft.com/office/drawing/2014/main" id="{B26D2C05-FF77-4B5F-A39E-6C5DA01C9D71}"/>
              </a:ext>
            </a:extLst>
          </p:cNvPr>
          <p:cNvPicPr>
            <a:picLocks noChangeAspect="1"/>
          </p:cNvPicPr>
          <p:nvPr/>
        </p:nvPicPr>
        <p:blipFill rotWithShape="1">
          <a:blip r:embed="rId4"/>
          <a:srcRect t="1" b="514"/>
          <a:stretch/>
        </p:blipFill>
        <p:spPr>
          <a:xfrm>
            <a:off x="1143954" y="1019984"/>
            <a:ext cx="9904092" cy="5838016"/>
          </a:xfrm>
          <a:prstGeom prst="rect">
            <a:avLst/>
          </a:prstGeom>
        </p:spPr>
      </p:pic>
    </p:spTree>
    <p:extLst>
      <p:ext uri="{BB962C8B-B14F-4D97-AF65-F5344CB8AC3E}">
        <p14:creationId xmlns:p14="http://schemas.microsoft.com/office/powerpoint/2010/main" val="1035249033"/>
      </p:ext>
    </p:extLst>
  </p:cSld>
  <p:clrMapOvr>
    <a:masterClrMapping/>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3096F-6AD9-4DBC-89B6-64CAA422A644}"/>
              </a:ext>
            </a:extLst>
          </p:cNvPr>
          <p:cNvSpPr>
            <a:spLocks noGrp="1"/>
          </p:cNvSpPr>
          <p:nvPr>
            <p:ph type="title"/>
          </p:nvPr>
        </p:nvSpPr>
        <p:spPr/>
        <p:txBody>
          <a:bodyPr/>
          <a:lstStyle/>
          <a:p>
            <a:r>
              <a:rPr lang="en-US" dirty="0"/>
              <a:t>Key features: interoperability, scalability</a:t>
            </a:r>
          </a:p>
        </p:txBody>
      </p:sp>
      <p:sp>
        <p:nvSpPr>
          <p:cNvPr id="3" name="Content Placeholder 2">
            <a:extLst>
              <a:ext uri="{FF2B5EF4-FFF2-40B4-BE49-F238E27FC236}">
                <a16:creationId xmlns:a16="http://schemas.microsoft.com/office/drawing/2014/main" id="{63750385-A716-4BFB-9809-265F5C166B26}"/>
              </a:ext>
            </a:extLst>
          </p:cNvPr>
          <p:cNvSpPr>
            <a:spLocks noGrp="1"/>
          </p:cNvSpPr>
          <p:nvPr>
            <p:ph idx="1"/>
          </p:nvPr>
        </p:nvSpPr>
        <p:spPr/>
        <p:txBody>
          <a:bodyPr>
            <a:normAutofit/>
          </a:bodyPr>
          <a:lstStyle/>
          <a:p>
            <a:r>
              <a:rPr lang="en-US" dirty="0"/>
              <a:t>Internal content automatically synced externally</a:t>
            </a:r>
          </a:p>
          <a:p>
            <a:r>
              <a:rPr lang="en-US" dirty="0"/>
              <a:t>Always live, always current</a:t>
            </a:r>
          </a:p>
          <a:p>
            <a:r>
              <a:rPr lang="en-US" dirty="0"/>
              <a:t>Multiple data formats- JSON/</a:t>
            </a:r>
            <a:r>
              <a:rPr lang="en-US" dirty="0" err="1"/>
              <a:t>GeoJSON</a:t>
            </a:r>
            <a:r>
              <a:rPr lang="en-US" dirty="0"/>
              <a:t>, REST, SHP, CSV, SHP, KML, some GDB, soon WMS, WFS</a:t>
            </a:r>
          </a:p>
          <a:p>
            <a:r>
              <a:rPr lang="en-US" dirty="0"/>
              <a:t>Any content format across any platform</a:t>
            </a:r>
          </a:p>
          <a:p>
            <a:r>
              <a:rPr lang="en-US" dirty="0"/>
              <a:t>Hooks from local government hubs – 2 counties, 7 cities</a:t>
            </a:r>
          </a:p>
          <a:p>
            <a:r>
              <a:rPr lang="en-US" dirty="0"/>
              <a:t>Now this feels like OPEN DATA</a:t>
            </a:r>
          </a:p>
        </p:txBody>
      </p:sp>
    </p:spTree>
    <p:extLst>
      <p:ext uri="{BB962C8B-B14F-4D97-AF65-F5344CB8AC3E}">
        <p14:creationId xmlns:p14="http://schemas.microsoft.com/office/powerpoint/2010/main" val="3467768082"/>
      </p:ext>
    </p:extLst>
  </p:cSld>
  <p:clrMapOvr>
    <a:masterClrMapping/>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1F86D-FE19-45A5-BA5D-5D5E82A3A0A1}"/>
              </a:ext>
            </a:extLst>
          </p:cNvPr>
          <p:cNvSpPr>
            <a:spLocks noGrp="1"/>
          </p:cNvSpPr>
          <p:nvPr>
            <p:ph type="title"/>
          </p:nvPr>
        </p:nvSpPr>
        <p:spPr/>
        <p:txBody>
          <a:bodyPr/>
          <a:lstStyle/>
          <a:p>
            <a:r>
              <a:rPr lang="en-US" dirty="0"/>
              <a:t>Outreach</a:t>
            </a:r>
          </a:p>
        </p:txBody>
      </p:sp>
      <p:sp>
        <p:nvSpPr>
          <p:cNvPr id="3" name="Content Placeholder 2">
            <a:extLst>
              <a:ext uri="{FF2B5EF4-FFF2-40B4-BE49-F238E27FC236}">
                <a16:creationId xmlns:a16="http://schemas.microsoft.com/office/drawing/2014/main" id="{74B96C5D-5B76-4F3E-895D-4FD2B0FCAA00}"/>
              </a:ext>
            </a:extLst>
          </p:cNvPr>
          <p:cNvSpPr>
            <a:spLocks noGrp="1"/>
          </p:cNvSpPr>
          <p:nvPr>
            <p:ph idx="1"/>
          </p:nvPr>
        </p:nvSpPr>
        <p:spPr/>
        <p:txBody>
          <a:bodyPr/>
          <a:lstStyle/>
          <a:p>
            <a:r>
              <a:rPr lang="en-US" dirty="0"/>
              <a:t>Atlanta Region Geospatial Community group</a:t>
            </a:r>
          </a:p>
          <a:p>
            <a:r>
              <a:rPr lang="en-US" dirty="0"/>
              <a:t>Technical Workshops </a:t>
            </a:r>
          </a:p>
          <a:p>
            <a:r>
              <a:rPr lang="en-US" dirty="0"/>
              <a:t>One-on-one with local governments</a:t>
            </a:r>
          </a:p>
          <a:p>
            <a:r>
              <a:rPr lang="en-US" dirty="0"/>
              <a:t>Resource for local governments</a:t>
            </a:r>
          </a:p>
          <a:p>
            <a:r>
              <a:rPr lang="en-US" dirty="0"/>
              <a:t>Positive feedback for more formal framework </a:t>
            </a:r>
          </a:p>
          <a:p>
            <a:endParaRPr lang="en-US" dirty="0"/>
          </a:p>
        </p:txBody>
      </p:sp>
    </p:spTree>
    <p:extLst>
      <p:ext uri="{BB962C8B-B14F-4D97-AF65-F5344CB8AC3E}">
        <p14:creationId xmlns:p14="http://schemas.microsoft.com/office/powerpoint/2010/main" val="685588092"/>
      </p:ext>
    </p:extLst>
  </p:cSld>
  <p:clrMapOvr>
    <a:masterClrMapping/>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D6B86-4236-46B2-8592-493B1FC95CF7}"/>
              </a:ext>
            </a:extLst>
          </p:cNvPr>
          <p:cNvSpPr>
            <a:spLocks noGrp="1"/>
          </p:cNvSpPr>
          <p:nvPr>
            <p:ph type="title"/>
          </p:nvPr>
        </p:nvSpPr>
        <p:spPr/>
        <p:txBody>
          <a:bodyPr/>
          <a:lstStyle/>
          <a:p>
            <a:r>
              <a:rPr lang="en-US" dirty="0"/>
              <a:t>Open Data Council</a:t>
            </a:r>
          </a:p>
        </p:txBody>
      </p:sp>
      <p:sp>
        <p:nvSpPr>
          <p:cNvPr id="3" name="Content Placeholder 2">
            <a:extLst>
              <a:ext uri="{FF2B5EF4-FFF2-40B4-BE49-F238E27FC236}">
                <a16:creationId xmlns:a16="http://schemas.microsoft.com/office/drawing/2014/main" id="{C879038F-D123-4AB4-9FFB-182EBE00EA3A}"/>
              </a:ext>
            </a:extLst>
          </p:cNvPr>
          <p:cNvSpPr>
            <a:spLocks noGrp="1"/>
          </p:cNvSpPr>
          <p:nvPr>
            <p:ph idx="1"/>
          </p:nvPr>
        </p:nvSpPr>
        <p:spPr>
          <a:xfrm>
            <a:off x="838200" y="1825625"/>
            <a:ext cx="10269071" cy="3323891"/>
          </a:xfrm>
        </p:spPr>
        <p:txBody>
          <a:bodyPr/>
          <a:lstStyle/>
          <a:p>
            <a:r>
              <a:rPr lang="en-US" dirty="0"/>
              <a:t>Under ARGC, report back </a:t>
            </a:r>
          </a:p>
          <a:p>
            <a:r>
              <a:rPr lang="en-US" dirty="0"/>
              <a:t>All local governments currently contributing content</a:t>
            </a:r>
          </a:p>
          <a:p>
            <a:r>
              <a:rPr lang="en-US" dirty="0"/>
              <a:t>Peer review to inform governance and technical deployment</a:t>
            </a:r>
          </a:p>
          <a:p>
            <a:r>
              <a:rPr lang="en-US" dirty="0"/>
              <a:t>Initial goals: closer collaboration, mission statement, establish governance, metadata </a:t>
            </a:r>
            <a:r>
              <a:rPr lang="en-US"/>
              <a:t>and category standards</a:t>
            </a:r>
            <a:r>
              <a:rPr lang="en-US" dirty="0"/>
              <a:t>, revamped front end, expand network</a:t>
            </a:r>
          </a:p>
          <a:p>
            <a:endParaRPr lang="en-US" dirty="0"/>
          </a:p>
        </p:txBody>
      </p:sp>
    </p:spTree>
    <p:extLst>
      <p:ext uri="{BB962C8B-B14F-4D97-AF65-F5344CB8AC3E}">
        <p14:creationId xmlns:p14="http://schemas.microsoft.com/office/powerpoint/2010/main" val="2997365304"/>
      </p:ext>
    </p:extLst>
  </p:cSld>
  <p:clrMapOvr>
    <a:masterClrMapping/>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897D5331-1CAA-4048-8349-263635A41B60}"/>
              </a:ext>
            </a:extLst>
          </p:cNvPr>
          <p:cNvPicPr>
            <a:picLocks noChangeAspect="1"/>
          </p:cNvPicPr>
          <p:nvPr/>
        </p:nvPicPr>
        <p:blipFill>
          <a:blip r:embed="rId3"/>
          <a:stretch>
            <a:fillRect/>
          </a:stretch>
        </p:blipFill>
        <p:spPr>
          <a:xfrm>
            <a:off x="342900" y="2113425"/>
            <a:ext cx="11506200" cy="4648200"/>
          </a:xfrm>
          <a:prstGeom prst="rect">
            <a:avLst/>
          </a:prstGeom>
        </p:spPr>
      </p:pic>
      <p:sp>
        <p:nvSpPr>
          <p:cNvPr id="6" name="Title 1">
            <a:extLst>
              <a:ext uri="{FF2B5EF4-FFF2-40B4-BE49-F238E27FC236}">
                <a16:creationId xmlns:a16="http://schemas.microsoft.com/office/drawing/2014/main" id="{0D86273D-C68F-4EC2-B06A-1522B60B47E2}"/>
              </a:ext>
            </a:extLst>
          </p:cNvPr>
          <p:cNvSpPr>
            <a:spLocks noGrp="1"/>
          </p:cNvSpPr>
          <p:nvPr>
            <p:ph type="title"/>
          </p:nvPr>
        </p:nvSpPr>
        <p:spPr>
          <a:xfrm>
            <a:off x="838200" y="365125"/>
            <a:ext cx="10515600" cy="1325563"/>
          </a:xfrm>
        </p:spPr>
        <p:txBody>
          <a:bodyPr/>
          <a:lstStyle/>
          <a:p>
            <a:r>
              <a:rPr lang="en-US" dirty="0"/>
              <a:t>Traffic &amp; engagement</a:t>
            </a:r>
          </a:p>
        </p:txBody>
      </p:sp>
      <p:grpSp>
        <p:nvGrpSpPr>
          <p:cNvPr id="10" name="Group 9">
            <a:extLst>
              <a:ext uri="{FF2B5EF4-FFF2-40B4-BE49-F238E27FC236}">
                <a16:creationId xmlns:a16="http://schemas.microsoft.com/office/drawing/2014/main" id="{FA883EDC-43DC-4D80-8FD3-B16FB19F97C3}"/>
              </a:ext>
            </a:extLst>
          </p:cNvPr>
          <p:cNvGrpSpPr/>
          <p:nvPr/>
        </p:nvGrpSpPr>
        <p:grpSpPr>
          <a:xfrm>
            <a:off x="538162" y="1690688"/>
            <a:ext cx="10294144" cy="4810125"/>
            <a:chOff x="538162" y="1690688"/>
            <a:chExt cx="10294144" cy="4810125"/>
          </a:xfrm>
        </p:grpSpPr>
        <p:pic>
          <p:nvPicPr>
            <p:cNvPr id="5" name="Picture 4">
              <a:extLst>
                <a:ext uri="{FF2B5EF4-FFF2-40B4-BE49-F238E27FC236}">
                  <a16:creationId xmlns:a16="http://schemas.microsoft.com/office/drawing/2014/main" id="{8972D77B-3BC5-455F-9D00-6A84244F07CF}"/>
                </a:ext>
              </a:extLst>
            </p:cNvPr>
            <p:cNvPicPr>
              <a:picLocks noChangeAspect="1"/>
            </p:cNvPicPr>
            <p:nvPr/>
          </p:nvPicPr>
          <p:blipFill>
            <a:blip r:embed="rId4"/>
            <a:stretch>
              <a:fillRect/>
            </a:stretch>
          </p:blipFill>
          <p:spPr>
            <a:xfrm>
              <a:off x="538162" y="1690688"/>
              <a:ext cx="5019675" cy="4810125"/>
            </a:xfrm>
            <a:prstGeom prst="rect">
              <a:avLst/>
            </a:prstGeom>
          </p:spPr>
        </p:pic>
        <p:pic>
          <p:nvPicPr>
            <p:cNvPr id="7" name="Picture 6">
              <a:extLst>
                <a:ext uri="{FF2B5EF4-FFF2-40B4-BE49-F238E27FC236}">
                  <a16:creationId xmlns:a16="http://schemas.microsoft.com/office/drawing/2014/main" id="{31DAE889-F61E-4005-9FB9-B021821946BC}"/>
                </a:ext>
              </a:extLst>
            </p:cNvPr>
            <p:cNvPicPr>
              <a:picLocks noChangeAspect="1"/>
            </p:cNvPicPr>
            <p:nvPr/>
          </p:nvPicPr>
          <p:blipFill>
            <a:blip r:embed="rId5"/>
            <a:stretch>
              <a:fillRect/>
            </a:stretch>
          </p:blipFill>
          <p:spPr>
            <a:xfrm>
              <a:off x="6079331" y="1701006"/>
              <a:ext cx="4752975" cy="4600575"/>
            </a:xfrm>
            <a:prstGeom prst="rect">
              <a:avLst/>
            </a:prstGeom>
          </p:spPr>
        </p:pic>
      </p:grpSp>
      <p:grpSp>
        <p:nvGrpSpPr>
          <p:cNvPr id="2" name="Group 1">
            <a:extLst>
              <a:ext uri="{FF2B5EF4-FFF2-40B4-BE49-F238E27FC236}">
                <a16:creationId xmlns:a16="http://schemas.microsoft.com/office/drawing/2014/main" id="{7EA4FD35-7D17-48BD-B03F-04FBE0F2E2FB}"/>
              </a:ext>
            </a:extLst>
          </p:cNvPr>
          <p:cNvGrpSpPr/>
          <p:nvPr/>
        </p:nvGrpSpPr>
        <p:grpSpPr>
          <a:xfrm>
            <a:off x="0" y="2052638"/>
            <a:ext cx="12192000" cy="4484268"/>
            <a:chOff x="0" y="2052638"/>
            <a:chExt cx="12192000" cy="4484268"/>
          </a:xfrm>
        </p:grpSpPr>
        <p:pic>
          <p:nvPicPr>
            <p:cNvPr id="8" name="Picture 7">
              <a:extLst>
                <a:ext uri="{FF2B5EF4-FFF2-40B4-BE49-F238E27FC236}">
                  <a16:creationId xmlns:a16="http://schemas.microsoft.com/office/drawing/2014/main" id="{AA4B7BE4-12C2-4700-9F5E-8EA2D9EEFC73}"/>
                </a:ext>
              </a:extLst>
            </p:cNvPr>
            <p:cNvPicPr>
              <a:picLocks noChangeAspect="1"/>
            </p:cNvPicPr>
            <p:nvPr/>
          </p:nvPicPr>
          <p:blipFill>
            <a:blip r:embed="rId6"/>
            <a:stretch>
              <a:fillRect/>
            </a:stretch>
          </p:blipFill>
          <p:spPr>
            <a:xfrm>
              <a:off x="6934200" y="2052638"/>
              <a:ext cx="5257800" cy="4124325"/>
            </a:xfrm>
            <a:prstGeom prst="rect">
              <a:avLst/>
            </a:prstGeom>
          </p:spPr>
        </p:pic>
        <p:pic>
          <p:nvPicPr>
            <p:cNvPr id="9" name="Picture 8">
              <a:extLst>
                <a:ext uri="{FF2B5EF4-FFF2-40B4-BE49-F238E27FC236}">
                  <a16:creationId xmlns:a16="http://schemas.microsoft.com/office/drawing/2014/main" id="{8945CB29-285D-4E42-8E4B-4C2C6F49BB1A}"/>
                </a:ext>
              </a:extLst>
            </p:cNvPr>
            <p:cNvPicPr>
              <a:picLocks noChangeAspect="1"/>
            </p:cNvPicPr>
            <p:nvPr/>
          </p:nvPicPr>
          <p:blipFill rotWithShape="1">
            <a:blip r:embed="rId7"/>
            <a:srcRect l="9223"/>
            <a:stretch/>
          </p:blipFill>
          <p:spPr>
            <a:xfrm>
              <a:off x="0" y="2060156"/>
              <a:ext cx="6865284" cy="4476750"/>
            </a:xfrm>
            <a:prstGeom prst="rect">
              <a:avLst/>
            </a:prstGeom>
          </p:spPr>
        </p:pic>
      </p:grpSp>
    </p:spTree>
    <p:extLst>
      <p:ext uri="{BB962C8B-B14F-4D97-AF65-F5344CB8AC3E}">
        <p14:creationId xmlns:p14="http://schemas.microsoft.com/office/powerpoint/2010/main" val="1384429529"/>
      </p:ext>
    </p:extLst>
  </p:cSld>
  <p:clrMapOvr>
    <a:masterClrMapping/>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4"/>
                                        </p:tgtEl>
                                        <p:attrNameLst>
                                          <p:attrName>style.visibility</p:attrName>
                                        </p:attrNameLst>
                                      </p:cBhvr>
                                      <p:to>
                                        <p:strVal val="visible"/>
                                      </p:to>
                                    </p:set>
                                  </p:childTnLst>
                                </p:cTn>
                              </p:par>
                            </p:childTnLst>
                          </p:cTn>
                        </p:par>
                        <p:par>
                          <p:cTn id="7" fill="hold">
                            <p:stCondLst>
                              <p:cond delay="10"/>
                            </p:stCondLst>
                            <p:childTnLst>
                              <p:par>
                                <p:cTn id="8" presetID="1" presetClass="exit" presetSubtype="0" fill="hold" nodeType="afterEffect">
                                  <p:stCondLst>
                                    <p:cond delay="9990"/>
                                  </p:stCondLst>
                                  <p:childTnLst>
                                    <p:set>
                                      <p:cBhvr>
                                        <p:cTn id="9" dur="1" fill="hold">
                                          <p:stCondLst>
                                            <p:cond delay="9"/>
                                          </p:stCondLst>
                                        </p:cTn>
                                        <p:tgtEl>
                                          <p:spTgt spid="4"/>
                                        </p:tgtEl>
                                        <p:attrNameLst>
                                          <p:attrName>style.visibility</p:attrName>
                                        </p:attrNameLst>
                                      </p:cBhvr>
                                      <p:to>
                                        <p:strVal val="hidden"/>
                                      </p:to>
                                    </p:set>
                                  </p:childTnLst>
                                </p:cTn>
                              </p:par>
                            </p:childTnLst>
                          </p:cTn>
                        </p:par>
                        <p:par>
                          <p:cTn id="10" fill="hold">
                            <p:stCondLst>
                              <p:cond delay="10010"/>
                            </p:stCondLst>
                            <p:childTnLst>
                              <p:par>
                                <p:cTn id="11" presetID="1" presetClass="entr" presetSubtype="0" fill="hold" nodeType="afterEffect">
                                  <p:stCondLst>
                                    <p:cond delay="0"/>
                                  </p:stCondLst>
                                  <p:childTnLst>
                                    <p:set>
                                      <p:cBhvr>
                                        <p:cTn id="12" dur="1" fill="hold">
                                          <p:stCondLst>
                                            <p:cond delay="9"/>
                                          </p:stCondLst>
                                        </p:cTn>
                                        <p:tgtEl>
                                          <p:spTgt spid="10"/>
                                        </p:tgtEl>
                                        <p:attrNameLst>
                                          <p:attrName>style.visibility</p:attrName>
                                        </p:attrNameLst>
                                      </p:cBhvr>
                                      <p:to>
                                        <p:strVal val="visible"/>
                                      </p:to>
                                    </p:set>
                                  </p:childTnLst>
                                </p:cTn>
                              </p:par>
                            </p:childTnLst>
                          </p:cTn>
                        </p:par>
                        <p:par>
                          <p:cTn id="13" fill="hold">
                            <p:stCondLst>
                              <p:cond delay="10020"/>
                            </p:stCondLst>
                            <p:childTnLst>
                              <p:par>
                                <p:cTn id="14" presetID="1" presetClass="exit" presetSubtype="0" fill="hold" nodeType="afterEffect">
                                  <p:stCondLst>
                                    <p:cond delay="9980"/>
                                  </p:stCondLst>
                                  <p:childTnLst>
                                    <p:set>
                                      <p:cBhvr>
                                        <p:cTn id="15" dur="1" fill="hold">
                                          <p:stCondLst>
                                            <p:cond delay="9"/>
                                          </p:stCondLst>
                                        </p:cTn>
                                        <p:tgtEl>
                                          <p:spTgt spid="10"/>
                                        </p:tgtEl>
                                        <p:attrNameLst>
                                          <p:attrName>style.visibility</p:attrName>
                                        </p:attrNameLst>
                                      </p:cBhvr>
                                      <p:to>
                                        <p:strVal val="hidden"/>
                                      </p:to>
                                    </p:set>
                                  </p:childTnLst>
                                </p:cTn>
                              </p:par>
                            </p:childTnLst>
                          </p:cTn>
                        </p:par>
                        <p:par>
                          <p:cTn id="16" fill="hold">
                            <p:stCondLst>
                              <p:cond delay="20010"/>
                            </p:stCondLst>
                            <p:childTnLst>
                              <p:par>
                                <p:cTn id="17" presetID="1" presetClass="entr" presetSubtype="0" fill="hold" nodeType="afterEffect">
                                  <p:stCondLst>
                                    <p:cond delay="0"/>
                                  </p:stCondLst>
                                  <p:childTnLst>
                                    <p:set>
                                      <p:cBhvr>
                                        <p:cTn id="18" dur="1" fill="hold">
                                          <p:stCondLst>
                                            <p:cond delay="9"/>
                                          </p:stCondLst>
                                        </p:cTn>
                                        <p:tgtEl>
                                          <p:spTgt spid="2"/>
                                        </p:tgtEl>
                                        <p:attrNameLst>
                                          <p:attrName>style.visibility</p:attrName>
                                        </p:attrNameLst>
                                      </p:cBhvr>
                                      <p:to>
                                        <p:strVal val="visible"/>
                                      </p:to>
                                    </p:set>
                                  </p:childTnLst>
                                </p:cTn>
                              </p:par>
                            </p:childTnLst>
                          </p:cTn>
                        </p:par>
                        <p:par>
                          <p:cTn id="19" fill="hold">
                            <p:stCondLst>
                              <p:cond delay="20020"/>
                            </p:stCondLst>
                            <p:childTnLst>
                              <p:par>
                                <p:cTn id="20" presetID="1" presetClass="exit" presetSubtype="0" fill="hold" nodeType="afterEffect">
                                  <p:stCondLst>
                                    <p:cond delay="9980"/>
                                  </p:stCondLst>
                                  <p:childTnLst>
                                    <p:set>
                                      <p:cBhvr>
                                        <p:cTn id="21" dur="1" fill="hold">
                                          <p:stCondLst>
                                            <p:cond delay="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63B-9468-4BC3-B543-DE4A59E40E51}"/>
              </a:ext>
            </a:extLst>
          </p:cNvPr>
          <p:cNvSpPr>
            <a:spLocks noGrp="1"/>
          </p:cNvSpPr>
          <p:nvPr>
            <p:ph type="title"/>
          </p:nvPr>
        </p:nvSpPr>
        <p:spPr/>
        <p:txBody>
          <a:bodyPr/>
          <a:lstStyle/>
          <a:p>
            <a:r>
              <a:rPr lang="en-US" dirty="0"/>
              <a:t>Looking ahead</a:t>
            </a:r>
          </a:p>
        </p:txBody>
      </p:sp>
      <p:sp>
        <p:nvSpPr>
          <p:cNvPr id="3" name="Content Placeholder 2">
            <a:extLst>
              <a:ext uri="{FF2B5EF4-FFF2-40B4-BE49-F238E27FC236}">
                <a16:creationId xmlns:a16="http://schemas.microsoft.com/office/drawing/2014/main" id="{EA5BADB3-E9BA-4206-9938-CC162663EBFA}"/>
              </a:ext>
            </a:extLst>
          </p:cNvPr>
          <p:cNvSpPr>
            <a:spLocks noGrp="1"/>
          </p:cNvSpPr>
          <p:nvPr>
            <p:ph idx="1"/>
          </p:nvPr>
        </p:nvSpPr>
        <p:spPr>
          <a:xfrm>
            <a:off x="838200" y="1825625"/>
            <a:ext cx="10201835" cy="4351338"/>
          </a:xfrm>
        </p:spPr>
        <p:txBody>
          <a:bodyPr/>
          <a:lstStyle/>
          <a:p>
            <a:r>
              <a:rPr lang="en-US" dirty="0"/>
              <a:t>Evolution of Open Data Council</a:t>
            </a:r>
          </a:p>
          <a:p>
            <a:r>
              <a:rPr lang="en-US" dirty="0"/>
              <a:t>More, more, more data – all WEAVE data soon to be published </a:t>
            </a:r>
          </a:p>
          <a:p>
            <a:r>
              <a:rPr lang="en-US" dirty="0"/>
              <a:t>More, more, more context and meaning to tell stories around data</a:t>
            </a:r>
          </a:p>
          <a:p>
            <a:r>
              <a:rPr lang="en-US" dirty="0"/>
              <a:t>Innovate: better/ smarter/ faster</a:t>
            </a:r>
          </a:p>
          <a:p>
            <a:endParaRPr lang="en-US" dirty="0"/>
          </a:p>
          <a:p>
            <a:endParaRPr lang="en-US" dirty="0"/>
          </a:p>
        </p:txBody>
      </p:sp>
    </p:spTree>
    <p:extLst>
      <p:ext uri="{BB962C8B-B14F-4D97-AF65-F5344CB8AC3E}">
        <p14:creationId xmlns:p14="http://schemas.microsoft.com/office/powerpoint/2010/main" val="3368418255"/>
      </p:ext>
    </p:extLst>
  </p:cSld>
  <p:clrMapOvr>
    <a:masterClrMapping/>
  </p:clrMapOvr>
  <mc:AlternateContent xmlns:mc="http://schemas.openxmlformats.org/markup-compatibility/2006" xmlns:p14="http://schemas.microsoft.com/office/powerpoint/2010/main">
    <mc:Choice Requires="p14">
      <p:transition spd="slow" p14:dur="30000" advClick="0" advTm="30000"/>
    </mc:Choice>
    <mc:Fallback xmlns="">
      <p:transition spd="slow" advClick="0" advTm="30000"/>
    </mc:Fallback>
  </mc:AlternateContent>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D8D8D8"/>
      </a:hlink>
      <a:folHlink>
        <a:srgbClr val="D8D8D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4104</TotalTime>
  <Words>1299</Words>
  <Application>Microsoft Office PowerPoint</Application>
  <PresentationFormat>Widescreen</PresentationFormat>
  <Paragraphs>79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Trebuchet MS</vt:lpstr>
      <vt:lpstr>Office Theme</vt:lpstr>
      <vt:lpstr>Neighborhood data for social change and community outreach</vt:lpstr>
      <vt:lpstr>Looking back </vt:lpstr>
      <vt:lpstr>New Approach</vt:lpstr>
      <vt:lpstr>Missing Piece – arcopendata.com</vt:lpstr>
      <vt:lpstr>Key features: interoperability, scalability</vt:lpstr>
      <vt:lpstr>Outreach</vt:lpstr>
      <vt:lpstr>Open Data Council</vt:lpstr>
      <vt:lpstr>Traffic &amp; engagement</vt:lpstr>
      <vt:lpstr>Looking ahead</vt:lpstr>
      <vt:lpstr>Arcade expressions</vt:lpstr>
      <vt:lpstr>You can too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Across Georgia, transit is provided for the general population - anyone who is able to access and afford it.</dc:title>
  <dc:creator>Barry Golivesky</dc:creator>
  <cp:lastModifiedBy>Arena, Olivia</cp:lastModifiedBy>
  <cp:revision>279</cp:revision>
  <dcterms:created xsi:type="dcterms:W3CDTF">2017-06-15T13:07:37Z</dcterms:created>
  <dcterms:modified xsi:type="dcterms:W3CDTF">2018-05-29T22:01:01Z</dcterms:modified>
</cp:coreProperties>
</file>