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sldIdLst>
    <p:sldId id="256" r:id="rId5"/>
    <p:sldId id="300" r:id="rId6"/>
    <p:sldId id="286" r:id="rId7"/>
    <p:sldId id="283" r:id="rId8"/>
    <p:sldId id="291" r:id="rId9"/>
    <p:sldId id="306" r:id="rId10"/>
    <p:sldId id="293" r:id="rId11"/>
    <p:sldId id="307" r:id="rId12"/>
    <p:sldId id="304" r:id="rId13"/>
    <p:sldId id="290" r:id="rId14"/>
    <p:sldId id="299" r:id="rId15"/>
    <p:sldId id="292" r:id="rId16"/>
    <p:sldId id="297" r:id="rId17"/>
    <p:sldId id="305" r:id="rId18"/>
    <p:sldId id="308" r:id="rId19"/>
    <p:sldId id="309" r:id="rId20"/>
    <p:sldId id="295" r:id="rId21"/>
    <p:sldId id="261" r:id="rId22"/>
    <p:sldId id="303" r:id="rId23"/>
    <p:sldId id="289" r:id="rId24"/>
    <p:sldId id="294" r:id="rId25"/>
    <p:sldId id="258" r:id="rId26"/>
    <p:sldId id="301" r:id="rId27"/>
    <p:sldId id="288" r:id="rId28"/>
    <p:sldId id="287" r:id="rId2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8" autoAdjust="0"/>
    <p:restoredTop sz="68849" autoAdjust="0"/>
  </p:normalViewPr>
  <p:slideViewPr>
    <p:cSldViewPr snapToGrid="0" snapToObjects="1">
      <p:cViewPr varScale="1">
        <p:scale>
          <a:sx n="99" d="100"/>
          <a:sy n="99" d="100"/>
        </p:scale>
        <p:origin x="2052" y="78"/>
      </p:cViewPr>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4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8/5/2021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newsroom/blogs/director/2021/07/redistricting-data.html?utm_campaign=20210728msc20s1ccnwsrs&amp;utm_medium=email&amp;utm_source=govdelive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2.census.gov/programs-surveys/decennial/2020/program-management/data-product-planning/2010-demonstration-data-products/ProductionSettings20210608/2021-06-08-data-metrics-tables_production-settings.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73334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This is by design.</a:t>
            </a:r>
          </a:p>
          <a:p>
            <a:pPr fontAlgn="base"/>
            <a:endParaRPr lang="en-US" b="1" dirty="0"/>
          </a:p>
          <a:p>
            <a:pPr fontAlgn="base"/>
            <a:r>
              <a:rPr lang="en-US" b="1" dirty="0"/>
              <a:t>Occupancy status doesn’t match population counts.</a:t>
            </a:r>
            <a:r>
              <a:rPr lang="en-US" dirty="0"/>
              <a:t> Some blocks may show that the housing units are all occupied, but the population count is zero. Other blocks may show the reverse: the housing units are vacant, but the population count is greater than zero.</a:t>
            </a:r>
          </a:p>
          <a:p>
            <a:pPr fontAlgn="base"/>
            <a:r>
              <a:rPr lang="en-US" b="1" dirty="0"/>
              <a:t>Children appear to live alone.</a:t>
            </a:r>
            <a:r>
              <a:rPr lang="en-US" dirty="0"/>
              <a:t> Some blocks may show a population count for people </a:t>
            </a:r>
            <a:r>
              <a:rPr lang="en-US" i="1" dirty="0"/>
              <a:t>under</a:t>
            </a:r>
            <a:r>
              <a:rPr lang="en-US" dirty="0"/>
              <a:t> age 18 but show no people age 18 and older.</a:t>
            </a:r>
          </a:p>
          <a:p>
            <a:pPr fontAlgn="base"/>
            <a:r>
              <a:rPr lang="en-US" b="1" dirty="0"/>
              <a:t>Households appear unusually large.</a:t>
            </a:r>
            <a:r>
              <a:rPr lang="en-US" dirty="0"/>
              <a:t> For example, you may find blocks with 45 people, but only three housing units.</a:t>
            </a:r>
          </a:p>
          <a:p>
            <a:endParaRPr lang="en-US" dirty="0"/>
          </a:p>
          <a:p>
            <a:pPr defTabSz="931774">
              <a:defRPr/>
            </a:pPr>
            <a:r>
              <a:rPr lang="en-US" dirty="0"/>
              <a:t>Source: </a:t>
            </a:r>
            <a:r>
              <a:rPr lang="en-US" dirty="0">
                <a:hlinkClick r:id="rId3"/>
              </a:rPr>
              <a:t>https://www.census.gov/newsroom/blogs/director/2021/07/redistricting-data.html</a:t>
            </a:r>
            <a:endParaRPr lang="en-US" dirty="0"/>
          </a:p>
          <a:p>
            <a:endParaRPr lang="en-US" dirty="0"/>
          </a:p>
          <a:p>
            <a:r>
              <a:rPr lang="en-US" dirty="0"/>
              <a:t>Insert shares if time</a:t>
            </a:r>
          </a:p>
        </p:txBody>
      </p:sp>
      <p:sp>
        <p:nvSpPr>
          <p:cNvPr id="4" name="Slide Number Placeholder 3"/>
          <p:cNvSpPr>
            <a:spLocks noGrp="1"/>
          </p:cNvSpPr>
          <p:nvPr>
            <p:ph type="sldNum" sz="quarter" idx="5"/>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60953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We’ve been in a similar position before with a new methodology moving from the long-form to the ACS</a:t>
            </a:r>
          </a:p>
          <a:p>
            <a:pPr defTabSz="931774">
              <a:defRPr/>
            </a:pPr>
            <a:endParaRPr lang="en-US" dirty="0"/>
          </a:p>
          <a:p>
            <a:pPr defTabSz="931774">
              <a:defRPr/>
            </a:pPr>
            <a:r>
              <a:rPr lang="en-US" dirty="0"/>
              <a:t>NNIP shared lessons about transition from long-form to ACS meeting sessions, worried bar conversations, and a lot of angst from 2008-12</a:t>
            </a:r>
          </a:p>
          <a:p>
            <a:pPr defTabSz="931774">
              <a:defRPr/>
            </a:pPr>
            <a:endParaRPr lang="en-US" dirty="0"/>
          </a:p>
          <a:p>
            <a:pPr defTabSz="931774">
              <a:defRPr/>
            </a:pPr>
            <a:r>
              <a:rPr lang="en-US" dirty="0"/>
              <a:t>We worked through what our communities needed to make the most from the data while understanding the limitations. </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110219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40519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303958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Literacy/Explainer Blogs</a:t>
            </a:r>
          </a:p>
          <a:p>
            <a:endParaRPr lang="en-US" dirty="0"/>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354179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We've been co-creating it with CDRL in Grand Rapids and our statewide nonprofit membership association.  It's still awaiting their feedback so some of the details might change, but the general framework has held pretty steady throughout our initial conversations.</a:t>
            </a:r>
          </a:p>
          <a:p>
            <a:endParaRPr lang="en-US" b="0" i="0" dirty="0">
              <a:solidFill>
                <a:srgbClr val="000000"/>
              </a:solidFill>
              <a:effectLst/>
              <a:latin typeface="arial" panose="020B0604020202020204" pitchFamily="34" charset="0"/>
            </a:endParaRPr>
          </a:p>
          <a:p>
            <a:r>
              <a:rPr lang="en-US" dirty="0"/>
              <a:t>https://docs.google.com/document/d/1ftio5jCw28IL0UXmmbBezeGTyapCYtfEb9-671uFsiE/edit</a:t>
            </a:r>
          </a:p>
        </p:txBody>
      </p:sp>
      <p:sp>
        <p:nvSpPr>
          <p:cNvPr id="4" name="Slide Number Placeholder 3"/>
          <p:cNvSpPr>
            <a:spLocks noGrp="1"/>
          </p:cNvSpPr>
          <p:nvPr>
            <p:ph type="sldNum" sz="quarter" idx="5"/>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1746832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115129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203665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5769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19</a:t>
            </a:fld>
            <a:endParaRPr lang="en-US" dirty="0"/>
          </a:p>
        </p:txBody>
      </p:sp>
    </p:spTree>
    <p:extLst>
      <p:ext uri="{BB962C8B-B14F-4D97-AF65-F5344CB8AC3E}">
        <p14:creationId xmlns:p14="http://schemas.microsoft.com/office/powerpoint/2010/main" val="192686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33120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394799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143947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 critical demographic and housing characteristics about local communities as soon after the release of the Redistricting file as possible</a:t>
            </a:r>
          </a:p>
          <a:p>
            <a:endParaRPr lang="en-US" dirty="0"/>
          </a:p>
          <a:p>
            <a:pPr defTabSz="931774">
              <a:defRPr/>
            </a:pPr>
            <a:r>
              <a:rPr lang="en-US" dirty="0"/>
              <a:t>DHC - Equivalent to a subset of tables from 2010 SF1.  Very trimmed back about 170 fewer tables in this than SF</a:t>
            </a:r>
          </a:p>
          <a:p>
            <a:pPr defTabSz="931774">
              <a:defRPr/>
            </a:pPr>
            <a:endParaRPr lang="en-US" dirty="0"/>
          </a:p>
          <a:p>
            <a:pPr defTabSz="931774">
              <a:defRPr/>
            </a:pPr>
            <a:endParaRPr lang="en-US" dirty="0"/>
          </a:p>
          <a:p>
            <a:pPr defTabSz="93177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22</a:t>
            </a:fld>
            <a:endParaRPr lang="en-US" dirty="0"/>
          </a:p>
        </p:txBody>
      </p:sp>
    </p:spTree>
    <p:extLst>
      <p:ext uri="{BB962C8B-B14F-4D97-AF65-F5344CB8AC3E}">
        <p14:creationId xmlns:p14="http://schemas.microsoft.com/office/powerpoint/2010/main" val="3367542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a:t>
            </a:r>
          </a:p>
          <a:p>
            <a:r>
              <a:rPr lang="en-US" dirty="0"/>
              <a:t>post-processing for Group 1 - had to produce microdata output which then produces tabulations.</a:t>
            </a:r>
          </a:p>
          <a:p>
            <a:r>
              <a:rPr lang="en-US" dirty="0"/>
              <a:t>Group2 - not producing microdata that feed in tabulations - producing tables directly</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23</a:t>
            </a:fld>
            <a:endParaRPr lang="en-US" dirty="0"/>
          </a:p>
        </p:txBody>
      </p:sp>
    </p:spTree>
    <p:extLst>
      <p:ext uri="{BB962C8B-B14F-4D97-AF65-F5344CB8AC3E}">
        <p14:creationId xmlns:p14="http://schemas.microsoft.com/office/powerpoint/2010/main" val="212352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24</a:t>
            </a:fld>
            <a:endParaRPr lang="en-US" dirty="0"/>
          </a:p>
        </p:txBody>
      </p:sp>
    </p:spTree>
    <p:extLst>
      <p:ext uri="{BB962C8B-B14F-4D97-AF65-F5344CB8AC3E}">
        <p14:creationId xmlns:p14="http://schemas.microsoft.com/office/powerpoint/2010/main" val="293907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25</a:t>
            </a:fld>
            <a:endParaRPr lang="en-US" dirty="0"/>
          </a:p>
        </p:txBody>
      </p:sp>
    </p:spTree>
    <p:extLst>
      <p:ext uri="{BB962C8B-B14F-4D97-AF65-F5344CB8AC3E}">
        <p14:creationId xmlns:p14="http://schemas.microsoft.com/office/powerpoint/2010/main" val="168351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172099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146750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Operations - did not plan for 6 month data collection.</a:t>
            </a:r>
          </a:p>
          <a:p>
            <a:endParaRPr lang="en-US" dirty="0"/>
          </a:p>
          <a:p>
            <a:r>
              <a:rPr lang="en-US" dirty="0">
                <a:solidFill>
                  <a:srgbClr val="323130"/>
                </a:solidFill>
                <a:effectLst/>
                <a:latin typeface="Lato"/>
              </a:rPr>
              <a:t>De-Duplication </a:t>
            </a:r>
          </a:p>
          <a:p>
            <a:pPr marL="174708" indent="-174708">
              <a:buFont typeface="Arial" panose="020B0604020202020204" pitchFamily="34" charset="0"/>
              <a:buChar char="•"/>
            </a:pPr>
            <a:r>
              <a:rPr lang="en-US" dirty="0">
                <a:solidFill>
                  <a:srgbClr val="323130"/>
                </a:solidFill>
                <a:effectLst/>
                <a:latin typeface="Lato"/>
              </a:rPr>
              <a:t>First, there's the duplication of addresses on the MAF (like in 2000). </a:t>
            </a:r>
          </a:p>
          <a:p>
            <a:pPr marL="174708" indent="-174708">
              <a:buFont typeface="Arial" panose="020B0604020202020204" pitchFamily="34" charset="0"/>
              <a:buChar char="•"/>
            </a:pPr>
            <a:r>
              <a:rPr lang="en-US" dirty="0">
                <a:solidFill>
                  <a:srgbClr val="323130"/>
                </a:solidFill>
                <a:effectLst/>
                <a:latin typeface="Lato"/>
              </a:rPr>
              <a:t>Second, there's multiple records per MAFID (heightened levels of this compared to 2010 was predicted due to non-ID and planned for... questions are about the efficacy of their planning here). </a:t>
            </a:r>
          </a:p>
          <a:p>
            <a:pPr marL="174708" indent="-174708">
              <a:buFont typeface="Arial" panose="020B0604020202020204" pitchFamily="34" charset="0"/>
              <a:buChar char="•"/>
            </a:pPr>
            <a:r>
              <a:rPr lang="en-US" dirty="0">
                <a:solidFill>
                  <a:srgbClr val="323130"/>
                </a:solidFill>
                <a:effectLst/>
                <a:latin typeface="Lato"/>
              </a:rPr>
              <a:t>Third, there's the duplication of individual people across MAFIDs within a given state (which is the unit of analysis for most things). </a:t>
            </a:r>
          </a:p>
          <a:p>
            <a:pPr marL="174708" indent="-174708">
              <a:buFont typeface="Arial" panose="020B0604020202020204" pitchFamily="34" charset="0"/>
              <a:buChar char="•"/>
            </a:pPr>
            <a:r>
              <a:rPr lang="en-US" dirty="0">
                <a:solidFill>
                  <a:srgbClr val="323130"/>
                </a:solidFill>
                <a:effectLst/>
                <a:latin typeface="Lato"/>
              </a:rPr>
              <a:t>Fourth, there's the duplication of individual people across MAFIDs outside of a given state. </a:t>
            </a:r>
            <a:endParaRPr lang="en-US" dirty="0"/>
          </a:p>
          <a:p>
            <a:r>
              <a:rPr lang="en-US" dirty="0">
                <a:solidFill>
                  <a:srgbClr val="323130"/>
                </a:solidFill>
                <a:effectLst/>
                <a:latin typeface="Lato"/>
              </a:rPr>
              <a:t> </a:t>
            </a:r>
            <a:endParaRPr lang="en-US" dirty="0"/>
          </a:p>
          <a:p>
            <a:r>
              <a:rPr lang="en-US" dirty="0">
                <a:solidFill>
                  <a:srgbClr val="323130"/>
                </a:solidFill>
                <a:effectLst/>
                <a:latin typeface="Lato"/>
              </a:rPr>
              <a:t>Household imputation is notable for both the status imputation (occupied or vacant) as well as the count imputation for occupied units. </a:t>
            </a:r>
            <a:endParaRPr lang="en-US" dirty="0"/>
          </a:p>
          <a:p>
            <a:r>
              <a:rPr lang="en-US" dirty="0">
                <a:solidFill>
                  <a:srgbClr val="323130"/>
                </a:solidFill>
                <a:effectLst/>
                <a:latin typeface="Lato"/>
              </a:rPr>
              <a:t> </a:t>
            </a:r>
            <a:endParaRPr lang="en-US" dirty="0"/>
          </a:p>
          <a:p>
            <a:r>
              <a:rPr lang="en-US" dirty="0">
                <a:solidFill>
                  <a:srgbClr val="323130"/>
                </a:solidFill>
                <a:effectLst/>
                <a:latin typeface="Lato"/>
              </a:rPr>
              <a:t>GW - all count imputation requires characteristic imputation.</a:t>
            </a:r>
          </a:p>
          <a:p>
            <a:endParaRPr lang="en-US" dirty="0"/>
          </a:p>
          <a:p>
            <a:r>
              <a:rPr lang="en-US" dirty="0">
                <a:solidFill>
                  <a:srgbClr val="323130"/>
                </a:solidFill>
                <a:effectLst/>
                <a:latin typeface="Lato"/>
              </a:rPr>
              <a:t>new use of administrative records. AdRec may be a better alternative to proxies and imputation, but not as good as self-response or full interview NRFU.</a:t>
            </a:r>
          </a:p>
          <a:p>
            <a:r>
              <a:rPr lang="en-US" dirty="0">
                <a:solidFill>
                  <a:srgbClr val="323130"/>
                </a:solidFill>
                <a:effectLst/>
                <a:latin typeface="Lato"/>
              </a:rPr>
              <a:t> </a:t>
            </a:r>
            <a:endParaRPr lang="en-US" dirty="0"/>
          </a:p>
          <a:p>
            <a:r>
              <a:rPr lang="en-US" dirty="0">
                <a:solidFill>
                  <a:srgbClr val="323130"/>
                </a:solidFill>
                <a:effectLst/>
                <a:latin typeface="Lato"/>
              </a:rPr>
              <a:t>:</a:t>
            </a:r>
            <a:endParaRPr lang="en-US" dirty="0"/>
          </a:p>
          <a:p>
            <a:r>
              <a:rPr lang="en-US" dirty="0">
                <a:solidFill>
                  <a:srgbClr val="323130"/>
                </a:solidFill>
                <a:effectLst/>
                <a:latin typeface="Lato"/>
              </a:rPr>
              <a:t>- Proxies are unreliable in many cases, both in terms of total pop count and in terms of item information. For example, they tend to bucket age (e.g., "about 40")</a:t>
            </a:r>
            <a:endParaRPr lang="en-US" dirty="0"/>
          </a:p>
          <a:p>
            <a:r>
              <a:rPr lang="en-US" dirty="0">
                <a:solidFill>
                  <a:srgbClr val="323130"/>
                </a:solidFill>
                <a:effectLst/>
                <a:latin typeface="Lato"/>
              </a:rPr>
              <a:t>- There's a notable tendency for householders to self-respond or respond to enumerators without including everyone in the household (most notably, missing children, non-citizens, transient residents, and residents who comprise a complex household). </a:t>
            </a:r>
            <a:endParaRPr lang="en-US" dirty="0"/>
          </a:p>
          <a:p>
            <a:endParaRPr lang="en-US" dirty="0"/>
          </a:p>
          <a:p>
            <a:endParaRPr lang="en-US" dirty="0"/>
          </a:p>
          <a:p>
            <a:r>
              <a:rPr lang="en-US" dirty="0"/>
              <a:t>Mention new use of administrative data</a:t>
            </a:r>
          </a:p>
          <a:p>
            <a:r>
              <a:rPr lang="en-US" dirty="0"/>
              <a:t>Fill in details for group quarters</a:t>
            </a:r>
          </a:p>
        </p:txBody>
      </p:sp>
      <p:sp>
        <p:nvSpPr>
          <p:cNvPr id="4" name="Slide Number Placeholder 3"/>
          <p:cNvSpPr>
            <a:spLocks noGrp="1"/>
          </p:cNvSpPr>
          <p:nvPr>
            <p:ph type="sldNum" sz="quarter" idx="5"/>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100286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Operations - did not plan for 6 month data collection.</a:t>
            </a:r>
          </a:p>
          <a:p>
            <a:endParaRPr lang="en-US" dirty="0"/>
          </a:p>
          <a:p>
            <a:endParaRPr lang="en-US" dirty="0"/>
          </a:p>
          <a:p>
            <a:r>
              <a:rPr lang="en-US" dirty="0"/>
              <a:t>Mention new use of administrative data</a:t>
            </a:r>
          </a:p>
          <a:p>
            <a:r>
              <a:rPr lang="en-US" dirty="0"/>
              <a:t>Fill in details for group quarters</a:t>
            </a:r>
          </a:p>
          <a:p>
            <a:endParaRPr lang="en-US" dirty="0"/>
          </a:p>
          <a:p>
            <a:r>
              <a:rPr lang="en-US" dirty="0"/>
              <a:t>Natural disasters </a:t>
            </a:r>
          </a:p>
          <a:p>
            <a:pPr lvl="1"/>
            <a:r>
              <a:rPr lang="en-US" dirty="0">
                <a:solidFill>
                  <a:srgbClr val="323130"/>
                </a:solidFill>
                <a:effectLst/>
                <a:latin typeface="Lato"/>
              </a:rPr>
              <a:t>Housing units destroyed or uninhabitable</a:t>
            </a:r>
          </a:p>
          <a:p>
            <a:pPr lvl="1"/>
            <a:r>
              <a:rPr lang="en-US" dirty="0">
                <a:solidFill>
                  <a:srgbClr val="323130"/>
                </a:solidFill>
                <a:effectLst/>
                <a:latin typeface="Lato"/>
              </a:rPr>
              <a:t>Access to the area prevented during NRFU</a:t>
            </a:r>
          </a:p>
          <a:p>
            <a:pPr lvl="1"/>
            <a:r>
              <a:rPr lang="en-US" dirty="0">
                <a:solidFill>
                  <a:srgbClr val="323130"/>
                </a:solidFill>
                <a:effectLst/>
                <a:latin typeface="Lato"/>
              </a:rPr>
              <a:t>Access to power in the area stymied systems</a:t>
            </a:r>
            <a:endParaRPr lang="en-US" dirty="0"/>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134473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new method driven by concern about re-identification with incr data/computing power available.</a:t>
            </a:r>
          </a:p>
          <a:p>
            <a:pPr marL="174708" indent="-174708">
              <a:buFont typeface="Arial" panose="020B0604020202020204" pitchFamily="34" charset="0"/>
              <a:buChar char="•"/>
            </a:pPr>
            <a:r>
              <a:rPr lang="en-US" b="0" i="0" dirty="0">
                <a:effectLst/>
                <a:latin typeface="Arial" panose="020B0604020202020204" pitchFamily="34" charset="0"/>
              </a:rPr>
              <a:t>Reconstruction - The recreation of individual-level data from tabular or aggregate data.</a:t>
            </a:r>
          </a:p>
          <a:p>
            <a:pPr marL="174708" indent="-174708">
              <a:buFont typeface="Arial" panose="020B0604020202020204" pitchFamily="34" charset="0"/>
              <a:buChar char="•"/>
            </a:pPr>
            <a:r>
              <a:rPr lang="en-US" b="0" i="0" dirty="0">
                <a:effectLst/>
                <a:latin typeface="Arial" panose="020B0604020202020204" pitchFamily="34" charset="0"/>
              </a:rPr>
              <a:t>Reidentification - Linking public data to external data sources to re-identify specific individuals within the data</a:t>
            </a:r>
          </a:p>
          <a:p>
            <a:pPr marL="174708" indent="-174708">
              <a:buFont typeface="Arial" panose="020B0604020202020204" pitchFamily="34" charset="0"/>
              <a:buChar char="•"/>
            </a:pPr>
            <a:endParaRPr lang="en-US" b="0" i="0" dirty="0">
              <a:effectLst/>
              <a:latin typeface="Arial" panose="020B0604020202020204" pitchFamily="34" charset="0"/>
            </a:endParaRPr>
          </a:p>
          <a:p>
            <a:pPr marL="174708" indent="-174708" defTabSz="931774">
              <a:buFont typeface="Arial" panose="020B0604020202020204" pitchFamily="34" charset="0"/>
              <a:buChar char="•"/>
              <a:defRPr/>
            </a:pPr>
            <a:r>
              <a:rPr lang="en-US" dirty="0"/>
              <a:t>*** I am not going to dig into this, but we can share more resources ***</a:t>
            </a:r>
          </a:p>
          <a:p>
            <a:endParaRPr lang="en-US" dirty="0"/>
          </a:p>
          <a:p>
            <a:r>
              <a:rPr lang="en-US" dirty="0"/>
              <a:t>Privacy-loss budget (PLB) for the redistricting data product (represented by “ε,” the Greek letter “epsilon”) of ε=19.61, 	ε=17.14 for the persons data and ε=2.47 for the housing data.  This is much higher than the Census Bureau published in its earlier test files in response to user response. Whether it is high or not depends on your perspective. </a:t>
            </a:r>
          </a:p>
          <a:p>
            <a:endParaRPr lang="en-US" dirty="0"/>
          </a:p>
          <a:p>
            <a:r>
              <a:rPr lang="en-US" dirty="0"/>
              <a:t>DHC will inherit PLB spent on PL file.  Experiments of DHC give DSEP an approximation.  Won't be establishing final assignment for data products.  </a:t>
            </a:r>
          </a:p>
          <a:p>
            <a:endParaRPr lang="en-US" dirty="0"/>
          </a:p>
          <a:p>
            <a:endParaRPr lang="en-US" dirty="0"/>
          </a:p>
          <a:p>
            <a:r>
              <a:rPr lang="en-US" dirty="0"/>
              <a:t>LH</a:t>
            </a:r>
          </a:p>
          <a:p>
            <a:pPr algn="l"/>
            <a:r>
              <a:rPr lang="en-US" sz="1100" dirty="0">
                <a:solidFill>
                  <a:srgbClr val="201F1E"/>
                </a:solidFill>
                <a:latin typeface="Calibri" panose="020F0502020204030204" pitchFamily="34" charset="0"/>
              </a:rPr>
              <a:t>Slide 8  DAS/differential privacy</a:t>
            </a:r>
          </a:p>
          <a:p>
            <a:pPr marL="267238">
              <a:buFont typeface="Arial" panose="020B0604020202020204" pitchFamily="34" charset="0"/>
              <a:buChar char="•"/>
            </a:pPr>
            <a:r>
              <a:rPr lang="en-US" sz="1100" dirty="0">
                <a:solidFill>
                  <a:srgbClr val="201F1E"/>
                </a:solidFill>
                <a:latin typeface="Calibri" panose="020F0502020204030204" pitchFamily="34" charset="0"/>
              </a:rPr>
              <a:t>Based on what you’ve told me in the past – helpful to mention calculation is weighing the tradeoff between privacy and accuracy?</a:t>
            </a:r>
          </a:p>
          <a:p>
            <a:pPr marL="267238">
              <a:buFont typeface="Arial" panose="020B0604020202020204" pitchFamily="34" charset="0"/>
              <a:buChar char="•"/>
            </a:pPr>
            <a:r>
              <a:rPr lang="en-US" sz="1100" dirty="0">
                <a:solidFill>
                  <a:srgbClr val="201F1E"/>
                </a:solidFill>
                <a:latin typeface="Calibri" panose="020F0502020204030204" pitchFamily="34" charset="0"/>
              </a:rPr>
              <a:t>Invariants bullet –I’m not 100% sure I have this right but could you say something like (potentially on the slide)– there are 3 counts that are reported “as is” or “true count”:  (and then list them #1, 2, 3 in separate lines)</a:t>
            </a:r>
          </a:p>
          <a:p>
            <a:pPr marL="267238">
              <a:buFont typeface="Arial" panose="020B0604020202020204" pitchFamily="34" charset="0"/>
              <a:buChar char="•"/>
            </a:pPr>
            <a:r>
              <a:rPr lang="en-US" sz="1100" dirty="0">
                <a:solidFill>
                  <a:srgbClr val="201F1E"/>
                </a:solidFill>
                <a:latin typeface="Calibri" panose="020F0502020204030204" pitchFamily="34" charset="0"/>
              </a:rPr>
              <a:t> </a:t>
            </a:r>
          </a:p>
          <a:p>
            <a:pPr marL="757066" lvl="1" indent="-291179">
              <a:buFont typeface="Courier New" panose="02070309020205020404" pitchFamily="49" charset="0"/>
              <a:buChar char="o"/>
            </a:pPr>
            <a:r>
              <a:rPr lang="en-US" sz="1100" dirty="0">
                <a:solidFill>
                  <a:srgbClr val="201F1E"/>
                </a:solidFill>
                <a:latin typeface="Calibri" panose="020F0502020204030204" pitchFamily="34" charset="0"/>
              </a:rPr>
              <a:t>Talking point – which means of course that everything else is allowed to vary – or will have noise inserted in it.</a:t>
            </a:r>
          </a:p>
          <a:p>
            <a:pPr marL="267238">
              <a:buFont typeface="Arial" panose="020B0604020202020204" pitchFamily="34" charset="0"/>
              <a:buChar char="•"/>
            </a:pPr>
            <a:r>
              <a:rPr lang="en-US" sz="1100" dirty="0">
                <a:solidFill>
                  <a:srgbClr val="201F1E"/>
                </a:solidFill>
                <a:latin typeface="Calibri" panose="020F0502020204030204" pitchFamily="34" charset="0"/>
              </a:rPr>
              <a:t>Privacy loss budget-  assuming you’ll explain what that means. Does 19.6 mean the weight is towards more private/less accurate? (is that a big number, small) What does it mean that the persons data gets the bulk of the budget? The slide mentions the redistricting file -will there be different privacy loss budgets for the other data products?</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110310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new method driven by concern about re-identification with incr data/computing power available.</a:t>
            </a:r>
          </a:p>
          <a:p>
            <a:pPr marL="174708" indent="-174708">
              <a:buFont typeface="Arial" panose="020B0604020202020204" pitchFamily="34" charset="0"/>
              <a:buChar char="•"/>
            </a:pPr>
            <a:r>
              <a:rPr lang="en-US" b="0" i="0" dirty="0">
                <a:effectLst/>
                <a:latin typeface="Arial" panose="020B0604020202020204" pitchFamily="34" charset="0"/>
              </a:rPr>
              <a:t>Reconstruction - The recreation of individual-level data from tabular or aggregate data.</a:t>
            </a:r>
          </a:p>
          <a:p>
            <a:pPr marL="174708" indent="-174708">
              <a:buFont typeface="Arial" panose="020B0604020202020204" pitchFamily="34" charset="0"/>
              <a:buChar char="•"/>
            </a:pPr>
            <a:r>
              <a:rPr lang="en-US" b="0" i="0" dirty="0">
                <a:effectLst/>
                <a:latin typeface="Arial" panose="020B0604020202020204" pitchFamily="34" charset="0"/>
              </a:rPr>
              <a:t>Reidentification - Linking public data to external data sources to re-identify specific individuals within the data</a:t>
            </a:r>
          </a:p>
          <a:p>
            <a:pPr marL="174708" indent="-174708">
              <a:buFont typeface="Arial" panose="020B0604020202020204" pitchFamily="34" charset="0"/>
              <a:buChar char="•"/>
            </a:pPr>
            <a:endParaRPr lang="en-US" b="0" i="0" dirty="0">
              <a:effectLst/>
              <a:latin typeface="Arial" panose="020B0604020202020204" pitchFamily="34" charset="0"/>
            </a:endParaRPr>
          </a:p>
          <a:p>
            <a:pPr marL="174708" indent="-174708" defTabSz="931774">
              <a:buFont typeface="Arial" panose="020B0604020202020204" pitchFamily="34" charset="0"/>
              <a:buChar char="•"/>
              <a:defRPr/>
            </a:pPr>
            <a:r>
              <a:rPr lang="en-US" dirty="0"/>
              <a:t>*** I am not going to dig into this, but we can share more resources ***</a:t>
            </a:r>
          </a:p>
          <a:p>
            <a:endParaRPr lang="en-US" dirty="0"/>
          </a:p>
          <a:p>
            <a:r>
              <a:rPr lang="en-US" dirty="0"/>
              <a:t>PLB - This is much higher than the Census Bureau published in its earlier test files in response to user response. Whether it is high or not depends on your perspective. </a:t>
            </a:r>
          </a:p>
          <a:p>
            <a:endParaRPr lang="en-US" dirty="0"/>
          </a:p>
          <a:p>
            <a:r>
              <a:rPr lang="en-US" dirty="0"/>
              <a:t>DHC will inherit PLB spent on PL file.  Experiments of DHC give DSEP an approximation.  Need to continue to provide remaining budget for other products </a:t>
            </a:r>
          </a:p>
          <a:p>
            <a:endParaRPr lang="en-US" dirty="0"/>
          </a:p>
          <a:p>
            <a:endParaRPr lang="en-US" dirty="0"/>
          </a:p>
          <a:p>
            <a:r>
              <a:rPr lang="en-US" dirty="0"/>
              <a:t>LH</a:t>
            </a:r>
          </a:p>
          <a:p>
            <a:pPr algn="l"/>
            <a:r>
              <a:rPr lang="en-US" sz="1100" dirty="0">
                <a:solidFill>
                  <a:srgbClr val="201F1E"/>
                </a:solidFill>
                <a:latin typeface="Calibri" panose="020F0502020204030204" pitchFamily="34" charset="0"/>
              </a:rPr>
              <a:t>Slide 8  DAS/differential privacy</a:t>
            </a:r>
          </a:p>
          <a:p>
            <a:pPr marL="267238"/>
            <a:r>
              <a:rPr lang="en-US" sz="1100" dirty="0">
                <a:solidFill>
                  <a:srgbClr val="201F1E"/>
                </a:solidFill>
                <a:latin typeface="Calibri" panose="020F0502020204030204" pitchFamily="34" charset="0"/>
              </a:rPr>
              <a:t> </a:t>
            </a:r>
          </a:p>
          <a:p>
            <a:pPr marL="757066" lvl="1" indent="-291179">
              <a:buFont typeface="Courier New" panose="02070309020205020404" pitchFamily="49" charset="0"/>
              <a:buChar char="o"/>
            </a:pPr>
            <a:r>
              <a:rPr lang="en-US" sz="1100" dirty="0">
                <a:solidFill>
                  <a:srgbClr val="201F1E"/>
                </a:solidFill>
                <a:latin typeface="Calibri" panose="020F0502020204030204" pitchFamily="34" charset="0"/>
              </a:rPr>
              <a:t>Talking point – which means of course that everything else is allowed to vary – or will have noise inserted in it.</a:t>
            </a:r>
          </a:p>
          <a:p>
            <a:pPr marL="267238">
              <a:buFont typeface="Arial" panose="020B0604020202020204" pitchFamily="34" charset="0"/>
              <a:buChar char="•"/>
            </a:pPr>
            <a:r>
              <a:rPr lang="en-US" sz="1100" dirty="0">
                <a:solidFill>
                  <a:srgbClr val="201F1E"/>
                </a:solidFill>
                <a:latin typeface="Calibri" panose="020F0502020204030204" pitchFamily="34" charset="0"/>
              </a:rPr>
              <a:t>Privacy loss budget-  assuming you’ll explain what that means. Does 19.6 mean the weight is towards more private/less accurate? (is that a big number, small) What does it mean that the persons data gets the bulk of the budget? The slide mentions the redistricting file -will there be different privacy loss budgets for the other data products?</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104097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Additional changes to the parameters for the TopDown Algorithm (TDA) included changes to the implementation of geographic spine optimization.</a:t>
            </a:r>
          </a:p>
          <a:p>
            <a:endParaRPr lang="en-US" b="1" dirty="0"/>
          </a:p>
          <a:p>
            <a:pPr defTabSz="931774"/>
            <a:r>
              <a:rPr lang="en-US" b="1" dirty="0"/>
              <a:t>For future - FILL IN EXPLANATION OF GEOG SPLINE </a:t>
            </a:r>
            <a:r>
              <a:rPr lang="en-US" b="0" dirty="0"/>
              <a:t>– check - </a:t>
            </a:r>
            <a:r>
              <a:rPr lang="en-US" b="0" dirty="0">
                <a:solidFill>
                  <a:srgbClr val="FF0000"/>
                </a:solidFill>
              </a:rPr>
              <a:t>Does the a</a:t>
            </a:r>
            <a:r>
              <a:rPr lang="en-US" dirty="0">
                <a:solidFill>
                  <a:srgbClr val="FF0000"/>
                </a:solidFill>
              </a:rPr>
              <a:t>nalysis in sequential passes so tract population sums to county, county sums to state, etc. </a:t>
            </a:r>
          </a:p>
          <a:p>
            <a:endParaRPr lang="en-US" dirty="0"/>
          </a:p>
          <a:p>
            <a:r>
              <a:rPr lang="en-US" dirty="0">
                <a:solidFill>
                  <a:srgbClr val="222222"/>
                </a:solidFill>
                <a:effectLst/>
                <a:latin typeface="Lato"/>
              </a:rPr>
              <a:t>pop constraints for legal jurisdictions</a:t>
            </a:r>
          </a:p>
          <a:p>
            <a:endParaRPr lang="en-US" dirty="0">
              <a:solidFill>
                <a:srgbClr val="222222"/>
              </a:solidFill>
              <a:effectLst/>
              <a:latin typeface="Lato"/>
            </a:endParaRPr>
          </a:p>
          <a:p>
            <a:pPr defTabSz="931774">
              <a:defRPr/>
            </a:pPr>
            <a:r>
              <a:rPr lang="en-US" b="1" dirty="0"/>
              <a:t>Give some examples of scale – look up - https://www2.census.gov/programs-surveys/decennial/2020/program-management/data-product-planning/2010-demonstration-data-products/ProductionSettings20210608/2021-06-08-data-metrics-tables_production-settings.xlsx</a:t>
            </a:r>
          </a:p>
          <a:p>
            <a:endParaRPr lang="en-US" dirty="0"/>
          </a:p>
          <a:p>
            <a:pPr defTabSz="931774">
              <a:defRPr/>
            </a:pPr>
            <a:r>
              <a:rPr lang="en-US" dirty="0"/>
              <a:t>Note </a:t>
            </a:r>
            <a:r>
              <a:rPr lang="en-US" dirty="0">
                <a:hlinkClick r:id="rId3"/>
              </a:rPr>
              <a:t>metrics table</a:t>
            </a:r>
            <a:endParaRPr lang="en-US" dirty="0"/>
          </a:p>
          <a:p>
            <a:pPr defTabSz="931774">
              <a:defRPr/>
            </a:pPr>
            <a:endParaRPr lang="en-US" dirty="0"/>
          </a:p>
          <a:p>
            <a:pPr defTabSz="931774">
              <a:defRPr/>
            </a:pPr>
            <a:r>
              <a:rPr lang="en-US" dirty="0"/>
              <a:t>https://www.census.gov/newsroom/blogs/research-matters/2020/06/modernizing_disclosu.html</a:t>
            </a:r>
          </a:p>
          <a:p>
            <a:pPr defTabSz="931774">
              <a:defRPr/>
            </a:pPr>
            <a:r>
              <a:rPr lang="en-US" dirty="0"/>
              <a:t>https://content.govdelivery.com/accounts/USCENSUS/bulletins/2924168</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1510185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val="0"/>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val="0"/>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dirty="0"/>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govdelivery.com/accounts/USCENSUS/signup/1540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ipums.org" TargetMode="External"/><Relationship Id="rId5" Type="http://schemas.openxmlformats.org/officeDocument/2006/relationships/hyperlink" Target="https://www.apdu.org/" TargetMode="External"/><Relationship Id="rId4" Type="http://schemas.openxmlformats.org/officeDocument/2006/relationships/hyperlink" Target="https://docs.google.com/forms/d/e/1FAIpQLScnmg5caNe6lQwEcOdvMwzZv0k8TbxO5fHEACaZq9vpIon7xg/viewfor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pngall.com/celebration-png/download/2445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eorgetownpoverty.org/wp-content/uploads/2019/11/GCPI-ESOI-Differential-Privacy-in-the-2020-Census-20191107.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ipums.org/changes-to-census-bureau-data-produc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2.census.gov/programs-surveys/decennial/2020/program-management/data-product-planning/2010-demonstration-data-products/2020-census-data-products-planning-crosswalk.xls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ensus.gov/programs-surveys/decennial-census/about/rdo/program-management.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ipums.us4.list-manage.com/track/click?u=775cbf39c77535e784cdfd6f9&amp;id=4402361422&amp;e=6bd4459a07"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ipums.us4.list-manage.com/track/click?u=775cbf39c77535e784cdfd6f9&amp;id=e4ef65c85b&amp;e=6bd4459a0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AaoaBcHos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2.census.gov/about/training-workshops/2021/2021-07-01-das-presentation.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2.census.gov/programs-surveys/decennial/2020/program-management/data-product-planning/2010-demonstration-data-products/ProductionSettings20210608/2021-06-08-privacy-loss_budgetallocation.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Communicating with Communities about 2020 Census Data Quality</a:t>
            </a:r>
          </a:p>
        </p:txBody>
      </p:sp>
      <p:sp>
        <p:nvSpPr>
          <p:cNvPr id="4" name="Text Placeholder 3"/>
          <p:cNvSpPr>
            <a:spLocks noGrp="1"/>
          </p:cNvSpPr>
          <p:nvPr>
            <p:ph type="body" sz="quarter" idx="10"/>
          </p:nvPr>
        </p:nvSpPr>
        <p:spPr/>
        <p:txBody>
          <a:bodyPr/>
          <a:lstStyle/>
          <a:p>
            <a:r>
              <a:rPr lang="en-US" dirty="0"/>
              <a:t>August 5, 2021</a:t>
            </a:r>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Occupancy status doesn’t match population counts.</a:t>
            </a:r>
          </a:p>
          <a:p>
            <a:pPr lvl="1"/>
            <a:r>
              <a:rPr lang="en-US" dirty="0"/>
              <a:t>100% housing units occupied, but no people, or vice versa </a:t>
            </a:r>
          </a:p>
          <a:p>
            <a:r>
              <a:rPr lang="en-US" dirty="0"/>
              <a:t>Children appear to live alone. </a:t>
            </a:r>
          </a:p>
          <a:p>
            <a:pPr lvl="1"/>
            <a:r>
              <a:rPr lang="en-US" dirty="0"/>
              <a:t>There are people under 18, but no people 18 and older.</a:t>
            </a:r>
          </a:p>
          <a:p>
            <a:r>
              <a:rPr lang="en-US" dirty="0"/>
              <a:t>Households appear unusually large. </a:t>
            </a:r>
          </a:p>
          <a:p>
            <a:pPr lvl="1"/>
            <a:r>
              <a:rPr lang="en-US" dirty="0"/>
              <a:t>Blocks with 45 people, but only three housing units</a:t>
            </a:r>
          </a:p>
          <a:p>
            <a:r>
              <a:rPr lang="en-US" dirty="0"/>
              <a:t>And likely others to come… </a:t>
            </a:r>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Some data will be impossible or improbable</a:t>
            </a:r>
          </a:p>
        </p:txBody>
      </p:sp>
    </p:spTree>
    <p:extLst>
      <p:ext uri="{BB962C8B-B14F-4D97-AF65-F5344CB8AC3E}">
        <p14:creationId xmlns:p14="http://schemas.microsoft.com/office/powerpoint/2010/main" val="393118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transition to ACS, we learned faster together. </a:t>
            </a:r>
          </a:p>
        </p:txBody>
      </p:sp>
      <p:pic>
        <p:nvPicPr>
          <p:cNvPr id="9" name="Picture 8" descr="Graphical user interface, text, application&#10;&#10;Description automatically generated">
            <a:extLst>
              <a:ext uri="{FF2B5EF4-FFF2-40B4-BE49-F238E27FC236}">
                <a16:creationId xmlns:a16="http://schemas.microsoft.com/office/drawing/2014/main" id="{9F28F2CE-94B6-4329-AD01-5C7957BDB58B}"/>
              </a:ext>
            </a:extLst>
          </p:cNvPr>
          <p:cNvPicPr>
            <a:picLocks noChangeAspect="1"/>
          </p:cNvPicPr>
          <p:nvPr/>
        </p:nvPicPr>
        <p:blipFill>
          <a:blip r:embed="rId3"/>
          <a:stretch>
            <a:fillRect/>
          </a:stretch>
        </p:blipFill>
        <p:spPr>
          <a:xfrm>
            <a:off x="175759" y="1180906"/>
            <a:ext cx="5577342" cy="1698517"/>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0CAB5A62-8EFA-4DAB-B9BD-A3AAA6F3C48D}"/>
              </a:ext>
            </a:extLst>
          </p:cNvPr>
          <p:cNvPicPr>
            <a:picLocks noChangeAspect="1"/>
          </p:cNvPicPr>
          <p:nvPr/>
        </p:nvPicPr>
        <p:blipFill>
          <a:blip r:embed="rId4"/>
          <a:stretch>
            <a:fillRect/>
          </a:stretch>
        </p:blipFill>
        <p:spPr>
          <a:xfrm>
            <a:off x="3472060" y="2800350"/>
            <a:ext cx="4976881" cy="1816561"/>
          </a:xfrm>
          <a:prstGeom prst="rect">
            <a:avLst/>
          </a:prstGeom>
        </p:spPr>
      </p:pic>
    </p:spTree>
    <p:extLst>
      <p:ext uri="{BB962C8B-B14F-4D97-AF65-F5344CB8AC3E}">
        <p14:creationId xmlns:p14="http://schemas.microsoft.com/office/powerpoint/2010/main" val="257251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Consider what geography/accuracy needed for your use case</a:t>
            </a:r>
          </a:p>
          <a:p>
            <a:r>
              <a:rPr lang="en-US" dirty="0"/>
              <a:t>Aggregate up – accuracy increases with summing geographies</a:t>
            </a:r>
          </a:p>
          <a:p>
            <a:r>
              <a:rPr lang="en-US" dirty="0"/>
              <a:t>Triangulate with other national and local data sources</a:t>
            </a:r>
          </a:p>
          <a:p>
            <a:r>
              <a:rPr lang="en-US" dirty="0"/>
              <a:t>Use ACS characteristics with Census totals</a:t>
            </a:r>
          </a:p>
          <a:p>
            <a:r>
              <a:rPr lang="en-US" dirty="0"/>
              <a:t>Pair with qualitative data</a:t>
            </a:r>
          </a:p>
          <a:p>
            <a:r>
              <a:rPr lang="en-US" dirty="0"/>
              <a:t>Other ideas?</a:t>
            </a:r>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fontScale="90000"/>
          </a:bodyPr>
          <a:lstStyle/>
          <a:p>
            <a:r>
              <a:rPr lang="en-US" dirty="0"/>
              <a:t>So you found weird results in Census 2020 data?</a:t>
            </a:r>
            <a:br>
              <a:rPr lang="en-US" dirty="0"/>
            </a:br>
            <a:r>
              <a:rPr lang="en-US" dirty="0"/>
              <a:t>Don’t panic!</a:t>
            </a:r>
          </a:p>
        </p:txBody>
      </p:sp>
    </p:spTree>
    <p:extLst>
      <p:ext uri="{BB962C8B-B14F-4D97-AF65-F5344CB8AC3E}">
        <p14:creationId xmlns:p14="http://schemas.microsoft.com/office/powerpoint/2010/main" val="95351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Be a good consumer – use other data and local knowledge to review data and decide on fitness for use.</a:t>
            </a:r>
          </a:p>
          <a:p>
            <a:r>
              <a:rPr lang="en-US" dirty="0"/>
              <a:t>Weird results do not invalidate the entire decennial census – result of steps needed to balance privacy and accuracy.</a:t>
            </a:r>
          </a:p>
          <a:p>
            <a:r>
              <a:rPr lang="en-US" dirty="0"/>
              <a:t>DP method has advantage of being more transparent, measurable (compared to adjustments made for privacy protections in past Censuses).</a:t>
            </a:r>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Messaging</a:t>
            </a:r>
          </a:p>
        </p:txBody>
      </p:sp>
    </p:spTree>
    <p:extLst>
      <p:ext uri="{BB962C8B-B14F-4D97-AF65-F5344CB8AC3E}">
        <p14:creationId xmlns:p14="http://schemas.microsoft.com/office/powerpoint/2010/main" val="327429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How Can NNIP Partners Help?</a:t>
            </a:r>
          </a:p>
        </p:txBody>
      </p:sp>
      <p:pic>
        <p:nvPicPr>
          <p:cNvPr id="7" name="Picture 6" descr="Graphical user interface, diagram, application&#10;&#10;Description automatically generated">
            <a:extLst>
              <a:ext uri="{FF2B5EF4-FFF2-40B4-BE49-F238E27FC236}">
                <a16:creationId xmlns:a16="http://schemas.microsoft.com/office/drawing/2014/main" id="{EE704388-C040-444B-A478-D7CACA5AA6CA}"/>
              </a:ext>
            </a:extLst>
          </p:cNvPr>
          <p:cNvPicPr>
            <a:picLocks noChangeAspect="1"/>
          </p:cNvPicPr>
          <p:nvPr/>
        </p:nvPicPr>
        <p:blipFill>
          <a:blip r:embed="rId3"/>
          <a:stretch>
            <a:fillRect/>
          </a:stretch>
        </p:blipFill>
        <p:spPr>
          <a:xfrm>
            <a:off x="176225" y="1100105"/>
            <a:ext cx="3687522" cy="318273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E09FB4DF-D78D-4647-8653-55884AAE543B}"/>
              </a:ext>
            </a:extLst>
          </p:cNvPr>
          <p:cNvPicPr>
            <a:picLocks noChangeAspect="1"/>
          </p:cNvPicPr>
          <p:nvPr/>
        </p:nvPicPr>
        <p:blipFill>
          <a:blip r:embed="rId4"/>
          <a:stretch>
            <a:fillRect/>
          </a:stretch>
        </p:blipFill>
        <p:spPr>
          <a:xfrm>
            <a:off x="4185518" y="1244052"/>
            <a:ext cx="4395775" cy="3038787"/>
          </a:xfrm>
          <a:prstGeom prst="rect">
            <a:avLst/>
          </a:prstGeom>
        </p:spPr>
      </p:pic>
    </p:spTree>
    <p:extLst>
      <p:ext uri="{BB962C8B-B14F-4D97-AF65-F5344CB8AC3E}">
        <p14:creationId xmlns:p14="http://schemas.microsoft.com/office/powerpoint/2010/main" val="154410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Guiding Principles</a:t>
            </a:r>
          </a:p>
          <a:p>
            <a:pPr lvl="1"/>
            <a:r>
              <a:rPr lang="en-US" dirty="0"/>
              <a:t>Be inclusive</a:t>
            </a:r>
          </a:p>
          <a:p>
            <a:pPr lvl="1"/>
            <a:r>
              <a:rPr lang="en-US" dirty="0"/>
              <a:t>Be empathetic</a:t>
            </a:r>
          </a:p>
          <a:p>
            <a:pPr lvl="1"/>
            <a:r>
              <a:rPr lang="en-US" dirty="0"/>
              <a:t>Be honest</a:t>
            </a:r>
          </a:p>
          <a:p>
            <a:r>
              <a:rPr lang="en-US" dirty="0"/>
              <a:t>Key Elements: trust-building, storytelling, direct support to users</a:t>
            </a:r>
          </a:p>
          <a:p>
            <a:r>
              <a:rPr lang="en-US" dirty="0"/>
              <a:t>Consultation with Complete Count Committee, media</a:t>
            </a:r>
          </a:p>
          <a:p>
            <a:r>
              <a:rPr lang="en-US" dirty="0"/>
              <a:t>Example products: blogs, webinars, workshops, online platforms, etc.</a:t>
            </a:r>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In progress: Detroit/Grand Rapids plan</a:t>
            </a:r>
          </a:p>
        </p:txBody>
      </p:sp>
    </p:spTree>
    <p:extLst>
      <p:ext uri="{BB962C8B-B14F-4D97-AF65-F5344CB8AC3E}">
        <p14:creationId xmlns:p14="http://schemas.microsoft.com/office/powerpoint/2010/main" val="107143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Have you heard concerns from community stakeholders about the quality of the Census data?</a:t>
            </a:r>
          </a:p>
          <a:p>
            <a:r>
              <a:rPr lang="en-US" dirty="0"/>
              <a:t>How have you been educating yourself/your staff about the issues around the new Census data?</a:t>
            </a:r>
          </a:p>
          <a:p>
            <a:r>
              <a:rPr lang="en-US" dirty="0"/>
              <a:t>Have you been planning for  the redistricting data (products, help desks, media prep)?</a:t>
            </a:r>
          </a:p>
          <a:p>
            <a:r>
              <a:rPr lang="en-US" dirty="0"/>
              <a:t>What other conversations or activities would you like NNIP to organize?</a:t>
            </a:r>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Discussion Questions</a:t>
            </a:r>
          </a:p>
        </p:txBody>
      </p:sp>
    </p:spTree>
    <p:extLst>
      <p:ext uri="{BB962C8B-B14F-4D97-AF65-F5344CB8AC3E}">
        <p14:creationId xmlns:p14="http://schemas.microsoft.com/office/powerpoint/2010/main" val="345113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hlinkClick r:id="rId3"/>
              </a:rPr>
              <a:t>Census Data Products</a:t>
            </a:r>
            <a:endParaRPr lang="en-US" dirty="0"/>
          </a:p>
          <a:p>
            <a:r>
              <a:rPr lang="en-US" dirty="0">
                <a:hlinkClick r:id="rId4"/>
              </a:rPr>
              <a:t>American Statistical Association</a:t>
            </a:r>
            <a:endParaRPr lang="en-US" dirty="0"/>
          </a:p>
          <a:p>
            <a:r>
              <a:rPr lang="en-US" dirty="0">
                <a:hlinkClick r:id="rId5"/>
              </a:rPr>
              <a:t>Association of Public Data Users</a:t>
            </a:r>
            <a:endParaRPr lang="en-US" dirty="0"/>
          </a:p>
          <a:p>
            <a:r>
              <a:rPr lang="en-US" dirty="0">
                <a:hlinkClick r:id="rId6" action="ppaction://hlinkfile"/>
              </a:rPr>
              <a:t>IPUMS</a:t>
            </a:r>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lstStyle/>
          <a:p>
            <a:r>
              <a:rPr lang="en-US" dirty="0"/>
              <a:t>Stay Up-to-Date with Newsletters</a:t>
            </a:r>
          </a:p>
        </p:txBody>
      </p:sp>
    </p:spTree>
    <p:extLst>
      <p:ext uri="{BB962C8B-B14F-4D97-AF65-F5344CB8AC3E}">
        <p14:creationId xmlns:p14="http://schemas.microsoft.com/office/powerpoint/2010/main" val="178198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3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D4DC-2A63-43CE-998E-B2075B96F828}"/>
              </a:ext>
            </a:extLst>
          </p:cNvPr>
          <p:cNvSpPr>
            <a:spLocks noGrp="1"/>
          </p:cNvSpPr>
          <p:nvPr>
            <p:ph type="title"/>
          </p:nvPr>
        </p:nvSpPr>
        <p:spPr/>
        <p:txBody>
          <a:bodyPr/>
          <a:lstStyle/>
          <a:p>
            <a:r>
              <a:rPr lang="en-US" dirty="0"/>
              <a:t>Extra Reference Slides</a:t>
            </a:r>
          </a:p>
        </p:txBody>
      </p:sp>
      <p:sp>
        <p:nvSpPr>
          <p:cNvPr id="3" name="Text Placeholder 2">
            <a:extLst>
              <a:ext uri="{FF2B5EF4-FFF2-40B4-BE49-F238E27FC236}">
                <a16:creationId xmlns:a16="http://schemas.microsoft.com/office/drawing/2014/main" id="{FFD0599F-EADF-4BA1-B85B-5BBF141A1D4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5754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D5C40F-83C5-4B85-8B05-4CB71E1451B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876691" y="1333392"/>
            <a:ext cx="2790933" cy="2790933"/>
          </a:xfrm>
        </p:spPr>
      </p:pic>
      <p:sp>
        <p:nvSpPr>
          <p:cNvPr id="4" name="Title 3">
            <a:extLst>
              <a:ext uri="{FF2B5EF4-FFF2-40B4-BE49-F238E27FC236}">
                <a16:creationId xmlns:a16="http://schemas.microsoft.com/office/drawing/2014/main" id="{ED95C57C-C2B0-4D60-8982-CD48974E45AC}"/>
              </a:ext>
            </a:extLst>
          </p:cNvPr>
          <p:cNvSpPr>
            <a:spLocks noGrp="1"/>
          </p:cNvSpPr>
          <p:nvPr>
            <p:ph type="title"/>
          </p:nvPr>
        </p:nvSpPr>
        <p:spPr/>
        <p:txBody>
          <a:bodyPr/>
          <a:lstStyle/>
          <a:p>
            <a:r>
              <a:rPr lang="en-US" dirty="0"/>
              <a:t>Hooray!  The data are almost here!</a:t>
            </a:r>
          </a:p>
        </p:txBody>
      </p:sp>
      <p:sp>
        <p:nvSpPr>
          <p:cNvPr id="2" name="TextBox 1">
            <a:extLst>
              <a:ext uri="{FF2B5EF4-FFF2-40B4-BE49-F238E27FC236}">
                <a16:creationId xmlns:a16="http://schemas.microsoft.com/office/drawing/2014/main" id="{1ECE9C43-B460-45CA-B3B9-83A39D45E1C7}"/>
              </a:ext>
            </a:extLst>
          </p:cNvPr>
          <p:cNvSpPr txBox="1"/>
          <p:nvPr/>
        </p:nvSpPr>
        <p:spPr>
          <a:xfrm>
            <a:off x="685801" y="1600200"/>
            <a:ext cx="3371850" cy="1938992"/>
          </a:xfrm>
          <a:prstGeom prst="rect">
            <a:avLst/>
          </a:prstGeom>
          <a:noFill/>
        </p:spPr>
        <p:txBody>
          <a:bodyPr wrap="square" rtlCol="0">
            <a:spAutoFit/>
          </a:bodyPr>
          <a:lstStyle/>
          <a:p>
            <a:pPr algn="ctr"/>
            <a:r>
              <a:rPr lang="en-US" sz="2400" i="1" dirty="0"/>
              <a:t>Thanks to all of you and the community groups who worked so hard on Get Out the Count efforts!</a:t>
            </a:r>
          </a:p>
        </p:txBody>
      </p:sp>
    </p:spTree>
    <p:extLst>
      <p:ext uri="{BB962C8B-B14F-4D97-AF65-F5344CB8AC3E}">
        <p14:creationId xmlns:p14="http://schemas.microsoft.com/office/powerpoint/2010/main" val="119774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hlinkClick r:id="rId3"/>
              </a:rPr>
              <a:t>Differential Privacy in the 2020 Census</a:t>
            </a:r>
            <a:r>
              <a:rPr lang="en-US" dirty="0"/>
              <a:t> (Georgetown Center on Poverty and Inequality)</a:t>
            </a:r>
          </a:p>
          <a:p>
            <a:r>
              <a:rPr lang="en-US" dirty="0">
                <a:hlinkClick r:id="rId4"/>
              </a:rPr>
              <a:t>IPUMS Changes to Census Bureau Data Products</a:t>
            </a:r>
            <a:endParaRPr lang="en-US" dirty="0"/>
          </a:p>
          <a:p>
            <a:r>
              <a:rPr lang="en-US" dirty="0">
                <a:highlight>
                  <a:srgbClr val="FFFF00"/>
                </a:highlight>
              </a:rPr>
              <a:t>ADD OTHERS</a:t>
            </a:r>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23511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American Statistical Association State-Level Quality Report (August)</a:t>
            </a:r>
          </a:p>
          <a:p>
            <a:r>
              <a:rPr lang="en-US" dirty="0"/>
              <a:t>Urban Brief on Balancing Data Privacy and Data Utility</a:t>
            </a:r>
          </a:p>
          <a:p>
            <a:r>
              <a:rPr lang="en-US" dirty="0"/>
              <a:t>Carolina Population Center “Explainer”</a:t>
            </a:r>
          </a:p>
          <a:p>
            <a:r>
              <a:rPr lang="en-US" dirty="0"/>
              <a:t>Guide(s) from Population Reference Bureau</a:t>
            </a:r>
          </a:p>
          <a:p>
            <a:pPr lvl="1"/>
            <a:r>
              <a:rPr lang="en-US" dirty="0"/>
              <a:t>Similar to ACS Users’ Guides</a:t>
            </a:r>
          </a:p>
          <a:p>
            <a:pPr lvl="1"/>
            <a:r>
              <a:rPr lang="en-US" dirty="0"/>
              <a:t>Describes differential privacy, redistricting case</a:t>
            </a:r>
          </a:p>
          <a:p>
            <a:pPr lvl="1"/>
            <a:r>
              <a:rPr lang="en-US" dirty="0"/>
              <a:t>Recommendations for calculations, fitness of use</a:t>
            </a:r>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lstStyle/>
          <a:p>
            <a:r>
              <a:rPr lang="en-US" dirty="0"/>
              <a:t>Forthcoming Resources	</a:t>
            </a:r>
          </a:p>
        </p:txBody>
      </p:sp>
    </p:spTree>
    <p:extLst>
      <p:ext uri="{BB962C8B-B14F-4D97-AF65-F5344CB8AC3E}">
        <p14:creationId xmlns:p14="http://schemas.microsoft.com/office/powerpoint/2010/main" val="34594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Apportionment – released April 26</a:t>
            </a:r>
          </a:p>
          <a:p>
            <a:r>
              <a:rPr lang="en-US" dirty="0"/>
              <a:t>Redistricting – Legacy Format on August 16; Updated Format – September 30</a:t>
            </a:r>
          </a:p>
          <a:p>
            <a:r>
              <a:rPr lang="en-US" dirty="0"/>
              <a:t>Demographic Profiles (2022 - Place-level: Age, Sex, Race, HH Type, HH relationships, Occupancy, Tenure)</a:t>
            </a:r>
          </a:p>
          <a:p>
            <a:r>
              <a:rPr lang="en-US" dirty="0">
                <a:hlinkClick r:id="rId3"/>
              </a:rPr>
              <a:t>Demographic and Housing Characteristics File </a:t>
            </a:r>
            <a:r>
              <a:rPr lang="en-US" dirty="0"/>
              <a:t>(2022 – detailed geography, more crosstabs, tables by race)</a:t>
            </a:r>
          </a:p>
          <a:p>
            <a:r>
              <a:rPr lang="en-US" dirty="0"/>
              <a:t>Post Enumeration Survey and Demographic Analysis (2022 - evaluating over/undercounts)</a:t>
            </a:r>
          </a:p>
        </p:txBody>
      </p:sp>
      <p:sp>
        <p:nvSpPr>
          <p:cNvPr id="2" name="Title 1"/>
          <p:cNvSpPr>
            <a:spLocks noGrp="1"/>
          </p:cNvSpPr>
          <p:nvPr>
            <p:ph type="title"/>
          </p:nvPr>
        </p:nvSpPr>
        <p:spPr/>
        <p:txBody>
          <a:bodyPr/>
          <a:lstStyle/>
          <a:p>
            <a:r>
              <a:rPr lang="en-US" dirty="0"/>
              <a:t>Census 2020 data products</a:t>
            </a:r>
          </a:p>
        </p:txBody>
      </p:sp>
    </p:spTree>
    <p:extLst>
      <p:ext uri="{BB962C8B-B14F-4D97-AF65-F5344CB8AC3E}">
        <p14:creationId xmlns:p14="http://schemas.microsoft.com/office/powerpoint/2010/main" val="412454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BA592D-1D60-4BA7-A0EF-4EC8F788424F}"/>
              </a:ext>
            </a:extLst>
          </p:cNvPr>
          <p:cNvSpPr>
            <a:spLocks noGrp="1"/>
          </p:cNvSpPr>
          <p:nvPr>
            <p:ph idx="1"/>
          </p:nvPr>
        </p:nvSpPr>
        <p:spPr/>
        <p:txBody>
          <a:bodyPr/>
          <a:lstStyle/>
          <a:p>
            <a:pPr lvl="1"/>
            <a:r>
              <a:rPr lang="en-US" sz="2200" dirty="0"/>
              <a:t>Former Summary File 1 Tables that include</a:t>
            </a:r>
          </a:p>
          <a:p>
            <a:pPr lvl="2"/>
            <a:r>
              <a:rPr lang="en-US" dirty="0"/>
              <a:t>Detailed Race and Hispanic Origin</a:t>
            </a:r>
          </a:p>
          <a:p>
            <a:pPr lvl="2"/>
            <a:r>
              <a:rPr lang="en-US" dirty="0"/>
              <a:t>Family/Household by Person Characteristics Tables</a:t>
            </a:r>
          </a:p>
          <a:p>
            <a:pPr lvl="1"/>
            <a:r>
              <a:rPr lang="en-US" sz="2200" dirty="0"/>
              <a:t>Former Summary File 2</a:t>
            </a:r>
          </a:p>
          <a:p>
            <a:pPr lvl="1"/>
            <a:r>
              <a:rPr lang="en-US" sz="2200" dirty="0"/>
              <a:t>American Indian and Alaska Native Summary File</a:t>
            </a:r>
          </a:p>
          <a:p>
            <a:pPr lvl="2"/>
            <a:r>
              <a:rPr lang="en-US" dirty="0"/>
              <a:t>Tribal consultations underway</a:t>
            </a:r>
          </a:p>
          <a:p>
            <a:pPr lvl="1"/>
            <a:r>
              <a:rPr lang="en-US" sz="2200" dirty="0"/>
              <a:t>Public Use Microdata Sample (PUMS) File</a:t>
            </a:r>
          </a:p>
          <a:p>
            <a:pPr lvl="1"/>
            <a:endParaRPr lang="en-US" dirty="0"/>
          </a:p>
          <a:p>
            <a:endParaRPr lang="en-US" dirty="0"/>
          </a:p>
        </p:txBody>
      </p:sp>
      <p:sp>
        <p:nvSpPr>
          <p:cNvPr id="3" name="Title 2">
            <a:extLst>
              <a:ext uri="{FF2B5EF4-FFF2-40B4-BE49-F238E27FC236}">
                <a16:creationId xmlns:a16="http://schemas.microsoft.com/office/drawing/2014/main" id="{91FC38D4-1391-4839-B5B1-5B729E772305}"/>
              </a:ext>
            </a:extLst>
          </p:cNvPr>
          <p:cNvSpPr>
            <a:spLocks noGrp="1"/>
          </p:cNvSpPr>
          <p:nvPr>
            <p:ph type="title"/>
          </p:nvPr>
        </p:nvSpPr>
        <p:spPr/>
        <p:txBody>
          <a:bodyPr/>
          <a:lstStyle/>
          <a:p>
            <a:r>
              <a:rPr lang="en-US" dirty="0"/>
              <a:t>Group 2 Products</a:t>
            </a:r>
          </a:p>
        </p:txBody>
      </p:sp>
    </p:spTree>
    <p:extLst>
      <p:ext uri="{BB962C8B-B14F-4D97-AF65-F5344CB8AC3E}">
        <p14:creationId xmlns:p14="http://schemas.microsoft.com/office/powerpoint/2010/main" val="2174202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Redistricting Data Program Management Website</a:t>
            </a:r>
          </a:p>
          <a:p>
            <a:r>
              <a:rPr lang="en-US" dirty="0"/>
              <a:t>Phase 3: </a:t>
            </a:r>
            <a:r>
              <a:rPr lang="en-US" dirty="0">
                <a:hlinkClick r:id="rId3"/>
              </a:rPr>
              <a:t>Delivery of the 2020 Census P.L. 94-171 Redistricting Data Files and Geographic Products</a:t>
            </a:r>
            <a:endParaRPr lang="en-US" dirty="0"/>
          </a:p>
          <a:p>
            <a:pPr lvl="1"/>
            <a:r>
              <a:rPr lang="en-US" dirty="0"/>
              <a:t>Technical documentation </a:t>
            </a:r>
          </a:p>
          <a:p>
            <a:pPr lvl="1"/>
            <a:r>
              <a:rPr lang="en-US" dirty="0"/>
              <a:t>Prototype files for testing</a:t>
            </a:r>
          </a:p>
          <a:p>
            <a:pPr lvl="1"/>
            <a:r>
              <a:rPr lang="en-US" dirty="0"/>
              <a:t>Import scripts</a:t>
            </a:r>
          </a:p>
        </p:txBody>
      </p:sp>
      <p:sp>
        <p:nvSpPr>
          <p:cNvPr id="2" name="Title 1"/>
          <p:cNvSpPr>
            <a:spLocks noGrp="1"/>
          </p:cNvSpPr>
          <p:nvPr>
            <p:ph type="title"/>
          </p:nvPr>
        </p:nvSpPr>
        <p:spPr/>
        <p:txBody>
          <a:bodyPr/>
          <a:lstStyle/>
          <a:p>
            <a:r>
              <a:rPr lang="en-US" dirty="0"/>
              <a:t>Technical Resources for Legacy Format Files</a:t>
            </a:r>
          </a:p>
        </p:txBody>
      </p:sp>
    </p:spTree>
    <p:extLst>
      <p:ext uri="{BB962C8B-B14F-4D97-AF65-F5344CB8AC3E}">
        <p14:creationId xmlns:p14="http://schemas.microsoft.com/office/powerpoint/2010/main" val="1042513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000" kern="1200" dirty="0">
              <a:solidFill>
                <a:schemeClr val="tx1"/>
              </a:solidFill>
              <a:effectLst/>
              <a:latin typeface="+mn-lt"/>
              <a:ea typeface="+mn-ea"/>
              <a:cs typeface="+mn-cs"/>
            </a:endParaRPr>
          </a:p>
          <a:p>
            <a:pPr defTabSz="914400">
              <a:spcBef>
                <a:spcPts val="0"/>
              </a:spcBef>
              <a:spcAft>
                <a:spcPts val="0"/>
              </a:spcAft>
              <a:buClr>
                <a:schemeClr val="bg2"/>
              </a:buClr>
              <a:defRPr/>
            </a:pPr>
            <a:r>
              <a:rPr lang="en-US" dirty="0"/>
              <a:t>Privacy-Protected Microdata Files for Redistricting</a:t>
            </a:r>
          </a:p>
          <a:p>
            <a:pPr defTabSz="914400">
              <a:spcBef>
                <a:spcPts val="0"/>
              </a:spcBef>
              <a:spcAft>
                <a:spcPts val="0"/>
              </a:spcAft>
              <a:buClr>
                <a:schemeClr val="bg2"/>
              </a:buClr>
              <a:defRPr/>
            </a:pPr>
            <a:r>
              <a:rPr lang="en-US" dirty="0"/>
              <a:t>2010-2020 </a:t>
            </a:r>
            <a:r>
              <a:rPr lang="en-US" dirty="0">
                <a:hlinkClick r:id="rId3"/>
              </a:rPr>
              <a:t>geographic crosswalks</a:t>
            </a:r>
            <a:endParaRPr lang="en-US" dirty="0"/>
          </a:p>
          <a:p>
            <a:r>
              <a:rPr lang="en-US" dirty="0"/>
              <a:t>2020 GIS boundary files</a:t>
            </a:r>
          </a:p>
          <a:p>
            <a:r>
              <a:rPr lang="en-US" dirty="0">
                <a:hlinkClick r:id="rId4"/>
              </a:rPr>
              <a:t>Privacy-protected 2010 demonstration data</a:t>
            </a:r>
            <a:r>
              <a:rPr lang="en-US" dirty="0"/>
              <a:t> based on the production system for 2020 data</a:t>
            </a:r>
            <a:endParaRPr lang="en-US" dirty="0">
              <a:solidFill>
                <a:srgbClr val="FF0000"/>
              </a:solidFill>
            </a:endParaRPr>
          </a:p>
        </p:txBody>
      </p:sp>
      <p:sp>
        <p:nvSpPr>
          <p:cNvPr id="2" name="Title 1"/>
          <p:cNvSpPr>
            <a:spLocks noGrp="1"/>
          </p:cNvSpPr>
          <p:nvPr>
            <p:ph type="title"/>
          </p:nvPr>
        </p:nvSpPr>
        <p:spPr/>
        <p:txBody>
          <a:bodyPr/>
          <a:lstStyle/>
          <a:p>
            <a:r>
              <a:rPr lang="en-US" dirty="0"/>
              <a:t>Supplemental Products in August</a:t>
            </a:r>
          </a:p>
        </p:txBody>
      </p:sp>
    </p:spTree>
    <p:extLst>
      <p:ext uri="{BB962C8B-B14F-4D97-AF65-F5344CB8AC3E}">
        <p14:creationId xmlns:p14="http://schemas.microsoft.com/office/powerpoint/2010/main" val="298309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How do we communicate about data quality and fitness for use to our various audiences?</a:t>
            </a:r>
          </a:p>
          <a:p>
            <a:endParaRPr lang="en-US" dirty="0"/>
          </a:p>
          <a:p>
            <a:r>
              <a:rPr lang="en-US" dirty="0"/>
              <a:t>Other possible future topics:  sharing ETL tips, analytic products, online displays, other?</a:t>
            </a:r>
          </a:p>
        </p:txBody>
      </p:sp>
      <p:sp>
        <p:nvSpPr>
          <p:cNvPr id="2" name="Title 1"/>
          <p:cNvSpPr>
            <a:spLocks noGrp="1"/>
          </p:cNvSpPr>
          <p:nvPr>
            <p:ph type="title"/>
          </p:nvPr>
        </p:nvSpPr>
        <p:spPr/>
        <p:txBody>
          <a:bodyPr/>
          <a:lstStyle/>
          <a:p>
            <a:r>
              <a:rPr lang="en-US" dirty="0"/>
              <a:t>Today’s topic</a:t>
            </a:r>
          </a:p>
        </p:txBody>
      </p:sp>
    </p:spTree>
    <p:extLst>
      <p:ext uri="{BB962C8B-B14F-4D97-AF65-F5344CB8AC3E}">
        <p14:creationId xmlns:p14="http://schemas.microsoft.com/office/powerpoint/2010/main" val="344763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D20126-D7C4-47C2-9298-D69ECA29DAAC}"/>
              </a:ext>
            </a:extLst>
          </p:cNvPr>
          <p:cNvSpPr>
            <a:spLocks noGrp="1"/>
          </p:cNvSpPr>
          <p:nvPr>
            <p:ph idx="1"/>
          </p:nvPr>
        </p:nvSpPr>
        <p:spPr/>
        <p:txBody>
          <a:bodyPr/>
          <a:lstStyle/>
          <a:p>
            <a:r>
              <a:rPr lang="en-US" dirty="0"/>
              <a:t>Housing unit counts</a:t>
            </a:r>
          </a:p>
          <a:p>
            <a:r>
              <a:rPr lang="en-US" dirty="0"/>
              <a:t>Occupancy status for housing units (occupied or vacant)</a:t>
            </a:r>
          </a:p>
          <a:p>
            <a:r>
              <a:rPr lang="en-US" dirty="0"/>
              <a:t>Population totals</a:t>
            </a:r>
          </a:p>
          <a:p>
            <a:r>
              <a:rPr lang="en-US" dirty="0"/>
              <a:t>Population totals by race</a:t>
            </a:r>
          </a:p>
          <a:p>
            <a:r>
              <a:rPr lang="en-US" dirty="0"/>
              <a:t>Population totals by race and Hispanic/Latino origin</a:t>
            </a:r>
          </a:p>
          <a:p>
            <a:r>
              <a:rPr lang="en-US" dirty="0"/>
              <a:t>Voting-age population (age 18+) by race and Hispanic/Latino origin</a:t>
            </a:r>
          </a:p>
          <a:p>
            <a:r>
              <a:rPr lang="en-US" dirty="0"/>
              <a:t>Population totals in group quarters by major type</a:t>
            </a:r>
          </a:p>
        </p:txBody>
      </p:sp>
      <p:sp>
        <p:nvSpPr>
          <p:cNvPr id="3" name="Title 2">
            <a:extLst>
              <a:ext uri="{FF2B5EF4-FFF2-40B4-BE49-F238E27FC236}">
                <a16:creationId xmlns:a16="http://schemas.microsoft.com/office/drawing/2014/main" id="{E26EA793-2E89-45A6-837D-2901C3F6C640}"/>
              </a:ext>
            </a:extLst>
          </p:cNvPr>
          <p:cNvSpPr>
            <a:spLocks noGrp="1"/>
          </p:cNvSpPr>
          <p:nvPr>
            <p:ph type="title"/>
          </p:nvPr>
        </p:nvSpPr>
        <p:spPr/>
        <p:txBody>
          <a:bodyPr/>
          <a:lstStyle/>
          <a:p>
            <a:r>
              <a:rPr lang="en-US" dirty="0"/>
              <a:t>What is in the redistricting file?</a:t>
            </a:r>
          </a:p>
        </p:txBody>
      </p:sp>
    </p:spTree>
    <p:extLst>
      <p:ext uri="{BB962C8B-B14F-4D97-AF65-F5344CB8AC3E}">
        <p14:creationId xmlns:p14="http://schemas.microsoft.com/office/powerpoint/2010/main" val="33860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a:xfrm>
            <a:off x="641350" y="1214460"/>
            <a:ext cx="8436148" cy="3152680"/>
          </a:xfrm>
        </p:spPr>
        <p:txBody>
          <a:bodyPr/>
          <a:lstStyle/>
          <a:p>
            <a:r>
              <a:rPr lang="en-US" dirty="0"/>
              <a:t>Undercount</a:t>
            </a:r>
          </a:p>
          <a:p>
            <a:pPr lvl="1"/>
            <a:r>
              <a:rPr lang="en-US" dirty="0"/>
              <a:t>Types of households (African-Americans, Hispanics, renters)</a:t>
            </a:r>
          </a:p>
          <a:p>
            <a:pPr lvl="1"/>
            <a:r>
              <a:rPr lang="en-US" dirty="0"/>
              <a:t>People in a household (young children, non-citizens, complex households)</a:t>
            </a:r>
          </a:p>
          <a:p>
            <a:r>
              <a:rPr lang="en-US" dirty="0"/>
              <a:t>Unreliable reporting of missing households by proxies (e.g. neighbors)</a:t>
            </a:r>
          </a:p>
          <a:p>
            <a:r>
              <a:rPr lang="en-US" dirty="0"/>
              <a:t>De-duplication (greater role with non-ID responses allowed)</a:t>
            </a:r>
          </a:p>
          <a:p>
            <a:r>
              <a:rPr lang="en-US" dirty="0"/>
              <a:t>Household imputation (occupancy and number of people)</a:t>
            </a:r>
          </a:p>
          <a:p>
            <a:r>
              <a:rPr lang="en-US" dirty="0"/>
              <a:t>Characteristic imputation (larger issue in 2020 than 2010)</a:t>
            </a:r>
          </a:p>
          <a:p>
            <a:r>
              <a:rPr lang="en-US" dirty="0"/>
              <a:t>Group quarters imputation (introduced in 2020)</a:t>
            </a:r>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Sources of Error: Operational and Processing</a:t>
            </a:r>
          </a:p>
        </p:txBody>
      </p:sp>
    </p:spTree>
    <p:extLst>
      <p:ext uri="{BB962C8B-B14F-4D97-AF65-F5344CB8AC3E}">
        <p14:creationId xmlns:p14="http://schemas.microsoft.com/office/powerpoint/2010/main" val="203177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a:xfrm>
            <a:off x="641350" y="1253253"/>
            <a:ext cx="7760188" cy="3152680"/>
          </a:xfrm>
        </p:spPr>
        <p:txBody>
          <a:bodyPr/>
          <a:lstStyle/>
          <a:p>
            <a:r>
              <a:rPr lang="en-US" dirty="0"/>
              <a:t>Extended time of data collection to six months</a:t>
            </a:r>
          </a:p>
          <a:p>
            <a:r>
              <a:rPr lang="en-US" dirty="0"/>
              <a:t>People not at their “primary</a:t>
            </a:r>
            <a:r>
              <a:rPr lang="en-US"/>
              <a:t>” residence </a:t>
            </a:r>
            <a:r>
              <a:rPr lang="en-US" dirty="0"/>
              <a:t>(college students, second homes, moving in with family)</a:t>
            </a:r>
          </a:p>
          <a:p>
            <a:r>
              <a:rPr lang="en-US" dirty="0"/>
              <a:t>People being afraid to open door to strangers</a:t>
            </a:r>
          </a:p>
          <a:p>
            <a:r>
              <a:rPr lang="en-US" dirty="0"/>
              <a:t>Fear from proposed addition of immigration question</a:t>
            </a:r>
          </a:p>
          <a:p>
            <a:r>
              <a:rPr lang="en-US" dirty="0"/>
              <a:t>Natural disasters</a:t>
            </a:r>
          </a:p>
          <a:p>
            <a:pPr lvl="1"/>
            <a:r>
              <a:rPr lang="en-US" dirty="0">
                <a:solidFill>
                  <a:srgbClr val="323130"/>
                </a:solidFill>
                <a:effectLst/>
                <a:latin typeface="Lato"/>
              </a:rPr>
              <a:t>Housing units destroyed or uninhabitable</a:t>
            </a:r>
          </a:p>
          <a:p>
            <a:pPr lvl="1"/>
            <a:r>
              <a:rPr lang="en-US" dirty="0">
                <a:solidFill>
                  <a:srgbClr val="323130"/>
                </a:solidFill>
                <a:effectLst/>
                <a:latin typeface="Lato"/>
              </a:rPr>
              <a:t>Access to the area prevented during NRFU</a:t>
            </a:r>
          </a:p>
          <a:p>
            <a:pPr lvl="1"/>
            <a:r>
              <a:rPr lang="en-US" dirty="0">
                <a:solidFill>
                  <a:srgbClr val="323130"/>
                </a:solidFill>
                <a:latin typeface="Lato"/>
              </a:rPr>
              <a:t>Disrupted </a:t>
            </a:r>
            <a:r>
              <a:rPr lang="en-US" dirty="0">
                <a:solidFill>
                  <a:srgbClr val="323130"/>
                </a:solidFill>
                <a:effectLst/>
                <a:latin typeface="Lato"/>
              </a:rPr>
              <a:t>access to power </a:t>
            </a:r>
          </a:p>
          <a:p>
            <a:endParaRPr lang="en-US" dirty="0"/>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Sources of Error: 2020 Census</a:t>
            </a:r>
          </a:p>
        </p:txBody>
      </p:sp>
    </p:spTree>
    <p:extLst>
      <p:ext uri="{BB962C8B-B14F-4D97-AF65-F5344CB8AC3E}">
        <p14:creationId xmlns:p14="http://schemas.microsoft.com/office/powerpoint/2010/main" val="177323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Past decennial data was also adjusted to protect privacy – just in an undisclosed way. (swapping, top-coding, grouping)</a:t>
            </a:r>
          </a:p>
          <a:p>
            <a:r>
              <a:rPr lang="en-US" dirty="0"/>
              <a:t>Change motivated from increased amount of external data and greater computer power (</a:t>
            </a:r>
            <a:r>
              <a:rPr lang="en-US" dirty="0">
                <a:hlinkClick r:id="rId3"/>
              </a:rPr>
              <a:t>see video</a:t>
            </a:r>
            <a:r>
              <a:rPr lang="en-US" dirty="0"/>
              <a:t>)</a:t>
            </a:r>
          </a:p>
          <a:p>
            <a:r>
              <a:rPr lang="en-US" b="1" dirty="0"/>
              <a:t>Differential privacy</a:t>
            </a:r>
            <a:endParaRPr lang="en-US" dirty="0"/>
          </a:p>
          <a:p>
            <a:pPr lvl="1"/>
            <a:r>
              <a:rPr lang="en-US" dirty="0"/>
              <a:t>a mathematical method that quantifies the precise amount of privacy risk (i.e. risk of reconstruction or re-identification).</a:t>
            </a:r>
          </a:p>
          <a:p>
            <a:pPr lvl="1"/>
            <a:r>
              <a:rPr lang="en-US" dirty="0"/>
              <a:t>Protection for all calculations, tables, and data products no matter what external data is available.</a:t>
            </a:r>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fontScale="90000"/>
          </a:bodyPr>
          <a:lstStyle/>
          <a:p>
            <a:r>
              <a:rPr lang="en-US" dirty="0"/>
              <a:t>Sources of Error: Disclosure Avoidance System</a:t>
            </a:r>
          </a:p>
        </p:txBody>
      </p:sp>
    </p:spTree>
    <p:extLst>
      <p:ext uri="{BB962C8B-B14F-4D97-AF65-F5344CB8AC3E}">
        <p14:creationId xmlns:p14="http://schemas.microsoft.com/office/powerpoint/2010/main" val="350574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Invariants – numbers that are reported without noise infusion</a:t>
            </a:r>
          </a:p>
          <a:p>
            <a:pPr lvl="1"/>
            <a:r>
              <a:rPr lang="en-US" dirty="0"/>
              <a:t>Total population at the state level</a:t>
            </a:r>
          </a:p>
          <a:p>
            <a:pPr lvl="1"/>
            <a:r>
              <a:rPr lang="en-US" dirty="0"/>
              <a:t>Total housing units at the block level</a:t>
            </a:r>
          </a:p>
          <a:p>
            <a:pPr lvl="1"/>
            <a:r>
              <a:rPr lang="en-US" dirty="0"/>
              <a:t>Number of group quarters facilities by type at the block level</a:t>
            </a:r>
          </a:p>
          <a:p>
            <a:r>
              <a:rPr lang="en-US" dirty="0"/>
              <a:t>Privacy loss budget</a:t>
            </a:r>
          </a:p>
          <a:p>
            <a:pPr lvl="1"/>
            <a:r>
              <a:rPr lang="en-US" dirty="0"/>
              <a:t>Decision point on tradeoff of accuracy and privacy protection</a:t>
            </a:r>
          </a:p>
          <a:p>
            <a:pPr lvl="1"/>
            <a:r>
              <a:rPr lang="en-US" dirty="0"/>
              <a:t>Epsilon (ε)=19.6, 17.14 for the persons data and 2.47 for the housing data (for redistricting data product)</a:t>
            </a:r>
          </a:p>
          <a:p>
            <a:pPr lvl="1"/>
            <a:r>
              <a:rPr lang="en-US" dirty="0"/>
              <a:t>See </a:t>
            </a:r>
            <a:r>
              <a:rPr lang="en-US" dirty="0">
                <a:hlinkClick r:id="rId3"/>
              </a:rPr>
              <a:t>presentation</a:t>
            </a:r>
            <a:r>
              <a:rPr lang="en-US" dirty="0"/>
              <a:t> and </a:t>
            </a:r>
            <a:r>
              <a:rPr lang="en-US" dirty="0">
                <a:hlinkClick r:id="rId4"/>
              </a:rPr>
              <a:t>detailed distribution tables</a:t>
            </a:r>
            <a:endParaRPr lang="en-US" dirty="0"/>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a:bodyPr>
          <a:lstStyle/>
          <a:p>
            <a:r>
              <a:rPr lang="en-US" dirty="0"/>
              <a:t>DAS Step 1: Set parameters</a:t>
            </a:r>
          </a:p>
        </p:txBody>
      </p:sp>
    </p:spTree>
    <p:extLst>
      <p:ext uri="{BB962C8B-B14F-4D97-AF65-F5344CB8AC3E}">
        <p14:creationId xmlns:p14="http://schemas.microsoft.com/office/powerpoint/2010/main" val="182178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F7D595-5F3F-4082-B090-D25BE1FEB7EE}"/>
              </a:ext>
            </a:extLst>
          </p:cNvPr>
          <p:cNvSpPr>
            <a:spLocks noGrp="1"/>
          </p:cNvSpPr>
          <p:nvPr>
            <p:ph idx="1"/>
          </p:nvPr>
        </p:nvSpPr>
        <p:spPr/>
        <p:txBody>
          <a:bodyPr/>
          <a:lstStyle/>
          <a:p>
            <a:r>
              <a:rPr lang="en-US" dirty="0"/>
              <a:t>Step 2: Inserting of noise per parameters</a:t>
            </a:r>
          </a:p>
          <a:p>
            <a:r>
              <a:rPr lang="en-US" dirty="0"/>
              <a:t>Step 3: Post-processing</a:t>
            </a:r>
          </a:p>
          <a:p>
            <a:pPr lvl="1"/>
            <a:r>
              <a:rPr lang="en-US" dirty="0"/>
              <a:t>Processed sequentially through each geographic levels, i.e. the first pass of the algorithm determines the population for each unit within that geography (e.g., for all census tracts within a county)</a:t>
            </a:r>
          </a:p>
          <a:p>
            <a:pPr lvl="1"/>
            <a:r>
              <a:rPr lang="en-US" dirty="0"/>
              <a:t>Make sure there’s no fractions, negative numbers, etc.</a:t>
            </a:r>
          </a:p>
          <a:p>
            <a:r>
              <a:rPr lang="en-US" dirty="0"/>
              <a:t>Note “quality” tuned to redistricting case</a:t>
            </a:r>
          </a:p>
          <a:p>
            <a:pPr lvl="1"/>
            <a:r>
              <a:rPr lang="en-US" dirty="0"/>
              <a:t>Example: For areas with 500+ population, threshold set for when the share of largest racial group within +/- 5 percentage points 95% of the time.  </a:t>
            </a:r>
          </a:p>
          <a:p>
            <a:pPr lvl="1"/>
            <a:endParaRPr lang="en-US" dirty="0"/>
          </a:p>
          <a:p>
            <a:endParaRPr lang="en-US" dirty="0"/>
          </a:p>
        </p:txBody>
      </p:sp>
      <p:sp>
        <p:nvSpPr>
          <p:cNvPr id="3" name="Title 2">
            <a:extLst>
              <a:ext uri="{FF2B5EF4-FFF2-40B4-BE49-F238E27FC236}">
                <a16:creationId xmlns:a16="http://schemas.microsoft.com/office/drawing/2014/main" id="{3154D8B3-D789-4435-B88D-EDCE5C266B72}"/>
              </a:ext>
            </a:extLst>
          </p:cNvPr>
          <p:cNvSpPr>
            <a:spLocks noGrp="1"/>
          </p:cNvSpPr>
          <p:nvPr>
            <p:ph type="title"/>
          </p:nvPr>
        </p:nvSpPr>
        <p:spPr/>
        <p:txBody>
          <a:bodyPr>
            <a:normAutofit fontScale="90000"/>
          </a:bodyPr>
          <a:lstStyle/>
          <a:p>
            <a:r>
              <a:rPr lang="en-US" dirty="0"/>
              <a:t>Sources of Error: Disclosure Avoidance System</a:t>
            </a:r>
          </a:p>
        </p:txBody>
      </p:sp>
    </p:spTree>
    <p:extLst>
      <p:ext uri="{BB962C8B-B14F-4D97-AF65-F5344CB8AC3E}">
        <p14:creationId xmlns:p14="http://schemas.microsoft.com/office/powerpoint/2010/main" val="243488971"/>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sharepoint/v3/fields"/>
    <ds:schemaRef ds:uri="http://purl.org/dc/te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1546</TotalTime>
  <Words>2490</Words>
  <Application>Microsoft Office PowerPoint</Application>
  <PresentationFormat>On-screen Show (16:9)</PresentationFormat>
  <Paragraphs>268</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vt:lpstr>
      <vt:lpstr>Calibri</vt:lpstr>
      <vt:lpstr>Century Gothic</vt:lpstr>
      <vt:lpstr>Courier New</vt:lpstr>
      <vt:lpstr>Lato</vt:lpstr>
      <vt:lpstr>NNIP PPT Theme</vt:lpstr>
      <vt:lpstr>Communicating with Communities about 2020 Census Data Quality</vt:lpstr>
      <vt:lpstr>Hooray!  The data are almost here!</vt:lpstr>
      <vt:lpstr>Today’s topic</vt:lpstr>
      <vt:lpstr>What is in the redistricting file?</vt:lpstr>
      <vt:lpstr>Sources of Error: Operational and Processing</vt:lpstr>
      <vt:lpstr>Sources of Error: 2020 Census</vt:lpstr>
      <vt:lpstr>Sources of Error: Disclosure Avoidance System</vt:lpstr>
      <vt:lpstr>DAS Step 1: Set parameters</vt:lpstr>
      <vt:lpstr>Sources of Error: Disclosure Avoidance System</vt:lpstr>
      <vt:lpstr>Some data will be impossible or improbable</vt:lpstr>
      <vt:lpstr>In transition to ACS, we learned faster together. </vt:lpstr>
      <vt:lpstr>So you found weird results in Census 2020 data? Don’t panic!</vt:lpstr>
      <vt:lpstr>Messaging</vt:lpstr>
      <vt:lpstr>How Can NNIP Partners Help?</vt:lpstr>
      <vt:lpstr>In progress: Detroit/Grand Rapids plan</vt:lpstr>
      <vt:lpstr>Discussion Questions</vt:lpstr>
      <vt:lpstr>Stay Up-to-Date with Newsletters</vt:lpstr>
      <vt:lpstr>PowerPoint Presentation</vt:lpstr>
      <vt:lpstr>Extra Reference Slides</vt:lpstr>
      <vt:lpstr>Resources</vt:lpstr>
      <vt:lpstr>Forthcoming Resources </vt:lpstr>
      <vt:lpstr>Census 2020 data products</vt:lpstr>
      <vt:lpstr>Group 2 Products</vt:lpstr>
      <vt:lpstr>Technical Resources for Legacy Format Files</vt:lpstr>
      <vt:lpstr>Supplemental Products in August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Leah Hendey</cp:lastModifiedBy>
  <cp:revision>178</cp:revision>
  <cp:lastPrinted>2021-08-05T18:24:06Z</cp:lastPrinted>
  <dcterms:created xsi:type="dcterms:W3CDTF">2010-04-12T23:12:02Z</dcterms:created>
  <dcterms:modified xsi:type="dcterms:W3CDTF">2021-08-05T20:55:45Z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