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12"/>
  </p:notesMasterIdLst>
  <p:sldIdLst>
    <p:sldId id="256" r:id="rId2"/>
    <p:sldId id="257" r:id="rId3"/>
    <p:sldId id="263" r:id="rId4"/>
    <p:sldId id="304" r:id="rId5"/>
    <p:sldId id="269" r:id="rId6"/>
    <p:sldId id="274" r:id="rId7"/>
    <p:sldId id="301" r:id="rId8"/>
    <p:sldId id="283" r:id="rId9"/>
    <p:sldId id="31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0748" autoAdjust="0"/>
  </p:normalViewPr>
  <p:slideViewPr>
    <p:cSldViewPr snapToGrid="0">
      <p:cViewPr varScale="1">
        <p:scale>
          <a:sx n="111" d="100"/>
          <a:sy n="111" d="100"/>
        </p:scale>
        <p:origin x="2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AD256-D84F-4A2B-B221-AC7C8FD51F8D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9241-5E98-49D2-AE45-29A8EF8CB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9241-5E98-49D2-AE45-29A8EF8CB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0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DD05-7FD5-9140-A8DC-A17975FFE3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2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anyone has mapped disruptions to city agency services or benefits throughout COVID?  We would like to use this to build a use case for our city data partners to enter into a data use agreement for those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anyone identified other, public-available data sources that allow for within-year comparisons, or are being updated at a smaller geographic level during the pandemic than the metropolitan area (like Census Pulse survey)?  Obviously the ACS 5-year estimates and the 500 Cities data do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9241-5E98-49D2-AE45-29A8EF8CB2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6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08903"/>
            <a:ext cx="7772400" cy="84356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2"/>
            <a:ext cx="6400800" cy="946541"/>
          </a:xfrm>
        </p:spPr>
        <p:txBody>
          <a:bodyPr/>
          <a:lstStyle>
            <a:lvl1pPr marL="0" indent="0" algn="ctr">
              <a:buNone/>
              <a:defRPr>
                <a:solidFill>
                  <a:srgbClr val="FFC6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46313" y="3097213"/>
            <a:ext cx="4660900" cy="481012"/>
          </a:xfrm>
        </p:spPr>
        <p:txBody>
          <a:bodyPr anchor="ctr"/>
          <a:lstStyle>
            <a:lvl1pPr marL="0" indent="0" algn="ctr">
              <a:buNone/>
              <a:defRPr sz="225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005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491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4914363"/>
          </a:xfrm>
        </p:spPr>
        <p:txBody>
          <a:bodyPr vert="eaVert"/>
          <a:lstStyle>
            <a:lvl1pPr>
              <a:defRPr>
                <a:solidFill>
                  <a:srgbClr val="003478"/>
                </a:solidFill>
                <a:latin typeface="Futura book"/>
                <a:cs typeface="Futura book"/>
              </a:defRPr>
            </a:lvl1pPr>
            <a:lvl2pPr>
              <a:defRPr>
                <a:solidFill>
                  <a:srgbClr val="003478"/>
                </a:solidFill>
                <a:latin typeface="Futura book"/>
                <a:cs typeface="Futura book"/>
              </a:defRPr>
            </a:lvl2pPr>
            <a:lvl3pPr>
              <a:defRPr>
                <a:solidFill>
                  <a:srgbClr val="003478"/>
                </a:solidFill>
                <a:latin typeface="Futura book"/>
                <a:cs typeface="Futura book"/>
              </a:defRPr>
            </a:lvl3pPr>
            <a:lvl4pPr>
              <a:defRPr>
                <a:solidFill>
                  <a:srgbClr val="003478"/>
                </a:solidFill>
                <a:latin typeface="Futura book"/>
                <a:cs typeface="Futura book"/>
              </a:defRPr>
            </a:lvl4pPr>
            <a:lvl5pPr>
              <a:defRPr>
                <a:solidFill>
                  <a:srgbClr val="003478"/>
                </a:solidFill>
                <a:latin typeface="Futura book"/>
                <a:cs typeface="Futura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60828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518034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9148-6929-49BC-8982-7E3477BF28D5}" type="datetime1">
              <a:rPr lang="en-US" smtClean="0"/>
              <a:t>12/3/20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7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BCAF-C20A-435A-9FA4-C302BB45576D}" type="datetime1">
              <a:rPr lang="en-US" smtClean="0"/>
              <a:t>12/3/20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1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3478"/>
                </a:solidFill>
                <a:latin typeface="Futura"/>
                <a:cs typeface="Futur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604290"/>
          </a:xfrm>
        </p:spPr>
        <p:txBody>
          <a:bodyPr>
            <a:noAutofit/>
          </a:bodyPr>
          <a:lstStyle>
            <a:lvl1pPr marL="2143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="1">
                <a:solidFill>
                  <a:srgbClr val="003478"/>
                </a:solidFill>
                <a:latin typeface="Futura Light"/>
                <a:cs typeface="Futura Light"/>
              </a:defRPr>
            </a:lvl1pPr>
            <a:lvl2pPr marL="342900" indent="0">
              <a:buNone/>
              <a:defRPr sz="1200">
                <a:latin typeface="Futura light"/>
                <a:cs typeface="Futura light"/>
              </a:defRPr>
            </a:lvl2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sz="1200" dirty="0">
                <a:latin typeface="Futura Light"/>
              </a:rPr>
              <a:t>General descriptor copy to further explain context</a:t>
            </a:r>
          </a:p>
          <a:p>
            <a:pPr lvl="1"/>
            <a:r>
              <a:rPr lang="en-US" sz="1200" dirty="0">
                <a:latin typeface="Futura Light"/>
              </a:rPr>
              <a:t>General descriptor copy to further explain context</a:t>
            </a:r>
          </a:p>
          <a:p>
            <a:pPr lvl="1"/>
            <a:r>
              <a:rPr lang="en-US" sz="1200" dirty="0">
                <a:latin typeface="Futura Light"/>
              </a:rPr>
              <a:t>General descriptor copy to further explain context</a:t>
            </a:r>
          </a:p>
          <a:p>
            <a:endParaRPr lang="en-US" sz="1200" dirty="0">
              <a:latin typeface="Futura Light"/>
            </a:endParaRPr>
          </a:p>
          <a:p>
            <a:r>
              <a:rPr lang="en-US" dirty="0"/>
              <a:t>HEADLINE</a:t>
            </a:r>
          </a:p>
          <a:p>
            <a:pPr lvl="1"/>
            <a:r>
              <a:rPr lang="en-US" sz="1200" dirty="0">
                <a:latin typeface="Futura Light"/>
              </a:rPr>
              <a:t>General descriptor copy to further explain context</a:t>
            </a:r>
          </a:p>
          <a:p>
            <a:pPr lvl="1"/>
            <a:r>
              <a:rPr lang="en-US" sz="1200" dirty="0">
                <a:latin typeface="Futura Light"/>
              </a:rPr>
              <a:t>General descriptor copy to further explain context</a:t>
            </a:r>
          </a:p>
          <a:p>
            <a:pPr lvl="1"/>
            <a:r>
              <a:rPr lang="en-US" sz="1200" dirty="0">
                <a:latin typeface="Futura Light"/>
              </a:rPr>
              <a:t>General descriptor copy to further explain context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588369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39462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39300"/>
            <a:ext cx="7772400" cy="1500187"/>
          </a:xfrm>
          <a:solidFill>
            <a:srgbClr val="006298"/>
          </a:solidFill>
        </p:spPr>
        <p:txBody>
          <a:bodyPr anchor="b"/>
          <a:lstStyle>
            <a:lvl1pPr marL="0" indent="0">
              <a:buNone/>
              <a:defRPr sz="1500">
                <a:solidFill>
                  <a:srgbClr val="FFC60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031165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50" b="1">
                <a:solidFill>
                  <a:srgbClr val="00347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77894"/>
          </a:xfrm>
        </p:spPr>
        <p:txBody>
          <a:bodyPr/>
          <a:lstStyle>
            <a:lvl1pPr>
              <a:defRPr sz="1650">
                <a:solidFill>
                  <a:srgbClr val="003478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50" b="1">
                <a:solidFill>
                  <a:srgbClr val="00347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077894"/>
          </a:xfrm>
        </p:spPr>
        <p:txBody>
          <a:bodyPr/>
          <a:lstStyle>
            <a:lvl1pPr>
              <a:defRPr sz="1650">
                <a:solidFill>
                  <a:srgbClr val="003478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965507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117174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213695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948360"/>
          </a:xfrm>
        </p:spPr>
        <p:txBody>
          <a:bodyPr/>
          <a:lstStyle>
            <a:lvl1pPr>
              <a:defRPr sz="2400">
                <a:solidFill>
                  <a:srgbClr val="003478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3786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8028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561" y="3797086"/>
            <a:ext cx="4400391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8561" y="612777"/>
            <a:ext cx="4400391" cy="3181763"/>
          </a:xfrm>
        </p:spPr>
        <p:txBody>
          <a:bodyPr/>
          <a:lstStyle>
            <a:lvl1pPr marL="0" indent="0">
              <a:buNone/>
              <a:defRPr sz="2400">
                <a:solidFill>
                  <a:srgbClr val="003478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8561" y="4363824"/>
            <a:ext cx="4400391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003478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165345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478"/>
                </a:solidFill>
                <a:latin typeface="Futura book"/>
                <a:cs typeface="Futura book"/>
              </a:defRPr>
            </a:lvl1pPr>
            <a:lvl2pPr>
              <a:defRPr>
                <a:solidFill>
                  <a:srgbClr val="003478"/>
                </a:solidFill>
                <a:latin typeface="Futura book"/>
                <a:cs typeface="Futura book"/>
              </a:defRPr>
            </a:lvl2pPr>
            <a:lvl3pPr>
              <a:defRPr>
                <a:solidFill>
                  <a:srgbClr val="003478"/>
                </a:solidFill>
                <a:latin typeface="Futura book"/>
                <a:cs typeface="Futura book"/>
              </a:defRPr>
            </a:lvl3pPr>
            <a:lvl4pPr>
              <a:defRPr>
                <a:solidFill>
                  <a:srgbClr val="003478"/>
                </a:solidFill>
                <a:latin typeface="Futura book"/>
                <a:cs typeface="Futura book"/>
              </a:defRPr>
            </a:lvl4pPr>
            <a:lvl5pPr>
              <a:defRPr>
                <a:solidFill>
                  <a:srgbClr val="003478"/>
                </a:solidFill>
                <a:latin typeface="Futura book"/>
                <a:cs typeface="Futura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6476" y="6413694"/>
            <a:ext cx="1227925" cy="215706"/>
          </a:xfrm>
        </p:spPr>
        <p:txBody>
          <a:bodyPr anchor="ctr">
            <a:noAutofit/>
          </a:bodyPr>
          <a:lstStyle>
            <a:lvl1pPr marL="0" indent="0">
              <a:buNone/>
              <a:defRPr sz="825">
                <a:solidFill>
                  <a:srgbClr val="FFC60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627373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60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320729"/>
            <a:ext cx="9144000" cy="1537273"/>
          </a:xfrm>
          <a:prstGeom prst="rect">
            <a:avLst/>
          </a:prstGeom>
          <a:solidFill>
            <a:srgbClr val="6CAC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/>
        </p:nvSpPr>
        <p:spPr>
          <a:xfrm>
            <a:off x="8560009" y="6399619"/>
            <a:ext cx="531410" cy="427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FFC6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25" dirty="0">
                <a:latin typeface="Futura light"/>
                <a:cs typeface="Futura light"/>
              </a:rPr>
              <a:t>| </a:t>
            </a:r>
            <a:fld id="{D8F297AB-6329-F94E-AD9C-0AB7C56215DF}" type="slidenum">
              <a:rPr lang="en-US" sz="825" smtClean="0">
                <a:latin typeface="Futura light"/>
                <a:cs typeface="Futura light"/>
              </a:rPr>
              <a:pPr/>
              <a:t>‹#›</a:t>
            </a:fld>
            <a:endParaRPr lang="en-US" sz="825" dirty="0">
              <a:latin typeface="Futura light"/>
              <a:cs typeface="Futur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" y="5565228"/>
            <a:ext cx="3528847" cy="11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0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003478"/>
          </a:solidFill>
          <a:latin typeface="Futura book"/>
          <a:ea typeface="+mj-ea"/>
          <a:cs typeface="Futura boo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003478"/>
          </a:solidFill>
          <a:latin typeface="Futura book"/>
          <a:ea typeface="+mn-ea"/>
          <a:cs typeface="Futura book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Futura light"/>
          <a:ea typeface="+mn-ea"/>
          <a:cs typeface="Futura light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Futura light"/>
          <a:ea typeface="+mn-ea"/>
          <a:cs typeface="Futura light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Futura light"/>
          <a:ea typeface="+mn-ea"/>
          <a:cs typeface="Futura light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Futura light "/>
          <a:ea typeface="+mn-ea"/>
          <a:cs typeface="Futura light 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.lescherban@drexel.edu" TargetMode="External"/><Relationship Id="rId2" Type="http://schemas.openxmlformats.org/officeDocument/2006/relationships/hyperlink" Target="mailto:amy.carroll-scott@drexel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g862@drexe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it.ly/COVIDIndicator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927"/>
            <a:ext cx="7772400" cy="63267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COVID-19 Urban Vulnerability Data Dashboard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71" y="4512680"/>
            <a:ext cx="8843058" cy="709906"/>
          </a:xfrm>
        </p:spPr>
        <p:txBody>
          <a:bodyPr>
            <a:normAutofit/>
          </a:bodyPr>
          <a:lstStyle/>
          <a:p>
            <a:r>
              <a:rPr lang="en-US" dirty="0"/>
              <a:t>Supported by a grant from Drexel University to </a:t>
            </a:r>
            <a:r>
              <a:rPr lang="en-US" dirty="0" err="1"/>
              <a:t>Félice</a:t>
            </a:r>
            <a:r>
              <a:rPr lang="en-US" dirty="0"/>
              <a:t> Lê-Scherban and Amy Carroll-Scott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EA21F7-3A3F-4238-BF0A-4AAEC883D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6313" y="3180160"/>
            <a:ext cx="4660900" cy="3607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Amy Carroll-Scott &amp; Danny </a:t>
            </a:r>
            <a:r>
              <a:rPr lang="en-US" dirty="0" err="1"/>
              <a:t>Galpern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31CE47-0977-48F4-AE94-37A92D7F1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06476" y="5667520"/>
            <a:ext cx="1227925" cy="1617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8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C5BE8"/>
                </a:solidFill>
                <a:latin typeface="Cambria" panose="02040503050406030204" pitchFamily="18" charset="0"/>
              </a:rPr>
              <a:t>Questions or Suggestions?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C4C9-11EF-FE4A-9A3E-A171F0E0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Amy Carroll-Scott, PhD, MPH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Associate Professor, Dept of Community Health &amp; Prevention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Co-Lead, Policy and Community Engagement Core, Urban Health Collaborative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  <a:hlinkClick r:id="rId2"/>
              </a:rPr>
              <a:t>amy.carroll-scott@drexel.edu</a:t>
            </a:r>
            <a:endParaRPr lang="en-US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ea typeface="+mn-lt"/>
                <a:cs typeface="+mn-lt"/>
              </a:rPr>
              <a:t>Félice</a:t>
            </a:r>
            <a:r>
              <a:rPr lang="en-US" dirty="0">
                <a:ea typeface="+mn-lt"/>
                <a:cs typeface="+mn-lt"/>
              </a:rPr>
              <a:t> Lê-</a:t>
            </a:r>
            <a:r>
              <a:rPr lang="en-US" dirty="0" err="1">
                <a:ea typeface="+mn-lt"/>
                <a:cs typeface="+mn-lt"/>
              </a:rPr>
              <a:t>Scherban</a:t>
            </a:r>
            <a:r>
              <a:rPr lang="en-US" dirty="0">
                <a:ea typeface="+mn-lt"/>
                <a:cs typeface="+mn-lt"/>
              </a:rPr>
              <a:t>, PhD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Assistant Professor, Dept of Epidemiology &amp; Biostatistics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Lead, Training Core, Urban Health Collaborative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  <a:hlinkClick r:id="rId3"/>
              </a:rPr>
              <a:t>f.lescherban@drexel.edu</a:t>
            </a:r>
            <a:r>
              <a:rPr lang="en-US" dirty="0">
                <a:cs typeface="Calibri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Danny </a:t>
            </a:r>
            <a:r>
              <a:rPr lang="en-US" dirty="0" err="1">
                <a:cs typeface="Calibri"/>
              </a:rPr>
              <a:t>Galpern</a:t>
            </a:r>
            <a:r>
              <a:rPr lang="en-US" dirty="0">
                <a:cs typeface="Calibri"/>
              </a:rPr>
              <a:t>, MPH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Project Coordinator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West Philly Promise Neighborhood Data &amp; Research Core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Calibri"/>
                <a:hlinkClick r:id="rId4"/>
              </a:rPr>
              <a:t>dg862@drexel.edu</a:t>
            </a:r>
            <a:r>
              <a:rPr lang="en-US" dirty="0"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1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5BE8"/>
                </a:solidFill>
                <a:latin typeface="Cambria" panose="02040503050406030204" pitchFamily="18" charset="0"/>
              </a:rPr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6495"/>
            <a:ext cx="8229600" cy="36042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Purpose: </a:t>
            </a:r>
          </a:p>
          <a:p>
            <a:pPr lvl="1"/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To provide contextual information for COVID tracking</a:t>
            </a:r>
          </a:p>
          <a:p>
            <a:pPr lvl="1"/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To inform COVID-19 relief and recovery efforts 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To provide communities with access to data for advocacy and funding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Supported by Drexel COVID-19 Rapid Response Research funding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Leverages West Philly Promise Neighborhood indicator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3D475-C0DA-4A11-BD69-6BAF455E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15F6A-4664-F94F-BF52-C49C5A1D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371" y="4321483"/>
            <a:ext cx="2054507" cy="936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9AE7E-3B0E-DF4A-A381-94B467BB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669" y="4540064"/>
            <a:ext cx="3411340" cy="4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32" y="423073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5BE8"/>
                </a:solidFill>
                <a:latin typeface="Cambria" panose="02040503050406030204" pitchFamily="18" charset="0"/>
              </a:rPr>
              <a:t>What do we mean by “vulnerable”?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C4C9-11EF-FE4A-9A3E-A171F0E0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0066"/>
            <a:ext cx="7886700" cy="4004840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Vulnerability describes an area’s level of risk for a negative impact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More vulnerable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Less access to resources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Result of historic and systemic inequities, including racism and classism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Potentially more exposure to COVID-19, other co-morbidities, worse outcomes for disease, higher rates of death, worse economic impacts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Less vulnerable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More access to resources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Higher likelihood of recovering from economic and social impact of COVID-19, less exposure, fewer co-morbidities, lower rates of death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2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8732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5BE8"/>
                </a:solidFill>
                <a:latin typeface="Cambria" panose="02040503050406030204" pitchFamily="18" charset="0"/>
              </a:rPr>
              <a:t>How was the tool developed?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C4C9-11EF-FE4A-9A3E-A171F0E0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90" y="1463927"/>
            <a:ext cx="4000095" cy="3930146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Based on CDC SVI</a:t>
            </a:r>
          </a:p>
          <a:p>
            <a:pPr marL="342900" indent="-342900">
              <a:lnSpc>
                <a:spcPct val="110000"/>
              </a:lnSpc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Identified indicators based on criteria</a:t>
            </a:r>
          </a:p>
          <a:p>
            <a:pPr marL="685800" lvl="1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Publicly available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685800" lvl="1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Available city-wide </a:t>
            </a:r>
          </a:p>
          <a:p>
            <a:pPr marL="685800" lvl="1">
              <a:lnSpc>
                <a:spcPct val="110000"/>
              </a:lnSpc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Relevant to urban context and COVID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Data sources</a:t>
            </a:r>
          </a:p>
          <a:p>
            <a:pPr marL="685800" lvl="1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Census data from American Community Survey, 2018</a:t>
            </a:r>
          </a:p>
          <a:p>
            <a:pPr marL="685800" lvl="1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Public Use Microdata Sample</a:t>
            </a:r>
          </a:p>
          <a:p>
            <a:pPr marL="685800" lvl="1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LODES (LEHD Origin-Destination Employment Statistics)</a:t>
            </a:r>
          </a:p>
          <a:p>
            <a:pPr marL="685800" lvl="1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500 Cities (CDC)</a:t>
            </a:r>
          </a:p>
          <a:p>
            <a:pPr marL="685800" lvl="1">
              <a:lnSpc>
                <a:spcPct val="11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US Dept of Housing &amp; Urban Development</a:t>
            </a:r>
          </a:p>
          <a:p>
            <a:pPr marL="685800" lvl="1">
              <a:lnSpc>
                <a:spcPct val="110000"/>
              </a:lnSpc>
            </a:pP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lt"/>
                <a:cs typeface="Futura Medium" panose="020B0602020204020303" pitchFamily="34" charset="-79"/>
              </a:rPr>
              <a:t>EvictionLab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09CC9-788E-8941-8D91-BA292BEDE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185" y="1463927"/>
            <a:ext cx="4839373" cy="3692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337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41"/>
            <a:ext cx="9020709" cy="4283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9300"/>
                </a:solidFill>
                <a:latin typeface="Cambria" panose="02040503050406030204" pitchFamily="18" charset="0"/>
              </a:rPr>
              <a:t>Dashboard 1: CDC Social Vulnerability Index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046E5-34E7-4701-87B3-C274F28FDF36}"/>
              </a:ext>
            </a:extLst>
          </p:cNvPr>
          <p:cNvSpPr txBox="1"/>
          <p:nvPr/>
        </p:nvSpPr>
        <p:spPr>
          <a:xfrm>
            <a:off x="6353816" y="715881"/>
            <a:ext cx="2666893" cy="10695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Socioeconomic Status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Age 25+ without high school diploma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Living in poverty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Unemployed</a:t>
            </a:r>
            <a:endParaRPr lang="en-US" sz="1300" dirty="0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2860B-5F8F-4835-BD07-E701762A9436}"/>
              </a:ext>
            </a:extLst>
          </p:cNvPr>
          <p:cNvSpPr txBox="1"/>
          <p:nvPr/>
        </p:nvSpPr>
        <p:spPr>
          <a:xfrm>
            <a:off x="6353816" y="1934921"/>
            <a:ext cx="4371975" cy="10695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Household Composition and Disability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Age 17 or younger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Age 65+, 85+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Disabled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Single-parent household</a:t>
            </a:r>
            <a:endParaRPr lang="en-US" sz="1300" dirty="0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2E281B-B8F2-4E71-87CC-6E6079F6C3D2}"/>
              </a:ext>
            </a:extLst>
          </p:cNvPr>
          <p:cNvSpPr txBox="1"/>
          <p:nvPr/>
        </p:nvSpPr>
        <p:spPr>
          <a:xfrm>
            <a:off x="6353816" y="3153962"/>
            <a:ext cx="3609975" cy="66941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Minority Status and Language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Minority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Speaks English “less than well”</a:t>
            </a:r>
            <a:endParaRPr lang="en-US" sz="1300" dirty="0"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97194-3580-4010-A77C-34F0A90FDB11}"/>
              </a:ext>
            </a:extLst>
          </p:cNvPr>
          <p:cNvSpPr txBox="1"/>
          <p:nvPr/>
        </p:nvSpPr>
        <p:spPr>
          <a:xfrm>
            <a:off x="6353816" y="3972893"/>
            <a:ext cx="3352800" cy="10695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Housing and Transportation</a:t>
            </a:r>
            <a:endParaRPr lang="en-US" sz="1300" dirty="0"/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Crowding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Multi-unit structures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No vehicle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Group quarters</a:t>
            </a:r>
            <a:endParaRPr lang="en-US" sz="1300" dirty="0">
              <a:cs typeface="Calibri" panose="020F0502020204030204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B304858-8597-8B48-B8CB-4575CBCF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11" y="655788"/>
            <a:ext cx="5766986" cy="44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224" y="0"/>
            <a:ext cx="9340770" cy="56320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9300"/>
                </a:solidFill>
                <a:latin typeface="Cambria" panose="02040503050406030204" pitchFamily="18" charset="0"/>
              </a:rPr>
              <a:t>Dashboard 2: Additional COVID-19 Vulnerabilities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2860B-5F8F-4835-BD07-E701762A9436}"/>
              </a:ext>
            </a:extLst>
          </p:cNvPr>
          <p:cNvSpPr txBox="1"/>
          <p:nvPr/>
        </p:nvSpPr>
        <p:spPr>
          <a:xfrm>
            <a:off x="6635682" y="3698668"/>
            <a:ext cx="4371975" cy="12695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Housing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Eviction rate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Housing units with rent or </a:t>
            </a:r>
          </a:p>
          <a:p>
            <a:r>
              <a:rPr lang="en-US" sz="1300" dirty="0"/>
              <a:t>      mortgage more than 35% of </a:t>
            </a:r>
          </a:p>
          <a:p>
            <a:r>
              <a:rPr lang="en-US" sz="1300" dirty="0"/>
              <a:t>      household income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Subsidized housing units</a:t>
            </a:r>
            <a:endParaRPr lang="en-US" sz="1300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4F49C-006D-466D-8218-154B1CF3CC66}"/>
              </a:ext>
            </a:extLst>
          </p:cNvPr>
          <p:cNvSpPr txBox="1"/>
          <p:nvPr/>
        </p:nvSpPr>
        <p:spPr>
          <a:xfrm>
            <a:off x="6635683" y="693955"/>
            <a:ext cx="4371974" cy="10695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Access to Resources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Households receiving food </a:t>
            </a:r>
          </a:p>
          <a:p>
            <a:r>
              <a:rPr lang="en-US" sz="1300" dirty="0"/>
              <a:t>      stamps/SNAP, public assistance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No internet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No health insurance</a:t>
            </a:r>
            <a:endParaRPr lang="en-US" sz="1300" dirty="0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B2860B-5F8F-4835-BD07-E701762A9436}"/>
              </a:ext>
            </a:extLst>
          </p:cNvPr>
          <p:cNvSpPr txBox="1"/>
          <p:nvPr/>
        </p:nvSpPr>
        <p:spPr>
          <a:xfrm>
            <a:off x="6635683" y="1954075"/>
            <a:ext cx="4371975" cy="146963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Health Conditions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High blood pressure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Obesity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Diabetes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>
                <a:ea typeface="+mn-lt"/>
                <a:cs typeface="+mn-lt"/>
              </a:rPr>
              <a:t>Coronary heart disease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Asthma</a:t>
            </a:r>
            <a:endParaRPr lang="en-US" sz="1300" dirty="0">
              <a:cs typeface="Calibri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Lung disease</a:t>
            </a:r>
            <a:endParaRPr lang="en-US" sz="1300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686"/>
          <a:stretch/>
        </p:blipFill>
        <p:spPr>
          <a:xfrm>
            <a:off x="0" y="526369"/>
            <a:ext cx="5314950" cy="4755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8307" t="44534" r="683" b="44562"/>
          <a:stretch/>
        </p:blipFill>
        <p:spPr>
          <a:xfrm>
            <a:off x="1200150" y="2643768"/>
            <a:ext cx="5295006" cy="5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4573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9300"/>
                </a:solidFill>
                <a:latin typeface="Cambria" panose="02040503050406030204" pitchFamily="18" charset="0"/>
              </a:rPr>
              <a:t>Dashboard 3: Essential Worker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046E5-34E7-4701-87B3-C274F28FDF36}"/>
              </a:ext>
            </a:extLst>
          </p:cNvPr>
          <p:cNvSpPr txBox="1"/>
          <p:nvPr/>
        </p:nvSpPr>
        <p:spPr>
          <a:xfrm>
            <a:off x="6350680" y="639087"/>
            <a:ext cx="2281313" cy="10695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300" b="1" dirty="0">
                <a:solidFill>
                  <a:srgbClr val="0432FF"/>
                </a:solidFill>
              </a:rPr>
              <a:t>Essential Workers</a:t>
            </a: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Industry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Race/ethnicity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Pay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/>
              <a:t>Where essential workers live</a:t>
            </a:r>
            <a:endParaRPr lang="en-US" sz="1300" dirty="0">
              <a:cs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3647"/>
          <a:stretch/>
        </p:blipFill>
        <p:spPr>
          <a:xfrm>
            <a:off x="1" y="533574"/>
            <a:ext cx="4038600" cy="4742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236" r="432" b="41561"/>
          <a:stretch/>
        </p:blipFill>
        <p:spPr>
          <a:xfrm>
            <a:off x="4067176" y="533574"/>
            <a:ext cx="2028824" cy="277160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C6295F8-A5A3-4A6A-9AAB-01B3CD906642}"/>
              </a:ext>
            </a:extLst>
          </p:cNvPr>
          <p:cNvSpPr txBox="1"/>
          <p:nvPr/>
        </p:nvSpPr>
        <p:spPr>
          <a:xfrm>
            <a:off x="6350680" y="1970056"/>
            <a:ext cx="2793320" cy="186974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/>
              <a:buChar char="•"/>
            </a:pPr>
            <a:r>
              <a:rPr lang="en-US" sz="1300" dirty="0">
                <a:cs typeface="Calibri" panose="020F0502020204030204"/>
              </a:rPr>
              <a:t>Essential industries include wide range of occupations</a:t>
            </a:r>
          </a:p>
          <a:p>
            <a:pPr marL="671513" lvl="1" indent="-214313">
              <a:buFont typeface="Arial"/>
              <a:buChar char="•"/>
            </a:pPr>
            <a:r>
              <a:rPr lang="en-US" sz="1300" dirty="0"/>
              <a:t>Food service includes restaurant workers, cooks, executives, lawyers, marketing and sales</a:t>
            </a:r>
            <a:endParaRPr lang="en-US" sz="1300" dirty="0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en-US" sz="1300" dirty="0">
                <a:cs typeface="Calibri" panose="020F0502020204030204"/>
              </a:rPr>
              <a:t>Lower-paid employees are more likely to be frontline workers at higher risk for COVID-19</a:t>
            </a:r>
          </a:p>
        </p:txBody>
      </p:sp>
    </p:spTree>
    <p:extLst>
      <p:ext uri="{BB962C8B-B14F-4D97-AF65-F5344CB8AC3E}">
        <p14:creationId xmlns:p14="http://schemas.microsoft.com/office/powerpoint/2010/main" val="121612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7718" y="324803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5BE8"/>
                </a:solidFill>
                <a:latin typeface="Cambria" panose="02040503050406030204" pitchFamily="18" charset="0"/>
              </a:rPr>
              <a:t>Dissemination Plan</a:t>
            </a:r>
            <a:endParaRPr lang="en-US" sz="3600" dirty="0">
              <a:solidFill>
                <a:srgbClr val="FF93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9FEA00-61D9-476E-A0BA-77CED9972F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7814" y="1504170"/>
            <a:ext cx="5401021" cy="3337837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spAutoFit/>
          </a:bodyPr>
          <a:lstStyle/>
          <a:p>
            <a:r>
              <a:rPr lang="en-US" sz="1800" dirty="0">
                <a:ea typeface="+mn-lt"/>
                <a:cs typeface="+mn-lt"/>
              </a:rPr>
              <a:t>Tool is first step for facilitating the use of data for decision-making and advocacy</a:t>
            </a:r>
          </a:p>
          <a:p>
            <a:r>
              <a:rPr lang="en-US" sz="1800" dirty="0">
                <a:ea typeface="+mn-lt"/>
                <a:cs typeface="+mn-lt"/>
              </a:rPr>
              <a:t>Beta testing with community leaders</a:t>
            </a:r>
          </a:p>
          <a:p>
            <a:r>
              <a:rPr lang="en-US" sz="1800" dirty="0">
                <a:ea typeface="+mn-lt"/>
                <a:cs typeface="+mn-lt"/>
              </a:rPr>
              <a:t>Urban Health Collaborative Webpage:</a:t>
            </a:r>
            <a:r>
              <a:rPr lang="en-US" sz="1800" b="1" dirty="0">
                <a:solidFill>
                  <a:srgbClr val="0432FF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ea typeface="+mn-lt"/>
                <a:cs typeface="+mn-lt"/>
                <a:hlinkClick r:id="rId2"/>
              </a:rPr>
              <a:t>Bit.ly/COVIDIndicators</a:t>
            </a:r>
            <a:r>
              <a:rPr lang="en-US" sz="1800" dirty="0">
                <a:ea typeface="+mn-lt"/>
                <a:cs typeface="+mn-lt"/>
              </a:rPr>
              <a:t>   </a:t>
            </a:r>
          </a:p>
          <a:p>
            <a:r>
              <a:rPr lang="en-US" sz="1800" dirty="0">
                <a:ea typeface="+mn-lt"/>
                <a:cs typeface="+mn-lt"/>
              </a:rPr>
              <a:t>Promote to data users, health care delivery partners, community leaders, city agency staff, and advocates throughout the city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One-on-one and group demos</a:t>
            </a:r>
            <a:endParaRPr lang="en-US" sz="1800" dirty="0">
              <a:cs typeface="Calibri"/>
            </a:endParaRPr>
          </a:p>
          <a:p>
            <a:endParaRPr lang="en-US" b="1" dirty="0">
              <a:solidFill>
                <a:srgbClr val="0432FF"/>
              </a:solidFill>
              <a:cs typeface="Calibri"/>
            </a:endParaRPr>
          </a:p>
          <a:p>
            <a:endParaRPr lang="en-US" b="1" dirty="0">
              <a:solidFill>
                <a:srgbClr val="0432FF"/>
              </a:solidFill>
              <a:cs typeface="Calibri"/>
            </a:endParaRPr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DAF68A28-7537-43B6-8F72-62A11537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20" y="0"/>
            <a:ext cx="2658439" cy="3508522"/>
          </a:xfrm>
          <a:prstGeom prst="rect">
            <a:avLst/>
          </a:prstGeom>
        </p:spPr>
      </p:pic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94BB9DC6-B650-4AAD-9E3A-33862F09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61" y="3508523"/>
            <a:ext cx="2658439" cy="33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4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97B-C0E0-FD49-9BE2-B1247504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54" y="416876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5BE8"/>
                </a:solidFill>
                <a:latin typeface="Cambria" panose="02040503050406030204" pitchFamily="18" charset="0"/>
              </a:rPr>
              <a:t>Next Steps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9FEA00-61D9-476E-A0BA-77CED9972F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1380" y="1920816"/>
            <a:ext cx="7886700" cy="265457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cs typeface="Calibri" panose="020F0502020204030204"/>
              </a:rPr>
              <a:t>Working with City partners to identify and include real-time data and show impacts of COVID through spikes &amp; restrictions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cs typeface="Calibri" panose="020F0502020204030204"/>
              </a:rPr>
              <a:t>Expand housing and behavioral health indicators for new dashboard with Philadelphia LISC </a:t>
            </a:r>
            <a:r>
              <a:rPr lang="en-US" sz="1600" dirty="0">
                <a:cs typeface="Calibri" panose="020F0502020204030204"/>
              </a:rPr>
              <a:t>(funded by RWJF Using Data to Inform Local COVID-19 response and recovery)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cs typeface="Calibri" panose="020F0502020204030204"/>
              </a:rPr>
              <a:t>Violence dashboard</a:t>
            </a:r>
          </a:p>
        </p:txBody>
      </p:sp>
    </p:spTree>
    <p:extLst>
      <p:ext uri="{BB962C8B-B14F-4D97-AF65-F5344CB8AC3E}">
        <p14:creationId xmlns:p14="http://schemas.microsoft.com/office/powerpoint/2010/main" val="2057973369"/>
      </p:ext>
    </p:extLst>
  </p:cSld>
  <p:clrMapOvr>
    <a:masterClrMapping/>
  </p:clrMapOvr>
</p:sld>
</file>

<file path=ppt/theme/theme1.xml><?xml version="1.0" encoding="utf-8"?>
<a:theme xmlns:a="http://schemas.openxmlformats.org/drawingml/2006/main" name="UHC PPT presentation template_09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665</Words>
  <Application>Microsoft Macintosh PowerPoint</Application>
  <PresentationFormat>On-screen Show (4:3)</PresentationFormat>
  <Paragraphs>110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Futura</vt:lpstr>
      <vt:lpstr>Futura book</vt:lpstr>
      <vt:lpstr>Futura light</vt:lpstr>
      <vt:lpstr>Futura light</vt:lpstr>
      <vt:lpstr>Futura light </vt:lpstr>
      <vt:lpstr>Futura Medium</vt:lpstr>
      <vt:lpstr>UHC PPT presentation template_09-2017</vt:lpstr>
      <vt:lpstr>COVID-19 Urban Vulnerability Data Dashboard</vt:lpstr>
      <vt:lpstr>Background</vt:lpstr>
      <vt:lpstr>What do we mean by “vulnerable”? </vt:lpstr>
      <vt:lpstr>How was the tool developed?</vt:lpstr>
      <vt:lpstr>Dashboard 1: CDC Social Vulnerability Index Data</vt:lpstr>
      <vt:lpstr>Dashboard 2: Additional COVID-19 Vulnerabilities</vt:lpstr>
      <vt:lpstr>Dashboard 3: Essential Worker Data</vt:lpstr>
      <vt:lpstr>Dissemination Plan</vt:lpstr>
      <vt:lpstr>Next Steps</vt:lpstr>
      <vt:lpstr>Questions or Suggestions?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Urban Vulnerability Data Dashboard</dc:title>
  <dc:creator>Carroll-Scott,Amy</dc:creator>
  <cp:lastModifiedBy>Carroll-Scott,Amy</cp:lastModifiedBy>
  <cp:revision>14</cp:revision>
  <dcterms:created xsi:type="dcterms:W3CDTF">2020-12-03T14:24:40Z</dcterms:created>
  <dcterms:modified xsi:type="dcterms:W3CDTF">2020-12-03T19:39:43Z</dcterms:modified>
</cp:coreProperties>
</file>