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7" r:id="rId3"/>
    <p:sldId id="261" r:id="rId4"/>
    <p:sldId id="266" r:id="rId5"/>
    <p:sldId id="267" r:id="rId6"/>
    <p:sldId id="268" r:id="rId7"/>
    <p:sldId id="269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59" d="100"/>
          <a:sy n="59" d="100"/>
        </p:scale>
        <p:origin x="94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graphs!$B$1</c:f>
              <c:strCache>
                <c:ptCount val="1"/>
                <c:pt idx="0">
                  <c:v>Dobie/Webb Students by Race/Ethnicity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9D-4C35-A941-23360429C8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9D-4C35-A941-23360429C8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9D-4C35-A941-23360429C8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9D-4C35-A941-23360429C8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9D-4C35-A941-23360429C8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graphs!$A$2:$A$6</c:f>
              <c:strCache>
                <c:ptCount val="5"/>
                <c:pt idx="0">
                  <c:v>Hispanic</c:v>
                </c:pt>
                <c:pt idx="1">
                  <c:v>Black</c:v>
                </c:pt>
                <c:pt idx="2">
                  <c:v>White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graphs!$B$2:$B$6</c:f>
              <c:numCache>
                <c:formatCode>General</c:formatCode>
                <c:ptCount val="5"/>
                <c:pt idx="0">
                  <c:v>1128</c:v>
                </c:pt>
                <c:pt idx="1">
                  <c:v>158</c:v>
                </c:pt>
                <c:pt idx="2">
                  <c:v>39</c:v>
                </c:pt>
                <c:pt idx="3">
                  <c:v>21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9D-4C35-A941-23360429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 Language of Students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graphs!$B$34</c:f>
              <c:strCache>
                <c:ptCount val="1"/>
                <c:pt idx="0">
                  <c:v>CountOfCOHID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9-44FA-9309-773CB741E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9-44FA-9309-773CB741E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69-44FA-9309-773CB741EC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graphs!$A$35:$A$37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Arabic</c:v>
                </c:pt>
              </c:strCache>
            </c:strRef>
          </c:cat>
          <c:val>
            <c:numRef>
              <c:f>graphs!$B$35:$B$37</c:f>
              <c:numCache>
                <c:formatCode>General</c:formatCode>
                <c:ptCount val="3"/>
                <c:pt idx="0">
                  <c:v>922</c:v>
                </c:pt>
                <c:pt idx="1">
                  <c:v>371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69-44FA-9309-773CB741EC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 Obesity at Dobie/Webb Middle Schools 2016-17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graphs!$B$53</c:f>
              <c:strCache>
                <c:ptCount val="1"/>
                <c:pt idx="0">
                  <c:v>CountOfCOHID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2-4D91-859C-D276C88B68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2-4D91-859C-D276C88B68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A2-4D91-859C-D276C88B68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A2-4D91-859C-D276C88B68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A2-4D91-859C-D276C88B68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graphs!$A$54:$A$58</c:f>
              <c:strCache>
                <c:ptCount val="5"/>
                <c:pt idx="0">
                  <c:v>Healthy</c:v>
                </c:pt>
                <c:pt idx="1">
                  <c:v>Overweight</c:v>
                </c:pt>
                <c:pt idx="2">
                  <c:v>Obese</c:v>
                </c:pt>
                <c:pt idx="3">
                  <c:v>Severely Obese</c:v>
                </c:pt>
                <c:pt idx="4">
                  <c:v>Underweight</c:v>
                </c:pt>
              </c:strCache>
            </c:strRef>
          </c:cat>
          <c:val>
            <c:numRef>
              <c:f>graphs!$B$54:$B$58</c:f>
              <c:numCache>
                <c:formatCode>General</c:formatCode>
                <c:ptCount val="5"/>
                <c:pt idx="0">
                  <c:v>546</c:v>
                </c:pt>
                <c:pt idx="1">
                  <c:v>242</c:v>
                </c:pt>
                <c:pt idx="2">
                  <c:v>274</c:v>
                </c:pt>
                <c:pt idx="3">
                  <c:v>109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A2-4D91-859C-D276C88B68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64741907261604"/>
          <c:y val="0.30952391367745696"/>
          <c:w val="0.17300115863895391"/>
          <c:h val="0.32420976196419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FRC Survey: Insurance of</a:t>
            </a:r>
            <a:r>
              <a:rPr lang="en-US" sz="2000" baseline="0"/>
              <a:t> Children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Graphs!$B$13</c:f>
              <c:strCache>
                <c:ptCount val="1"/>
                <c:pt idx="0">
                  <c:v>Count of Kids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54-4E04-AE9C-B40D29615A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54-4E04-AE9C-B40D29615A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54-4E04-AE9C-B40D29615A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54-4E04-AE9C-B40D29615A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54-4E04-AE9C-B40D29615A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54-4E04-AE9C-B40D29615A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054-4E04-AE9C-B40D29615A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Graphs!$A$14:$A$20</c:f>
              <c:strCache>
                <c:ptCount val="7"/>
                <c:pt idx="0">
                  <c:v>Medicaid</c:v>
                </c:pt>
                <c:pt idx="1">
                  <c:v>CHIP</c:v>
                </c:pt>
                <c:pt idx="2">
                  <c:v>MAP</c:v>
                </c:pt>
                <c:pt idx="3">
                  <c:v>Obamacare/Affordable Care Act</c:v>
                </c:pt>
                <c:pt idx="4">
                  <c:v>Sliding Fee Scale</c:v>
                </c:pt>
                <c:pt idx="5">
                  <c:v>None</c:v>
                </c:pt>
                <c:pt idx="6">
                  <c:v>Private Insurance</c:v>
                </c:pt>
              </c:strCache>
            </c:strRef>
          </c:cat>
          <c:val>
            <c:numRef>
              <c:f>Graphs!$B$14:$B$20</c:f>
              <c:numCache>
                <c:formatCode>General</c:formatCode>
                <c:ptCount val="7"/>
                <c:pt idx="0">
                  <c:v>1862</c:v>
                </c:pt>
                <c:pt idx="1">
                  <c:v>271</c:v>
                </c:pt>
                <c:pt idx="2">
                  <c:v>194</c:v>
                </c:pt>
                <c:pt idx="3">
                  <c:v>5</c:v>
                </c:pt>
                <c:pt idx="4">
                  <c:v>48</c:v>
                </c:pt>
                <c:pt idx="5">
                  <c:v>543</c:v>
                </c:pt>
                <c:pt idx="6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54-4E04-AE9C-B40D29615A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871719160104994"/>
          <c:y val="0.17551798672224794"/>
          <c:w val="0.43128287030158968"/>
          <c:h val="0.77083989501312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FRC Survey: Community Issues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Graphs!$B$3</c:f>
              <c:strCache>
                <c:ptCount val="1"/>
                <c:pt idx="0">
                  <c:v>Count of Families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Graphs!$A$4:$A$9</c:f>
              <c:strCache>
                <c:ptCount val="6"/>
                <c:pt idx="0">
                  <c:v>No Access to a Computer</c:v>
                </c:pt>
                <c:pt idx="1">
                  <c:v>No Access to the Internet</c:v>
                </c:pt>
                <c:pt idx="2">
                  <c:v>No Insurance (Adults)</c:v>
                </c:pt>
                <c:pt idx="3">
                  <c:v>Diabetes-Like Symptoms</c:v>
                </c:pt>
                <c:pt idx="4">
                  <c:v>Pregnancy</c:v>
                </c:pt>
                <c:pt idx="5">
                  <c:v>Teen Parent</c:v>
                </c:pt>
              </c:strCache>
            </c:strRef>
          </c:cat>
          <c:val>
            <c:numRef>
              <c:f>Graphs!$B$4:$B$9</c:f>
              <c:numCache>
                <c:formatCode>General</c:formatCode>
                <c:ptCount val="6"/>
                <c:pt idx="0">
                  <c:v>1628</c:v>
                </c:pt>
                <c:pt idx="1">
                  <c:v>999</c:v>
                </c:pt>
                <c:pt idx="2">
                  <c:v>741</c:v>
                </c:pt>
                <c:pt idx="3">
                  <c:v>393</c:v>
                </c:pt>
                <c:pt idx="4">
                  <c:v>89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D-4ED3-82AB-494992C72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835072"/>
        <c:axId val="428840320"/>
      </c:barChart>
      <c:catAx>
        <c:axId val="42883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40320"/>
        <c:crosses val="autoZero"/>
        <c:auto val="1"/>
        <c:lblAlgn val="ctr"/>
        <c:lblOffset val="100"/>
        <c:noMultiLvlLbl val="0"/>
      </c:catAx>
      <c:valAx>
        <c:axId val="4288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3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3A8F8-FADA-4AC6-9291-90982194568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1D01-E003-4509-A30C-106527E2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 is a local data intermediary,</a:t>
            </a:r>
            <a:r>
              <a:rPr lang="en-US" baseline="0" dirty="0" smtClean="0"/>
              <a:t> and a member of the National Neighborhood Indicators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1169-241D-4D24-89C7-4F1194CA82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0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4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61D01-E003-4509-A30C-106527E264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1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8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E1AE-F703-42C5-87CF-F5F23B4567C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8661-7A1B-4639-A13E-12BB5F1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illea@cohtx.org" TargetMode="External"/><Relationship Id="rId5" Type="http://schemas.openxmlformats.org/officeDocument/2006/relationships/hyperlink" Target="http://www.cohtx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110251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Partnering with a Health Provider to Improve Neighborhood Health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724150"/>
            <a:ext cx="7467600" cy="158115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Working Towards a Community-Centered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Health </a:t>
            </a:r>
            <a:r>
              <a:rPr lang="en-US" sz="2000" b="1" dirty="0">
                <a:solidFill>
                  <a:schemeClr val="tx1"/>
                </a:solidFill>
              </a:rPr>
              <a:t>Home </a:t>
            </a:r>
            <a:r>
              <a:rPr lang="en-US" sz="2000" b="1" dirty="0" smtClean="0">
                <a:solidFill>
                  <a:schemeClr val="tx1"/>
                </a:solidFill>
              </a:rPr>
              <a:t>Model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November 30, </a:t>
            </a:r>
            <a:r>
              <a:rPr lang="en-US" sz="1400" b="1" dirty="0">
                <a:solidFill>
                  <a:schemeClr val="tx1"/>
                </a:solidFill>
              </a:rPr>
              <a:t>2017</a:t>
            </a:r>
          </a:p>
        </p:txBody>
      </p:sp>
      <p:pic>
        <p:nvPicPr>
          <p:cNvPr id="1027" name="Picture 3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" y="228601"/>
            <a:ext cx="3190664" cy="7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24574"/>
            <a:ext cx="2209800" cy="6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413" y="4105873"/>
            <a:ext cx="2051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www.cohtx.org</a:t>
            </a:r>
            <a:endParaRPr lang="en-US" dirty="0" smtClean="0"/>
          </a:p>
          <a:p>
            <a:endParaRPr lang="en-US" sz="700" dirty="0" smtClean="0"/>
          </a:p>
          <a:p>
            <a:r>
              <a:rPr lang="en-US" dirty="0" smtClean="0">
                <a:hlinkClick r:id="rId6"/>
              </a:rPr>
              <a:t>dbrown@cohtx.org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43"/>
            <a:ext cx="8229600" cy="5504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Maps</a:t>
            </a:r>
            <a:endParaRPr lang="en-US" sz="32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8562"/>
            <a:ext cx="3276600" cy="4240306"/>
          </a:xfrm>
        </p:spPr>
      </p:pic>
      <p:sp>
        <p:nvSpPr>
          <p:cNvPr id="6" name="TextBox 5"/>
          <p:cNvSpPr txBox="1"/>
          <p:nvPr/>
        </p:nvSpPr>
        <p:spPr>
          <a:xfrm>
            <a:off x="1066800" y="203835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of safety-related crime incidents is a factor that tends to prevent kids from exercising outdoors.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43"/>
            <a:ext cx="8229600" cy="5504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Next Steps</a:t>
            </a:r>
            <a:endParaRPr lang="en-US" sz="32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Look for correlations between obesity and: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overty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ace/ethnicity</a:t>
            </a:r>
          </a:p>
          <a:p>
            <a:pPr lvl="1"/>
            <a:r>
              <a:rPr lang="en-US" dirty="0" smtClean="0"/>
              <a:t>Absenteeism</a:t>
            </a:r>
          </a:p>
          <a:p>
            <a:pPr lvl="1"/>
            <a:r>
              <a:rPr lang="en-US" dirty="0" smtClean="0"/>
              <a:t>Crime rates</a:t>
            </a:r>
          </a:p>
          <a:p>
            <a:pPr lvl="1"/>
            <a:r>
              <a:rPr lang="en-US" dirty="0" smtClean="0"/>
              <a:t>Access to healthy food</a:t>
            </a:r>
          </a:p>
          <a:p>
            <a:r>
              <a:rPr lang="en-US" dirty="0" smtClean="0"/>
              <a:t>Compare statistics in our focus neighborhood to the greater Austin area.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"/>
            <a:ext cx="8229600" cy="5504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Project 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886200"/>
          </a:xfrm>
        </p:spPr>
        <p:txBody>
          <a:bodyPr>
            <a:noAutofit/>
          </a:bodyPr>
          <a:lstStyle/>
          <a:p>
            <a:r>
              <a:rPr lang="en-US" sz="2000" b="1" dirty="0"/>
              <a:t>Federally Qualified Healthcare Center (FQHC)</a:t>
            </a:r>
          </a:p>
          <a:p>
            <a:pPr lvl="1"/>
            <a:r>
              <a:rPr lang="en-US" sz="1600" dirty="0"/>
              <a:t>An FQHC is a federally funded (in part) community-based organization that provides comprehensive primary care and preventive care, including health, oral, and mental health/substance abuse services to persons of all ages, regardless of their ability to pay or health insurance </a:t>
            </a:r>
            <a:r>
              <a:rPr lang="en-US" sz="1600" dirty="0" smtClean="0"/>
              <a:t>status</a:t>
            </a:r>
          </a:p>
          <a:p>
            <a:r>
              <a:rPr lang="en-US" sz="2000" b="1" dirty="0"/>
              <a:t>Community-Centered Health Home</a:t>
            </a:r>
          </a:p>
          <a:p>
            <a:pPr lvl="1"/>
            <a:r>
              <a:rPr lang="en-US" sz="1600" dirty="0"/>
              <a:t>Efficient, accessible, and culturally appropriate care blended with comprehensive efforts to prevent illness and injury by improving community environments. </a:t>
            </a:r>
            <a:endParaRPr lang="en-US" sz="2400" b="1" dirty="0" smtClean="0"/>
          </a:p>
          <a:p>
            <a:r>
              <a:rPr lang="en-US" sz="2000" b="1" dirty="0" smtClean="0"/>
              <a:t>Focus </a:t>
            </a:r>
            <a:r>
              <a:rPr lang="en-US" sz="2000" b="1" dirty="0"/>
              <a:t>Area: Childhood Obesity</a:t>
            </a:r>
          </a:p>
          <a:p>
            <a:pPr lvl="1"/>
            <a:r>
              <a:rPr lang="en-US" sz="1600" dirty="0"/>
              <a:t>Patients of People’s Community Clinic</a:t>
            </a:r>
          </a:p>
          <a:p>
            <a:pPr lvl="1"/>
            <a:r>
              <a:rPr lang="en-US" sz="1600" dirty="0"/>
              <a:t>Students of Dobie Middle School and Webb Middle School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neighborhood in zip codes 78752 &amp; 78753</a:t>
            </a:r>
          </a:p>
          <a:p>
            <a:r>
              <a:rPr lang="en-US" sz="1600" dirty="0" smtClean="0"/>
              <a:t>. </a:t>
            </a:r>
            <a:endParaRPr lang="en-US" sz="1600" dirty="0" smtClean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8229600" cy="5504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Data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4572000" cy="2743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Data Sources</a:t>
            </a:r>
          </a:p>
          <a:p>
            <a:pPr lvl="1"/>
            <a:r>
              <a:rPr lang="en-US" sz="1600" dirty="0" smtClean="0"/>
              <a:t>Austin Independent School District (AISD)</a:t>
            </a:r>
          </a:p>
          <a:p>
            <a:pPr lvl="1"/>
            <a:r>
              <a:rPr lang="en-US" sz="1600" dirty="0" smtClean="0"/>
              <a:t>Austin Police Dept. (APD)</a:t>
            </a:r>
          </a:p>
          <a:p>
            <a:pPr lvl="1"/>
            <a:r>
              <a:rPr lang="en-US" sz="1600" dirty="0" smtClean="0"/>
              <a:t>Texas Comptroller</a:t>
            </a:r>
          </a:p>
          <a:p>
            <a:pPr lvl="1"/>
            <a:r>
              <a:rPr lang="en-US" sz="1600" dirty="0" smtClean="0"/>
              <a:t>Family Resource Centers</a:t>
            </a:r>
          </a:p>
          <a:p>
            <a:pPr lvl="1"/>
            <a:r>
              <a:rPr lang="en-US" sz="1600" dirty="0" smtClean="0"/>
              <a:t>500 Cities</a:t>
            </a:r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usiness Technology Roundtable: Big &lt;strong&gt;Data&lt;/strong&gt; and Predictiv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85950"/>
            <a:ext cx="32956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7" y="93846"/>
            <a:ext cx="8229600" cy="55045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Analysis: Race/Ethnicity &amp; Language</a:t>
            </a:r>
            <a:endParaRPr lang="en-US" sz="28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433246"/>
              </p:ext>
            </p:extLst>
          </p:nvPr>
        </p:nvGraphicFramePr>
        <p:xfrm>
          <a:off x="5105400" y="1076024"/>
          <a:ext cx="38100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03533" y="4629150"/>
            <a:ext cx="4346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Dobie &amp; Webb Student Population: 1,333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026345"/>
              </p:ext>
            </p:extLst>
          </p:nvPr>
        </p:nvGraphicFramePr>
        <p:xfrm>
          <a:off x="381000" y="1110797"/>
          <a:ext cx="3733800" cy="332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666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"/>
            <a:ext cx="8229600" cy="5504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Analysis: Obesity</a:t>
            </a:r>
            <a:endParaRPr lang="en-US" sz="32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10394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68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6532"/>
            <a:ext cx="8229600" cy="55045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Analysis: Family Resource Center Survey</a:t>
            </a:r>
            <a:endParaRPr lang="en-US" sz="28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895098"/>
              </p:ext>
            </p:extLst>
          </p:nvPr>
        </p:nvGraphicFramePr>
        <p:xfrm>
          <a:off x="1219200" y="971550"/>
          <a:ext cx="6400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69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6532"/>
            <a:ext cx="8229600" cy="55045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Analysis: Family Resource Center Survey</a:t>
            </a:r>
            <a:endParaRPr lang="en-US" sz="28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25338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80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43"/>
            <a:ext cx="8229600" cy="5504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Maps</a:t>
            </a:r>
            <a:endParaRPr lang="en-US" sz="32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055" y="1123950"/>
            <a:ext cx="3726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 displays </a:t>
            </a:r>
            <a:r>
              <a:rPr lang="en-US" dirty="0"/>
              <a:t>the crude prevalence percent of diabetes in the 78752 and 78753 zip codes </a:t>
            </a:r>
            <a:r>
              <a:rPr lang="en-US" dirty="0" smtClean="0"/>
              <a:t>of Travis </a:t>
            </a:r>
            <a:r>
              <a:rPr lang="en-US" dirty="0"/>
              <a:t>County, Texas. Crude rate is a rough estimation of cases within a given geographic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Diabetes data was collected from 500 Cities and represents small area estimations based on </a:t>
            </a:r>
            <a:r>
              <a:rPr lang="en-US" dirty="0" smtClean="0"/>
              <a:t>socioeconomic </a:t>
            </a:r>
            <a:r>
              <a:rPr lang="en-US" dirty="0"/>
              <a:t>and demographic data from the CDC BRFSS, the 2010 Census, and ACS estimates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17830"/>
            <a:ext cx="3140147" cy="4063720"/>
          </a:xfrm>
        </p:spPr>
      </p:pic>
    </p:spTree>
    <p:extLst>
      <p:ext uri="{BB962C8B-B14F-4D97-AF65-F5344CB8AC3E}">
        <p14:creationId xmlns:p14="http://schemas.microsoft.com/office/powerpoint/2010/main" val="42629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43"/>
            <a:ext cx="8229600" cy="5504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Maps</a:t>
            </a:r>
            <a:endParaRPr lang="en-US" sz="3200" b="1" dirty="0"/>
          </a:p>
        </p:txBody>
      </p:sp>
      <p:pic>
        <p:nvPicPr>
          <p:cNvPr id="5" name="Picture 4" descr="G:\Childrens-Optimal-Health\Publications and Materials\Logos, Letterhead, and Templates\COH Logo\Logo No Tag - clear 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1676400" cy="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604899"/>
            <a:ext cx="3316095" cy="4291418"/>
          </a:xfrm>
        </p:spPr>
      </p:pic>
      <p:sp>
        <p:nvSpPr>
          <p:cNvPr id="7" name="TextBox 6"/>
          <p:cNvSpPr txBox="1"/>
          <p:nvPr/>
        </p:nvSpPr>
        <p:spPr>
          <a:xfrm>
            <a:off x="838200" y="180975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Family Resource Center has several locations that provide referrals to families who need assistance.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2734</TotalTime>
  <Words>368</Words>
  <Application>Microsoft Office PowerPoint</Application>
  <PresentationFormat>On-screen Show (16:9)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Blank</vt:lpstr>
      <vt:lpstr>Partnering with a Health Provider to Improve Neighborhood Health</vt:lpstr>
      <vt:lpstr>Project Background</vt:lpstr>
      <vt:lpstr>Data</vt:lpstr>
      <vt:lpstr>Analysis: Race/Ethnicity &amp; Language</vt:lpstr>
      <vt:lpstr>Analysis: Obesity</vt:lpstr>
      <vt:lpstr>Analysis: Family Resource Center Survey</vt:lpstr>
      <vt:lpstr>Analysis: Family Resource Center Survey</vt:lpstr>
      <vt:lpstr>Maps</vt:lpstr>
      <vt:lpstr>Maps</vt:lpstr>
      <vt:lpstr>Maps</vt:lpstr>
      <vt:lpstr>Next Steps</vt:lpstr>
    </vt:vector>
  </TitlesOfParts>
  <Company>Seton Healthcare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Millea, Susan</dc:creator>
  <cp:lastModifiedBy>Dan Brown</cp:lastModifiedBy>
  <cp:revision>72</cp:revision>
  <dcterms:created xsi:type="dcterms:W3CDTF">2017-06-08T21:43:23Z</dcterms:created>
  <dcterms:modified xsi:type="dcterms:W3CDTF">2017-11-29T16:56:04Z</dcterms:modified>
</cp:coreProperties>
</file>