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4D4"/>
    <a:srgbClr val="005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63094B-347A-4F00-A43B-5BD47D74DA23}">
  <a:tblStyle styleId="{2C63094B-347A-4F00-A43B-5BD47D74DA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 snapToObjects="1">
      <p:cViewPr>
        <p:scale>
          <a:sx n="157" d="100"/>
          <a:sy n="157" d="100"/>
        </p:scale>
        <p:origin x="-29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0767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i="1" dirty="0" smtClean="0">
                <a:solidFill>
                  <a:schemeClr val="dk1"/>
                </a:solidFill>
              </a:rPr>
              <a:t>.</a:t>
            </a:r>
            <a:endParaRPr lang="en" sz="10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oughtwell.org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marcrostan?lang=en" TargetMode="External"/><Relationship Id="rId5" Type="http://schemas.openxmlformats.org/officeDocument/2006/relationships/hyperlink" Target="https://www.linkedin.com/in/marc-rostan-0b3567108" TargetMode="External"/><Relationship Id="rId10" Type="http://schemas.openxmlformats.org/officeDocument/2006/relationships/hyperlink" Target="https://twitter.com/thoughtwelldata" TargetMode="External"/><Relationship Id="rId4" Type="http://schemas.openxmlformats.org/officeDocument/2006/relationships/hyperlink" Target="mailto:mrostan@thoughtwell.org" TargetMode="External"/><Relationship Id="rId9" Type="http://schemas.openxmlformats.org/officeDocument/2006/relationships/hyperlink" Target="https://www.linkedin.com/company/community-research-partn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2216359"/>
            <a:ext cx="5610705" cy="134435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42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Zip codes drive people mad</a:t>
            </a:r>
            <a:endParaRPr lang="en" sz="42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135975" y="2260000"/>
            <a:ext cx="2305500" cy="114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NNIP Fall Idea Showcase</a:t>
            </a:r>
            <a:endParaRPr lang="en" sz="12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spcBef>
                <a:spcPts val="0"/>
              </a:spcBef>
              <a:buNone/>
            </a:pPr>
            <a:r>
              <a:rPr lang="en" sz="1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" sz="1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2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2017</a:t>
            </a:r>
            <a:endParaRPr lang="en" sz="12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" name="Shape 56" descr="TW-shi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75" y="1384997"/>
            <a:ext cx="2140638" cy="432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/>
          <p:nvPr/>
        </p:nvCxnSpPr>
        <p:spPr>
          <a:xfrm flipV="1">
            <a:off x="5980900" y="2260000"/>
            <a:ext cx="0" cy="114510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0"/>
          <p:cNvSpPr txBox="1">
            <a:spLocks noGrp="1"/>
          </p:cNvSpPr>
          <p:nvPr>
            <p:ph type="title"/>
          </p:nvPr>
        </p:nvSpPr>
        <p:spPr>
          <a:xfrm>
            <a:off x="0" y="47386"/>
            <a:ext cx="8986554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5C89"/>
                </a:solidFill>
              </a:rPr>
              <a:t>It started with a simple idea: “Benchmarking goes local”</a:t>
            </a:r>
            <a:endParaRPr lang="en" dirty="0">
              <a:solidFill>
                <a:srgbClr val="005C89"/>
              </a:solidFill>
            </a:endParaRPr>
          </a:p>
        </p:txBody>
      </p:sp>
      <p:sp>
        <p:nvSpPr>
          <p:cNvPr id="11" name="Shape 73"/>
          <p:cNvSpPr/>
          <p:nvPr/>
        </p:nvSpPr>
        <p:spPr>
          <a:xfrm>
            <a:off x="0" y="4392775"/>
            <a:ext cx="9144000" cy="750600"/>
          </a:xfrm>
          <a:prstGeom prst="rect">
            <a:avLst/>
          </a:prstGeom>
          <a:solidFill>
            <a:srgbClr val="43A4D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76" descr="TW-shi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975" y="4617174"/>
            <a:ext cx="1492325" cy="30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6" y="696396"/>
            <a:ext cx="2332632" cy="17526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" y="2688279"/>
            <a:ext cx="2478182" cy="15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66" y="2507287"/>
            <a:ext cx="2360687" cy="1770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8761" y="1077854"/>
            <a:ext cx="3051659" cy="2288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0"/>
          <p:cNvSpPr txBox="1">
            <a:spLocks noGrp="1"/>
          </p:cNvSpPr>
          <p:nvPr>
            <p:ph type="title"/>
          </p:nvPr>
        </p:nvSpPr>
        <p:spPr>
          <a:xfrm>
            <a:off x="0" y="47386"/>
            <a:ext cx="7900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5C89"/>
                </a:solidFill>
              </a:rPr>
              <a:t>Easier said than done</a:t>
            </a:r>
            <a:endParaRPr lang="en" dirty="0">
              <a:solidFill>
                <a:srgbClr val="005C89"/>
              </a:solidFill>
            </a:endParaRPr>
          </a:p>
        </p:txBody>
      </p:sp>
      <p:sp>
        <p:nvSpPr>
          <p:cNvPr id="11" name="Shape 73"/>
          <p:cNvSpPr/>
          <p:nvPr/>
        </p:nvSpPr>
        <p:spPr>
          <a:xfrm>
            <a:off x="0" y="4392775"/>
            <a:ext cx="9144000" cy="750600"/>
          </a:xfrm>
          <a:prstGeom prst="rect">
            <a:avLst/>
          </a:prstGeom>
          <a:solidFill>
            <a:srgbClr val="43A4D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76" descr="TW-shi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975" y="4617174"/>
            <a:ext cx="1492325" cy="3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39328" y="895550"/>
            <a:ext cx="4153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Zip code/ZCTA boundaries are imperfect- we know!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Uneven boundaries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Transcend natural, political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defines a neighborhood, anyway?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4" y="841731"/>
            <a:ext cx="3812599" cy="29460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9328" y="2386884"/>
            <a:ext cx="4153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also have undeniable strengths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public knows its Zip code, not its Census Tract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Ability to incorporate local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14" y="3212290"/>
            <a:ext cx="798446" cy="11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0"/>
          <p:cNvSpPr txBox="1">
            <a:spLocks noGrp="1"/>
          </p:cNvSpPr>
          <p:nvPr>
            <p:ph type="title"/>
          </p:nvPr>
        </p:nvSpPr>
        <p:spPr>
          <a:xfrm>
            <a:off x="0" y="47386"/>
            <a:ext cx="7900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5C89"/>
                </a:solidFill>
              </a:rPr>
              <a:t>But we went ahead</a:t>
            </a:r>
            <a:endParaRPr lang="en" dirty="0">
              <a:solidFill>
                <a:srgbClr val="005C89"/>
              </a:solidFill>
            </a:endParaRPr>
          </a:p>
        </p:txBody>
      </p:sp>
      <p:sp>
        <p:nvSpPr>
          <p:cNvPr id="11" name="Shape 73"/>
          <p:cNvSpPr/>
          <p:nvPr/>
        </p:nvSpPr>
        <p:spPr>
          <a:xfrm>
            <a:off x="0" y="4392775"/>
            <a:ext cx="9144000" cy="750600"/>
          </a:xfrm>
          <a:prstGeom prst="rect">
            <a:avLst/>
          </a:prstGeom>
          <a:solidFill>
            <a:srgbClr val="43A4D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76" descr="TW-shi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975" y="4617174"/>
            <a:ext cx="1492325" cy="3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1674" y="756270"/>
            <a:ext cx="4705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Defined 13 geographies, 10 indicators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Incorporated </a:t>
            </a:r>
            <a:r>
              <a:rPr lang="en-US" dirty="0" err="1" smtClean="0"/>
              <a:t>HandsOn</a:t>
            </a:r>
            <a:r>
              <a:rPr lang="en-US" dirty="0" smtClean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Brief place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4" y="1683466"/>
            <a:ext cx="2772112" cy="247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88" y="756270"/>
            <a:ext cx="2812891" cy="2169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79" y="2063166"/>
            <a:ext cx="2720545" cy="20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1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0"/>
          <p:cNvSpPr txBox="1">
            <a:spLocks noGrp="1"/>
          </p:cNvSpPr>
          <p:nvPr>
            <p:ph type="title"/>
          </p:nvPr>
        </p:nvSpPr>
        <p:spPr>
          <a:xfrm>
            <a:off x="0" y="47386"/>
            <a:ext cx="7900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5C89"/>
                </a:solidFill>
              </a:rPr>
              <a:t>And then the feedback rolled in</a:t>
            </a:r>
            <a:endParaRPr lang="en" dirty="0">
              <a:solidFill>
                <a:srgbClr val="005C89"/>
              </a:solidFill>
            </a:endParaRPr>
          </a:p>
        </p:txBody>
      </p:sp>
      <p:sp>
        <p:nvSpPr>
          <p:cNvPr id="11" name="Shape 73"/>
          <p:cNvSpPr/>
          <p:nvPr/>
        </p:nvSpPr>
        <p:spPr>
          <a:xfrm>
            <a:off x="0" y="4392775"/>
            <a:ext cx="9144000" cy="750600"/>
          </a:xfrm>
          <a:prstGeom prst="rect">
            <a:avLst/>
          </a:prstGeom>
          <a:solidFill>
            <a:srgbClr val="43A4D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76" descr="TW-shi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975" y="4617174"/>
            <a:ext cx="1492325" cy="3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1673" y="1043708"/>
            <a:ext cx="4705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Disputes over names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Disputes over how ZCTAs were presented, combined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Concerns about ACS 5-year estimates keeping up with current happenings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Interestingly, the data itself were not a major concern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16" y="724783"/>
            <a:ext cx="2565694" cy="25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0"/>
          <p:cNvSpPr txBox="1">
            <a:spLocks noGrp="1"/>
          </p:cNvSpPr>
          <p:nvPr>
            <p:ph type="title"/>
          </p:nvPr>
        </p:nvSpPr>
        <p:spPr>
          <a:xfrm>
            <a:off x="0" y="47386"/>
            <a:ext cx="7900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5C89"/>
                </a:solidFill>
              </a:rPr>
              <a:t>Frustration, but…</a:t>
            </a:r>
            <a:endParaRPr lang="en" dirty="0">
              <a:solidFill>
                <a:srgbClr val="005C89"/>
              </a:solidFill>
            </a:endParaRPr>
          </a:p>
        </p:txBody>
      </p:sp>
      <p:sp>
        <p:nvSpPr>
          <p:cNvPr id="11" name="Shape 73"/>
          <p:cNvSpPr/>
          <p:nvPr/>
        </p:nvSpPr>
        <p:spPr>
          <a:xfrm>
            <a:off x="0" y="4392775"/>
            <a:ext cx="9144000" cy="750600"/>
          </a:xfrm>
          <a:prstGeom prst="rect">
            <a:avLst/>
          </a:prstGeom>
          <a:solidFill>
            <a:srgbClr val="43A4D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76" descr="TW-shi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975" y="4617174"/>
            <a:ext cx="1492325" cy="3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1673" y="1043708"/>
            <a:ext cx="4705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was the conversation we wanted to have!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Affirmed there is interest in local, high quality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Made some edits, and soon to be released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14" y="620086"/>
            <a:ext cx="3625449" cy="28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0"/>
          <p:cNvSpPr txBox="1">
            <a:spLocks noGrp="1"/>
          </p:cNvSpPr>
          <p:nvPr>
            <p:ph type="title"/>
          </p:nvPr>
        </p:nvSpPr>
        <p:spPr>
          <a:xfrm>
            <a:off x="0" y="47386"/>
            <a:ext cx="7900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5C89"/>
                </a:solidFill>
              </a:rPr>
              <a:t>Conclusions</a:t>
            </a:r>
            <a:endParaRPr lang="en" dirty="0">
              <a:solidFill>
                <a:srgbClr val="005C89"/>
              </a:solidFill>
            </a:endParaRPr>
          </a:p>
        </p:txBody>
      </p:sp>
      <p:sp>
        <p:nvSpPr>
          <p:cNvPr id="11" name="Shape 73"/>
          <p:cNvSpPr/>
          <p:nvPr/>
        </p:nvSpPr>
        <p:spPr>
          <a:xfrm>
            <a:off x="0" y="4392775"/>
            <a:ext cx="9144000" cy="750600"/>
          </a:xfrm>
          <a:prstGeom prst="rect">
            <a:avLst/>
          </a:prstGeom>
          <a:solidFill>
            <a:srgbClr val="43A4D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76" descr="TW-shi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975" y="4617174"/>
            <a:ext cx="1492325" cy="3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1672" y="1043708"/>
            <a:ext cx="4705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Producing local data for a wide audience- it can happen!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ZCTAs are flawed, but cannot be dismissed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in mind: who defines a neighborhood, anyway?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9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4484" y="65707"/>
            <a:ext cx="5595401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hank you!</a:t>
            </a:r>
            <a:endParaRPr lang="en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1" y="3233708"/>
            <a:ext cx="1068607" cy="150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17"/>
          <p:cNvSpPr txBox="1">
            <a:spLocks/>
          </p:cNvSpPr>
          <p:nvPr/>
        </p:nvSpPr>
        <p:spPr>
          <a:xfrm>
            <a:off x="1301738" y="3415388"/>
            <a:ext cx="4056262" cy="15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 Rostan</a:t>
            </a:r>
          </a:p>
          <a:p>
            <a:r>
              <a:rPr lang="en" sz="20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Senior Research Associate</a:t>
            </a:r>
          </a:p>
          <a:p>
            <a:r>
              <a:rPr lang="en" sz="18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mrostan@thoughtwell.org</a:t>
            </a:r>
            <a:r>
              <a:rPr lang="en" sz="18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r>
              <a:rPr lang="en" sz="18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LinkedIn</a:t>
            </a:r>
            <a:r>
              <a:rPr lang="en" sz="20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lang="en-US" sz="18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@</a:t>
            </a:r>
            <a:r>
              <a:rPr lang="en-US" sz="1800" dirty="0" err="1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MarcRostan</a:t>
            </a:r>
            <a:endParaRPr lang="en" sz="1800" dirty="0" smtClean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1" y="964087"/>
            <a:ext cx="2886477" cy="58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117"/>
          <p:cNvSpPr txBox="1">
            <a:spLocks/>
          </p:cNvSpPr>
          <p:nvPr/>
        </p:nvSpPr>
        <p:spPr>
          <a:xfrm>
            <a:off x="153431" y="1553039"/>
            <a:ext cx="4309568" cy="1592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" sz="24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399 E. Main St, Ste. 100</a:t>
            </a:r>
          </a:p>
          <a:p>
            <a:r>
              <a:rPr lang="en" sz="24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Columbus, OH 43215</a:t>
            </a:r>
          </a:p>
          <a:p>
            <a:r>
              <a:rPr lang="en" sz="20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www.thoughtwell.org</a:t>
            </a:r>
            <a:endParaRPr lang="en" sz="2000" dirty="0" smtClean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" sz="20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LinkedIn</a:t>
            </a:r>
            <a:r>
              <a:rPr lang="en" sz="20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lang="en" sz="20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@ThoughtwellData</a:t>
            </a:r>
            <a:endParaRPr lang="en" sz="2000" dirty="0" smtClean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3431" y="3088371"/>
            <a:ext cx="4358013" cy="121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220</Words>
  <Application>Microsoft Office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How Zip codes drive people mad</vt:lpstr>
      <vt:lpstr>It started with a simple idea: “Benchmarking goes local”</vt:lpstr>
      <vt:lpstr>Easier said than done</vt:lpstr>
      <vt:lpstr>But we went ahead</vt:lpstr>
      <vt:lpstr>And then the feedback rolled in</vt:lpstr>
      <vt:lpstr>Frustration, but…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Marc J. Rostan</dc:creator>
  <cp:lastModifiedBy>Marc J. Rostan</cp:lastModifiedBy>
  <cp:revision>21</cp:revision>
  <dcterms:modified xsi:type="dcterms:W3CDTF">2017-11-27T21:17:37Z</dcterms:modified>
</cp:coreProperties>
</file>