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873" r:id="rId3"/>
    <p:sldId id="870" r:id="rId4"/>
    <p:sldId id="872" r:id="rId5"/>
    <p:sldId id="871" r:id="rId6"/>
    <p:sldId id="257" r:id="rId7"/>
    <p:sldId id="875" r:id="rId8"/>
    <p:sldId id="876" r:id="rId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2F45"/>
    <a:srgbClr val="B9DFF2"/>
    <a:srgbClr val="00B050"/>
    <a:srgbClr val="FFFFFF"/>
    <a:srgbClr val="868686"/>
    <a:srgbClr val="F1C12B"/>
    <a:srgbClr val="CC6666"/>
    <a:srgbClr val="F679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14D471-6F99-4C76-B5EC-EEF477569BAF}" v="1586" dt="2024-11-13T20:08:00.957"/>
    <p1510:client id="{9E642698-98F6-EB6C-5D89-E740353BB3A3}" v="2453" vWet="2460" dt="2024-11-13T19:29:37.7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leigh Tomlin" userId="S::haleight@datacenterresearch.org::18981253-4164-4920-a1b9-19b0671805f1" providerId="AD" clId="Web-{9E642698-98F6-EB6C-5D89-E740353BB3A3}"/>
    <pc:docChg chg="addSld delSld modSld sldOrd">
      <pc:chgData name="Haleigh Tomlin" userId="S::haleight@datacenterresearch.org::18981253-4164-4920-a1b9-19b0671805f1" providerId="AD" clId="Web-{9E642698-98F6-EB6C-5D89-E740353BB3A3}" dt="2024-11-13T18:34:31.408" v="2346" actId="20577"/>
      <pc:docMkLst>
        <pc:docMk/>
      </pc:docMkLst>
      <pc:sldChg chg="addSp modSp">
        <pc:chgData name="Haleigh Tomlin" userId="S::haleight@datacenterresearch.org::18981253-4164-4920-a1b9-19b0671805f1" providerId="AD" clId="Web-{9E642698-98F6-EB6C-5D89-E740353BB3A3}" dt="2024-11-13T18:34:31.408" v="2346" actId="20577"/>
        <pc:sldMkLst>
          <pc:docMk/>
          <pc:sldMk cId="2412144305" sldId="257"/>
        </pc:sldMkLst>
        <pc:spChg chg="mod">
          <ac:chgData name="Haleigh Tomlin" userId="S::haleight@datacenterresearch.org::18981253-4164-4920-a1b9-19b0671805f1" providerId="AD" clId="Web-{9E642698-98F6-EB6C-5D89-E740353BB3A3}" dt="2024-11-13T17:56:45.125" v="2335" actId="20577"/>
          <ac:spMkLst>
            <pc:docMk/>
            <pc:sldMk cId="2412144305" sldId="257"/>
            <ac:spMk id="2" creationId="{00000000-0000-0000-0000-000000000000}"/>
          </ac:spMkLst>
        </pc:spChg>
        <pc:spChg chg="mod">
          <ac:chgData name="Haleigh Tomlin" userId="S::haleight@datacenterresearch.org::18981253-4164-4920-a1b9-19b0671805f1" providerId="AD" clId="Web-{9E642698-98F6-EB6C-5D89-E740353BB3A3}" dt="2024-11-13T18:34:31.408" v="2346" actId="20577"/>
          <ac:spMkLst>
            <pc:docMk/>
            <pc:sldMk cId="2412144305" sldId="257"/>
            <ac:spMk id="4" creationId="{00000000-0000-0000-0000-000000000000}"/>
          </ac:spMkLst>
        </pc:spChg>
        <pc:spChg chg="add mod">
          <ac:chgData name="Haleigh Tomlin" userId="S::haleight@datacenterresearch.org::18981253-4164-4920-a1b9-19b0671805f1" providerId="AD" clId="Web-{9E642698-98F6-EB6C-5D89-E740353BB3A3}" dt="2024-11-13T17:35:16.117" v="1244" actId="20577"/>
          <ac:spMkLst>
            <pc:docMk/>
            <pc:sldMk cId="2412144305" sldId="257"/>
            <ac:spMk id="5" creationId="{16D24DF4-AF26-5632-484D-3C99BDAC011E}"/>
          </ac:spMkLst>
        </pc:spChg>
      </pc:sldChg>
      <pc:sldChg chg="modSp new del">
        <pc:chgData name="Haleigh Tomlin" userId="S::haleight@datacenterresearch.org::18981253-4164-4920-a1b9-19b0671805f1" providerId="AD" clId="Web-{9E642698-98F6-EB6C-5D89-E740353BB3A3}" dt="2024-11-13T17:32:11.375" v="1063"/>
        <pc:sldMkLst>
          <pc:docMk/>
          <pc:sldMk cId="3966595498" sldId="874"/>
        </pc:sldMkLst>
        <pc:spChg chg="mod">
          <ac:chgData name="Haleigh Tomlin" userId="S::haleight@datacenterresearch.org::18981253-4164-4920-a1b9-19b0671805f1" providerId="AD" clId="Web-{9E642698-98F6-EB6C-5D89-E740353BB3A3}" dt="2024-11-12T21:50:22.813" v="355" actId="20577"/>
          <ac:spMkLst>
            <pc:docMk/>
            <pc:sldMk cId="3966595498" sldId="874"/>
            <ac:spMk id="4" creationId="{D5F49561-4CEA-5D67-289D-A67EFBE4237F}"/>
          </ac:spMkLst>
        </pc:spChg>
      </pc:sldChg>
      <pc:sldChg chg="modSp add ord replId">
        <pc:chgData name="Haleigh Tomlin" userId="S::haleight@datacenterresearch.org::18981253-4164-4920-a1b9-19b0671805f1" providerId="AD" clId="Web-{9E642698-98F6-EB6C-5D89-E740353BB3A3}" dt="2024-11-13T17:53:39.758" v="2328" actId="20577"/>
        <pc:sldMkLst>
          <pc:docMk/>
          <pc:sldMk cId="2860725631" sldId="875"/>
        </pc:sldMkLst>
        <pc:spChg chg="mod">
          <ac:chgData name="Haleigh Tomlin" userId="S::haleight@datacenterresearch.org::18981253-4164-4920-a1b9-19b0671805f1" providerId="AD" clId="Web-{9E642698-98F6-EB6C-5D89-E740353BB3A3}" dt="2024-11-13T17:53:39.758" v="2328" actId="20577"/>
          <ac:spMkLst>
            <pc:docMk/>
            <pc:sldMk cId="2860725631" sldId="875"/>
            <ac:spMk id="2" creationId="{D156FDF8-4E55-965F-CCE5-465D9984DE26}"/>
          </ac:spMkLst>
        </pc:spChg>
        <pc:spChg chg="mod">
          <ac:chgData name="Haleigh Tomlin" userId="S::haleight@datacenterresearch.org::18981253-4164-4920-a1b9-19b0671805f1" providerId="AD" clId="Web-{9E642698-98F6-EB6C-5D89-E740353BB3A3}" dt="2024-11-13T17:31:14.373" v="958" actId="20577"/>
          <ac:spMkLst>
            <pc:docMk/>
            <pc:sldMk cId="2860725631" sldId="875"/>
            <ac:spMk id="4" creationId="{D5F49561-4CEA-5D67-289D-A67EFBE4237F}"/>
          </ac:spMkLst>
        </pc:spChg>
      </pc:sldChg>
    </pc:docChg>
  </pc:docChgLst>
  <pc:docChgLst>
    <pc:chgData name="Lamar Gardere" userId="8347083e-323c-4b9f-b41d-667b902b90ba" providerId="ADAL" clId="{0314D471-6F99-4C76-B5EC-EEF477569BAF}"/>
    <pc:docChg chg="undo custSel addSld modSld">
      <pc:chgData name="Lamar Gardere" userId="8347083e-323c-4b9f-b41d-667b902b90ba" providerId="ADAL" clId="{0314D471-6F99-4C76-B5EC-EEF477569BAF}" dt="2024-11-13T20:08:00.958" v="1981" actId="20577"/>
      <pc:docMkLst>
        <pc:docMk/>
      </pc:docMkLst>
      <pc:sldChg chg="modSp mod">
        <pc:chgData name="Lamar Gardere" userId="8347083e-323c-4b9f-b41d-667b902b90ba" providerId="ADAL" clId="{0314D471-6F99-4C76-B5EC-EEF477569BAF}" dt="2024-11-13T19:53:14.098" v="1976" actId="1035"/>
        <pc:sldMkLst>
          <pc:docMk/>
          <pc:sldMk cId="478836009" sldId="256"/>
        </pc:sldMkLst>
        <pc:spChg chg="mod">
          <ac:chgData name="Lamar Gardere" userId="8347083e-323c-4b9f-b41d-667b902b90ba" providerId="ADAL" clId="{0314D471-6F99-4C76-B5EC-EEF477569BAF}" dt="2024-11-13T19:53:14.098" v="1976" actId="1035"/>
          <ac:spMkLst>
            <pc:docMk/>
            <pc:sldMk cId="478836009" sldId="256"/>
            <ac:spMk id="5" creationId="{00000000-0000-0000-0000-000000000000}"/>
          </ac:spMkLst>
        </pc:spChg>
      </pc:sldChg>
      <pc:sldChg chg="modSp mod">
        <pc:chgData name="Lamar Gardere" userId="8347083e-323c-4b9f-b41d-667b902b90ba" providerId="ADAL" clId="{0314D471-6F99-4C76-B5EC-EEF477569BAF}" dt="2024-11-13T18:09:17.541" v="231" actId="20577"/>
        <pc:sldMkLst>
          <pc:docMk/>
          <pc:sldMk cId="2412144305" sldId="257"/>
        </pc:sldMkLst>
        <pc:spChg chg="mod">
          <ac:chgData name="Lamar Gardere" userId="8347083e-323c-4b9f-b41d-667b902b90ba" providerId="ADAL" clId="{0314D471-6F99-4C76-B5EC-EEF477569BAF}" dt="2024-11-13T18:09:17.541" v="231" actId="20577"/>
          <ac:spMkLst>
            <pc:docMk/>
            <pc:sldMk cId="2412144305" sldId="257"/>
            <ac:spMk id="2" creationId="{00000000-0000-0000-0000-000000000000}"/>
          </ac:spMkLst>
        </pc:spChg>
      </pc:sldChg>
      <pc:sldChg chg="addSp modSp mod modNotesTx">
        <pc:chgData name="Lamar Gardere" userId="8347083e-323c-4b9f-b41d-667b902b90ba" providerId="ADAL" clId="{0314D471-6F99-4C76-B5EC-EEF477569BAF}" dt="2024-11-13T20:07:20.171" v="1977" actId="20577"/>
        <pc:sldMkLst>
          <pc:docMk/>
          <pc:sldMk cId="4058452526" sldId="870"/>
        </pc:sldMkLst>
        <pc:spChg chg="mod">
          <ac:chgData name="Lamar Gardere" userId="8347083e-323c-4b9f-b41d-667b902b90ba" providerId="ADAL" clId="{0314D471-6F99-4C76-B5EC-EEF477569BAF}" dt="2024-11-13T20:07:20.171" v="1977" actId="20577"/>
          <ac:spMkLst>
            <pc:docMk/>
            <pc:sldMk cId="4058452526" sldId="870"/>
            <ac:spMk id="4" creationId="{00000000-0000-0000-0000-000000000000}"/>
          </ac:spMkLst>
        </pc:spChg>
        <pc:cxnChg chg="add mod">
          <ac:chgData name="Lamar Gardere" userId="8347083e-323c-4b9f-b41d-667b902b90ba" providerId="ADAL" clId="{0314D471-6F99-4C76-B5EC-EEF477569BAF}" dt="2024-11-13T19:28:18.424" v="712" actId="14100"/>
          <ac:cxnSpMkLst>
            <pc:docMk/>
            <pc:sldMk cId="4058452526" sldId="870"/>
            <ac:cxnSpMk id="5" creationId="{AFCFF5B5-A44B-2195-D586-3E6E46100BEF}"/>
          </ac:cxnSpMkLst>
        </pc:cxnChg>
      </pc:sldChg>
      <pc:sldChg chg="modSp mod">
        <pc:chgData name="Lamar Gardere" userId="8347083e-323c-4b9f-b41d-667b902b90ba" providerId="ADAL" clId="{0314D471-6F99-4C76-B5EC-EEF477569BAF}" dt="2024-11-13T19:39:35.611" v="1752" actId="20577"/>
        <pc:sldMkLst>
          <pc:docMk/>
          <pc:sldMk cId="601795009" sldId="871"/>
        </pc:sldMkLst>
        <pc:spChg chg="mod">
          <ac:chgData name="Lamar Gardere" userId="8347083e-323c-4b9f-b41d-667b902b90ba" providerId="ADAL" clId="{0314D471-6F99-4C76-B5EC-EEF477569BAF}" dt="2024-11-13T19:39:35.611" v="1752" actId="20577"/>
          <ac:spMkLst>
            <pc:docMk/>
            <pc:sldMk cId="601795009" sldId="871"/>
            <ac:spMk id="4" creationId="{00000000-0000-0000-0000-000000000000}"/>
          </ac:spMkLst>
        </pc:spChg>
      </pc:sldChg>
      <pc:sldChg chg="modSp mod">
        <pc:chgData name="Lamar Gardere" userId="8347083e-323c-4b9f-b41d-667b902b90ba" providerId="ADAL" clId="{0314D471-6F99-4C76-B5EC-EEF477569BAF}" dt="2024-11-13T20:08:00.958" v="1981" actId="20577"/>
        <pc:sldMkLst>
          <pc:docMk/>
          <pc:sldMk cId="4190481109" sldId="872"/>
        </pc:sldMkLst>
        <pc:spChg chg="mod">
          <ac:chgData name="Lamar Gardere" userId="8347083e-323c-4b9f-b41d-667b902b90ba" providerId="ADAL" clId="{0314D471-6F99-4C76-B5EC-EEF477569BAF}" dt="2024-11-13T20:08:00.958" v="1981" actId="20577"/>
          <ac:spMkLst>
            <pc:docMk/>
            <pc:sldMk cId="4190481109" sldId="872"/>
            <ac:spMk id="4" creationId="{00000000-0000-0000-0000-000000000000}"/>
          </ac:spMkLst>
        </pc:spChg>
      </pc:sldChg>
      <pc:sldChg chg="modSp mod">
        <pc:chgData name="Lamar Gardere" userId="8347083e-323c-4b9f-b41d-667b902b90ba" providerId="ADAL" clId="{0314D471-6F99-4C76-B5EC-EEF477569BAF}" dt="2024-11-13T19:26:23.876" v="691" actId="20577"/>
        <pc:sldMkLst>
          <pc:docMk/>
          <pc:sldMk cId="1869091819" sldId="873"/>
        </pc:sldMkLst>
        <pc:spChg chg="mod">
          <ac:chgData name="Lamar Gardere" userId="8347083e-323c-4b9f-b41d-667b902b90ba" providerId="ADAL" clId="{0314D471-6F99-4C76-B5EC-EEF477569BAF}" dt="2024-11-13T19:26:23.876" v="691" actId="20577"/>
          <ac:spMkLst>
            <pc:docMk/>
            <pc:sldMk cId="1869091819" sldId="873"/>
            <ac:spMk id="4" creationId="{00000000-0000-0000-0000-000000000000}"/>
          </ac:spMkLst>
        </pc:spChg>
      </pc:sldChg>
      <pc:sldChg chg="modSp mod">
        <pc:chgData name="Lamar Gardere" userId="8347083e-323c-4b9f-b41d-667b902b90ba" providerId="ADAL" clId="{0314D471-6F99-4C76-B5EC-EEF477569BAF}" dt="2024-11-13T18:10:47.346" v="293" actId="20577"/>
        <pc:sldMkLst>
          <pc:docMk/>
          <pc:sldMk cId="2860725631" sldId="875"/>
        </pc:sldMkLst>
        <pc:spChg chg="mod">
          <ac:chgData name="Lamar Gardere" userId="8347083e-323c-4b9f-b41d-667b902b90ba" providerId="ADAL" clId="{0314D471-6F99-4C76-B5EC-EEF477569BAF}" dt="2024-11-13T18:10:47.346" v="293" actId="20577"/>
          <ac:spMkLst>
            <pc:docMk/>
            <pc:sldMk cId="2860725631" sldId="875"/>
            <ac:spMk id="4" creationId="{D5F49561-4CEA-5D67-289D-A67EFBE4237F}"/>
          </ac:spMkLst>
        </pc:spChg>
      </pc:sldChg>
      <pc:sldChg chg="addSp delSp modSp new mod modClrScheme chgLayout">
        <pc:chgData name="Lamar Gardere" userId="8347083e-323c-4b9f-b41d-667b902b90ba" providerId="ADAL" clId="{0314D471-6F99-4C76-B5EC-EEF477569BAF}" dt="2024-11-13T19:51:04.561" v="1973" actId="1076"/>
        <pc:sldMkLst>
          <pc:docMk/>
          <pc:sldMk cId="1639244449" sldId="876"/>
        </pc:sldMkLst>
        <pc:spChg chg="del mod ord">
          <ac:chgData name="Lamar Gardere" userId="8347083e-323c-4b9f-b41d-667b902b90ba" providerId="ADAL" clId="{0314D471-6F99-4C76-B5EC-EEF477569BAF}" dt="2024-11-13T19:46:22.178" v="1754" actId="700"/>
          <ac:spMkLst>
            <pc:docMk/>
            <pc:sldMk cId="1639244449" sldId="876"/>
            <ac:spMk id="2" creationId="{F465B091-9509-3EE9-6A31-5B7DD48C0F7F}"/>
          </ac:spMkLst>
        </pc:spChg>
        <pc:spChg chg="mod ord">
          <ac:chgData name="Lamar Gardere" userId="8347083e-323c-4b9f-b41d-667b902b90ba" providerId="ADAL" clId="{0314D471-6F99-4C76-B5EC-EEF477569BAF}" dt="2024-11-13T19:46:22.178" v="1754" actId="700"/>
          <ac:spMkLst>
            <pc:docMk/>
            <pc:sldMk cId="1639244449" sldId="876"/>
            <ac:spMk id="3" creationId="{0D5DEA66-F8C5-1DB4-C6E1-72610D6808E4}"/>
          </ac:spMkLst>
        </pc:spChg>
        <pc:spChg chg="del mod ord">
          <ac:chgData name="Lamar Gardere" userId="8347083e-323c-4b9f-b41d-667b902b90ba" providerId="ADAL" clId="{0314D471-6F99-4C76-B5EC-EEF477569BAF}" dt="2024-11-13T19:46:22.178" v="1754" actId="700"/>
          <ac:spMkLst>
            <pc:docMk/>
            <pc:sldMk cId="1639244449" sldId="876"/>
            <ac:spMk id="4" creationId="{C937C1EC-3479-C789-9FAD-6FCA46A116D8}"/>
          </ac:spMkLst>
        </pc:spChg>
        <pc:spChg chg="add mod ord">
          <ac:chgData name="Lamar Gardere" userId="8347083e-323c-4b9f-b41d-667b902b90ba" providerId="ADAL" clId="{0314D471-6F99-4C76-B5EC-EEF477569BAF}" dt="2024-11-13T19:51:04.561" v="1973" actId="1076"/>
          <ac:spMkLst>
            <pc:docMk/>
            <pc:sldMk cId="1639244449" sldId="876"/>
            <ac:spMk id="5" creationId="{814E9F3D-72CB-0E6B-D27B-954D72A9C099}"/>
          </ac:spMkLst>
        </pc:spChg>
        <pc:spChg chg="add mod ord">
          <ac:chgData name="Lamar Gardere" userId="8347083e-323c-4b9f-b41d-667b902b90ba" providerId="ADAL" clId="{0314D471-6F99-4C76-B5EC-EEF477569BAF}" dt="2024-11-13T19:50:55.953" v="1971" actId="1076"/>
          <ac:spMkLst>
            <pc:docMk/>
            <pc:sldMk cId="1639244449" sldId="876"/>
            <ac:spMk id="6" creationId="{F6121D9E-244A-9E8B-E087-0EB5894B30FA}"/>
          </ac:spMkLst>
        </pc:spChg>
        <pc:picChg chg="add mod">
          <ac:chgData name="Lamar Gardere" userId="8347083e-323c-4b9f-b41d-667b902b90ba" providerId="ADAL" clId="{0314D471-6F99-4C76-B5EC-EEF477569BAF}" dt="2024-11-13T19:50:52.632" v="1970" actId="1076"/>
          <ac:picMkLst>
            <pc:docMk/>
            <pc:sldMk cId="1639244449" sldId="876"/>
            <ac:picMk id="8" creationId="{46022FB9-9187-65B3-6CF3-52E42F9F4922}"/>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a:latin typeface="+mn-lt"/>
                <a:cs typeface="+mn-cs"/>
              </a:defRPr>
            </a:lvl1pPr>
          </a:lstStyle>
          <a:p>
            <a:pPr>
              <a:defRPr/>
            </a:pPr>
            <a:fld id="{A2C11AD4-0E7B-4222-98FD-FD14898A3277}" type="datetimeFigureOut">
              <a:rPr lang="en-US"/>
              <a:pPr>
                <a:defRPr/>
              </a:pPr>
              <a:t>11/13/2024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panose="020F0502020204030204" pitchFamily="34" charset="0"/>
              </a:defRPr>
            </a:lvl1pPr>
          </a:lstStyle>
          <a:p>
            <a:fld id="{EFDD6782-ED9D-4B1D-975C-11BB631B1613}" type="slidenum">
              <a:rPr lang="en-US" altLang="en-US"/>
              <a:pPr/>
              <a:t>‹#›</a:t>
            </a:fld>
            <a:endParaRPr lang="en-US" altLang="en-US"/>
          </a:p>
        </p:txBody>
      </p:sp>
    </p:spTree>
    <p:extLst>
      <p:ext uri="{BB962C8B-B14F-4D97-AF65-F5344CB8AC3E}">
        <p14:creationId xmlns:p14="http://schemas.microsoft.com/office/powerpoint/2010/main" val="39299546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a:latin typeface="+mn-lt"/>
                <a:cs typeface="+mn-cs"/>
              </a:defRPr>
            </a:lvl1pPr>
          </a:lstStyle>
          <a:p>
            <a:pPr>
              <a:defRPr/>
            </a:pPr>
            <a:fld id="{9E80E6F3-684E-4B9E-8517-3BC76D3C063E}" type="datetimeFigureOut">
              <a:rPr lang="en-US"/>
              <a:pPr>
                <a:defRPr/>
              </a:pPr>
              <a:t>11/13/2024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panose="020F0502020204030204" pitchFamily="34" charset="0"/>
              </a:defRPr>
            </a:lvl1pPr>
          </a:lstStyle>
          <a:p>
            <a:fld id="{50753581-247E-45BD-93A9-4A6BC97C8D1E}" type="slidenum">
              <a:rPr lang="en-US" altLang="en-US"/>
              <a:pPr/>
              <a:t>‹#›</a:t>
            </a:fld>
            <a:endParaRPr lang="en-US" altLang="en-US"/>
          </a:p>
        </p:txBody>
      </p:sp>
    </p:spTree>
    <p:extLst>
      <p:ext uri="{BB962C8B-B14F-4D97-AF65-F5344CB8AC3E}">
        <p14:creationId xmlns:p14="http://schemas.microsoft.com/office/powerpoint/2010/main" val="1797727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753581-247E-45BD-93A9-4A6BC97C8D1E}" type="slidenum">
              <a:rPr lang="en-US" altLang="en-US" smtClean="0"/>
              <a:pPr/>
              <a:t>1</a:t>
            </a:fld>
            <a:endParaRPr lang="en-US" altLang="en-US"/>
          </a:p>
        </p:txBody>
      </p:sp>
    </p:spTree>
    <p:extLst>
      <p:ext uri="{BB962C8B-B14F-4D97-AF65-F5344CB8AC3E}">
        <p14:creationId xmlns:p14="http://schemas.microsoft.com/office/powerpoint/2010/main" val="432401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t>Source: Estimates by The Data Center, based on the 2018 Survey of Income and Program Participation and the 2018 American Community Survey</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t>This graphic illustrates why I don’t call it the racial wealth gap. Wealth disparities transcend race though are still well predicted by race. The lower third of the wealth distribution looks the same regardless of race, though some of that may have to do with age.</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a:t>Target solutions that close the wealth gap broadly but ensure they do indeed benefit people of color</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a:t>Build the middle class for Black and Brown people</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a:t>Consider broadening support for safety net programs that help address, for example, child poverty or increasing the minimum wage</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a:t>Use the tax code to fund programs to support growth of a middle class</a:t>
            </a:r>
          </a:p>
        </p:txBody>
      </p:sp>
      <p:sp>
        <p:nvSpPr>
          <p:cNvPr id="4" name="Slide Number Placeholder 3"/>
          <p:cNvSpPr>
            <a:spLocks noGrp="1"/>
          </p:cNvSpPr>
          <p:nvPr>
            <p:ph type="sldNum" sz="quarter" idx="5"/>
          </p:nvPr>
        </p:nvSpPr>
        <p:spPr/>
        <p:txBody>
          <a:bodyPr/>
          <a:lstStyle/>
          <a:p>
            <a:fld id="{50753581-247E-45BD-93A9-4A6BC97C8D1E}" type="slidenum">
              <a:rPr lang="en-US" altLang="en-US" smtClean="0"/>
              <a:pPr/>
              <a:t>2</a:t>
            </a:fld>
            <a:endParaRPr lang="en-US" altLang="en-US"/>
          </a:p>
        </p:txBody>
      </p:sp>
    </p:spTree>
    <p:extLst>
      <p:ext uri="{BB962C8B-B14F-4D97-AF65-F5344CB8AC3E}">
        <p14:creationId xmlns:p14="http://schemas.microsoft.com/office/powerpoint/2010/main" val="1468798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Source: Estimates by The Data Center, based on the 2018 Survey of Income and Program Participation and the 2018 American Community Survey</a:t>
            </a:r>
          </a:p>
          <a:p>
            <a:r>
              <a:rPr lang="en-US"/>
              <a:t>Major differences in wealth appear after 35</a:t>
            </a:r>
          </a:p>
          <a:p>
            <a:pPr marL="171450" indent="-171450">
              <a:buFontTx/>
              <a:buChar char="-"/>
            </a:pPr>
            <a:r>
              <a:rPr lang="en-US"/>
              <a:t>Ensure younger Black folks are getting into good jobs early in life at the same rate as White people</a:t>
            </a:r>
          </a:p>
          <a:p>
            <a:pPr marL="628650" lvl="1" indent="-171450">
              <a:buFontTx/>
              <a:buChar char="-"/>
            </a:pPr>
            <a:r>
              <a:rPr lang="en-US"/>
              <a:t>Disposable income to invest or buy a house, jobs with retirement accounts, jobs with a greater variety of benefits (ex: bonuses or good medical coverage), </a:t>
            </a:r>
            <a:r>
              <a:rPr lang="en-US" err="1"/>
              <a:t>etc</a:t>
            </a:r>
            <a:endParaRPr lang="en-US"/>
          </a:p>
          <a:p>
            <a:pPr marL="171450" indent="-171450">
              <a:buFontTx/>
              <a:buChar char="-"/>
            </a:pPr>
            <a:r>
              <a:rPr lang="en-US"/>
              <a:t>Programs to help younger Black households address debt early</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a:t>Greater first-time home buying support for Black folks</a:t>
            </a:r>
          </a:p>
          <a:p>
            <a:pPr marL="171450" indent="-171450">
              <a:buFontTx/>
              <a:buChar char="-"/>
            </a:pPr>
            <a:r>
              <a:rPr lang="en-US"/>
              <a:t>Better childcare support so starting a family is less burdensome</a:t>
            </a:r>
          </a:p>
          <a:p>
            <a:pPr marL="171450" indent="-171450">
              <a:buFontTx/>
              <a:buChar char="-"/>
            </a:pPr>
            <a:r>
              <a:rPr lang="en-US"/>
              <a:t>Strengthen retirement accounts for older Black households to ensure young folks don’t have to support financially and have inheritance</a:t>
            </a:r>
          </a:p>
          <a:p>
            <a:pPr marL="171450" indent="-171450">
              <a:buFontTx/>
              <a:buChar char="-"/>
            </a:pPr>
            <a:r>
              <a:rPr lang="en-US"/>
              <a:t>Fix policies and laws that make inheriting assets burdensome, particularly for people of color.</a:t>
            </a:r>
          </a:p>
          <a:p>
            <a:pPr marL="171450" indent="-171450">
              <a:buFontTx/>
              <a:buChar char="-"/>
            </a:pPr>
            <a:r>
              <a:rPr lang="en-US"/>
              <a:t>Improved support for business ownership and revenue development for younger Black households.</a:t>
            </a:r>
          </a:p>
          <a:p>
            <a:pPr marL="171450" indent="-171450">
              <a:buFontTx/>
              <a:buChar char="-"/>
            </a:pPr>
            <a:endParaRPr lang="en-US"/>
          </a:p>
        </p:txBody>
      </p:sp>
      <p:sp>
        <p:nvSpPr>
          <p:cNvPr id="4" name="Slide Number Placeholder 3"/>
          <p:cNvSpPr>
            <a:spLocks noGrp="1"/>
          </p:cNvSpPr>
          <p:nvPr>
            <p:ph type="sldNum" sz="quarter" idx="5"/>
          </p:nvPr>
        </p:nvSpPr>
        <p:spPr/>
        <p:txBody>
          <a:bodyPr/>
          <a:lstStyle/>
          <a:p>
            <a:fld id="{50753581-247E-45BD-93A9-4A6BC97C8D1E}" type="slidenum">
              <a:rPr lang="en-US" altLang="en-US" smtClean="0"/>
              <a:pPr/>
              <a:t>3</a:t>
            </a:fld>
            <a:endParaRPr lang="en-US" altLang="en-US"/>
          </a:p>
        </p:txBody>
      </p:sp>
    </p:spTree>
    <p:extLst>
      <p:ext uri="{BB962C8B-B14F-4D97-AF65-F5344CB8AC3E}">
        <p14:creationId xmlns:p14="http://schemas.microsoft.com/office/powerpoint/2010/main" val="3920836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a:t>Improve equitable valuation of homes</a:t>
            </a:r>
          </a:p>
          <a:p>
            <a:pPr marL="171450" indent="-171450">
              <a:buFontTx/>
              <a:buChar char="-"/>
            </a:pPr>
            <a:r>
              <a:rPr lang="en-US"/>
              <a:t>Facilitate wealth generation beyond homeownership for Black households</a:t>
            </a:r>
          </a:p>
          <a:p>
            <a:pPr marL="171450" indent="-171450">
              <a:buFontTx/>
              <a:buChar char="-"/>
            </a:pPr>
            <a:r>
              <a:rPr lang="en-US"/>
              <a:t>Ensure incomes are keeping up with the cost of housing</a:t>
            </a:r>
          </a:p>
          <a:p>
            <a:pPr marL="171450" indent="-171450">
              <a:buFontTx/>
              <a:buChar char="-"/>
            </a:pPr>
            <a:r>
              <a:rPr lang="en-US"/>
              <a:t>Consider programs funding maintenance of housing stock in lower income neighborhoods to raise the value of homes</a:t>
            </a:r>
          </a:p>
          <a:p>
            <a:pPr marL="628650" lvl="1" indent="-171450">
              <a:buFontTx/>
              <a:buChar char="-"/>
            </a:pPr>
            <a:r>
              <a:rPr lang="en-US"/>
              <a:t>Implement policies to minimize displacement</a:t>
            </a:r>
          </a:p>
          <a:p>
            <a:pPr marL="628650" lvl="1" indent="-171450">
              <a:buFontTx/>
              <a:buChar char="-"/>
            </a:pPr>
            <a:r>
              <a:rPr lang="en-US"/>
              <a:t>Implement policies to prevent rising home values from creating property tax burdens that harm lower income households</a:t>
            </a:r>
          </a:p>
          <a:p>
            <a:pPr marL="171450" lvl="0" indent="-171450">
              <a:buFontTx/>
              <a:buChar char="-"/>
            </a:pPr>
            <a:r>
              <a:rPr lang="en-US"/>
              <a:t>Ensure public infrastructure in lower income neighborhoods matches that of higher income neighborhoods to facilitate higher home values.</a:t>
            </a:r>
          </a:p>
          <a:p>
            <a:pPr marL="171450" lvl="0" indent="-171450">
              <a:buFontTx/>
              <a:buChar char="-"/>
            </a:pPr>
            <a:r>
              <a:rPr lang="en-US"/>
              <a:t>Invest in lower income neighborhoods to raise quality of life while minimizing displacement</a:t>
            </a:r>
          </a:p>
          <a:p>
            <a:pPr marL="171450" lvl="0" indent="-171450">
              <a:buFontTx/>
              <a:buChar char="-"/>
            </a:pPr>
            <a:r>
              <a:rPr lang="en-US"/>
              <a:t>Loan forgiveness programs for people below certain incomes who have maintained mortgages</a:t>
            </a:r>
          </a:p>
        </p:txBody>
      </p:sp>
      <p:sp>
        <p:nvSpPr>
          <p:cNvPr id="4" name="Slide Number Placeholder 3"/>
          <p:cNvSpPr>
            <a:spLocks noGrp="1"/>
          </p:cNvSpPr>
          <p:nvPr>
            <p:ph type="sldNum" sz="quarter" idx="5"/>
          </p:nvPr>
        </p:nvSpPr>
        <p:spPr/>
        <p:txBody>
          <a:bodyPr/>
          <a:lstStyle/>
          <a:p>
            <a:fld id="{50753581-247E-45BD-93A9-4A6BC97C8D1E}" type="slidenum">
              <a:rPr lang="en-US" altLang="en-US" smtClean="0"/>
              <a:pPr/>
              <a:t>4</a:t>
            </a:fld>
            <a:endParaRPr lang="en-US" altLang="en-US"/>
          </a:p>
        </p:txBody>
      </p:sp>
    </p:spTree>
    <p:extLst>
      <p:ext uri="{BB962C8B-B14F-4D97-AF65-F5344CB8AC3E}">
        <p14:creationId xmlns:p14="http://schemas.microsoft.com/office/powerpoint/2010/main" val="41276897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t>Source: Estimates by The Data Center, based on the 2018 Survey of Income and Program Participation and the 2018 American Community Survey</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a:t>Expand programs that make free college available.</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a:t>Study racial makeups and salaries of industries supporting local White graduates vs Black graduates</a:t>
            </a:r>
          </a:p>
          <a:p>
            <a:pPr marL="628650" marR="0" lvl="1" indent="-171450" algn="l" defTabSz="914400" rtl="0" eaLnBrk="0" fontAlgn="base" latinLnBrk="0" hangingPunct="0">
              <a:lnSpc>
                <a:spcPct val="100000"/>
              </a:lnSpc>
              <a:spcBef>
                <a:spcPct val="30000"/>
              </a:spcBef>
              <a:spcAft>
                <a:spcPct val="0"/>
              </a:spcAft>
              <a:buClrTx/>
              <a:buSzTx/>
              <a:buFontTx/>
              <a:buChar char="-"/>
              <a:tabLst/>
              <a:defRPr/>
            </a:pPr>
            <a:r>
              <a:rPr lang="en-US"/>
              <a:t>If there is a mismatch in degree types then create programs to grow specific degree types. (How might this look? Maybe many local black graduates went to local HBCU’s but those universities don’t provide good access to the degree types needed for the jobs and higher salaries available locally. Work with HBCU’s to expand degree types.)</a:t>
            </a:r>
          </a:p>
          <a:p>
            <a:pPr marL="628650" marR="0" lvl="1" indent="-171450" algn="l" defTabSz="914400" rtl="0" eaLnBrk="0" fontAlgn="base" latinLnBrk="0" hangingPunct="0">
              <a:lnSpc>
                <a:spcPct val="100000"/>
              </a:lnSpc>
              <a:spcBef>
                <a:spcPct val="30000"/>
              </a:spcBef>
              <a:spcAft>
                <a:spcPct val="0"/>
              </a:spcAft>
              <a:buClrTx/>
              <a:buSzTx/>
              <a:buFontTx/>
              <a:buChar char="-"/>
              <a:tabLst/>
              <a:defRPr/>
            </a:pPr>
            <a:r>
              <a:rPr lang="en-US"/>
              <a:t>Grow economy to retain and attract black graduates in preferred degree types</a:t>
            </a:r>
          </a:p>
          <a:p>
            <a:pPr marL="628650" marR="0" lvl="1" indent="-171450" algn="l" defTabSz="914400" rtl="0" eaLnBrk="0" fontAlgn="base" latinLnBrk="0" hangingPunct="0">
              <a:lnSpc>
                <a:spcPct val="100000"/>
              </a:lnSpc>
              <a:spcBef>
                <a:spcPct val="30000"/>
              </a:spcBef>
              <a:spcAft>
                <a:spcPct val="0"/>
              </a:spcAft>
              <a:buClrTx/>
              <a:buSzTx/>
              <a:buFontTx/>
              <a:buChar char="-"/>
              <a:tabLst/>
              <a:defRPr/>
            </a:pPr>
            <a:r>
              <a:rPr lang="en-US"/>
              <a:t>Programs to address hiring disparities in certain industries</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a:t>Study industries that don’t require degrees to identify racial disparities.</a:t>
            </a:r>
          </a:p>
          <a:p>
            <a:pPr marL="628650" marR="0" lvl="1" indent="-171450" algn="l" defTabSz="914400" rtl="0" eaLnBrk="0" fontAlgn="base" latinLnBrk="0" hangingPunct="0">
              <a:lnSpc>
                <a:spcPct val="100000"/>
              </a:lnSpc>
              <a:spcBef>
                <a:spcPct val="30000"/>
              </a:spcBef>
              <a:spcAft>
                <a:spcPct val="0"/>
              </a:spcAft>
              <a:buClrTx/>
              <a:buSzTx/>
              <a:buFontTx/>
              <a:buChar char="-"/>
              <a:tabLst/>
              <a:defRPr/>
            </a:pPr>
            <a:r>
              <a:rPr lang="en-US"/>
              <a:t>Hiring practices</a:t>
            </a:r>
          </a:p>
          <a:p>
            <a:pPr marL="628650" marR="0" lvl="1" indent="-171450" algn="l" defTabSz="914400" rtl="0" eaLnBrk="0" fontAlgn="base" latinLnBrk="0" hangingPunct="0">
              <a:lnSpc>
                <a:spcPct val="100000"/>
              </a:lnSpc>
              <a:spcBef>
                <a:spcPct val="30000"/>
              </a:spcBef>
              <a:spcAft>
                <a:spcPct val="0"/>
              </a:spcAft>
              <a:buClrTx/>
              <a:buSzTx/>
              <a:buFontTx/>
              <a:buChar char="-"/>
              <a:tabLst/>
              <a:defRPr/>
            </a:pPr>
            <a:r>
              <a:rPr lang="en-US"/>
              <a:t>Access to vocational programs</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a:t>How is incarceration impacting access to jobs despite having a degree?</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a:t>Address revenue gap in business ownership</a:t>
            </a:r>
          </a:p>
          <a:p>
            <a:pPr marL="628650" marR="0" lvl="1" indent="-171450" algn="l" defTabSz="914400" rtl="0" eaLnBrk="0" fontAlgn="base" latinLnBrk="0" hangingPunct="0">
              <a:lnSpc>
                <a:spcPct val="100000"/>
              </a:lnSpc>
              <a:spcBef>
                <a:spcPct val="30000"/>
              </a:spcBef>
              <a:spcAft>
                <a:spcPct val="0"/>
              </a:spcAft>
              <a:buClrTx/>
              <a:buSzTx/>
              <a:buFontTx/>
              <a:buChar char="-"/>
              <a:tabLst/>
              <a:defRPr/>
            </a:pPr>
            <a:endParaRPr lang="en-US"/>
          </a:p>
        </p:txBody>
      </p:sp>
      <p:sp>
        <p:nvSpPr>
          <p:cNvPr id="4" name="Slide Number Placeholder 3"/>
          <p:cNvSpPr>
            <a:spLocks noGrp="1"/>
          </p:cNvSpPr>
          <p:nvPr>
            <p:ph type="sldNum" sz="quarter" idx="5"/>
          </p:nvPr>
        </p:nvSpPr>
        <p:spPr/>
        <p:txBody>
          <a:bodyPr/>
          <a:lstStyle/>
          <a:p>
            <a:fld id="{50753581-247E-45BD-93A9-4A6BC97C8D1E}" type="slidenum">
              <a:rPr lang="en-US" altLang="en-US" smtClean="0"/>
              <a:pPr/>
              <a:t>5</a:t>
            </a:fld>
            <a:endParaRPr lang="en-US" altLang="en-US"/>
          </a:p>
        </p:txBody>
      </p:sp>
    </p:spTree>
    <p:extLst>
      <p:ext uri="{BB962C8B-B14F-4D97-AF65-F5344CB8AC3E}">
        <p14:creationId xmlns:p14="http://schemas.microsoft.com/office/powerpoint/2010/main" val="3516026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753581-247E-45BD-93A9-4A6BC97C8D1E}" type="slidenum">
              <a:rPr lang="en-US" altLang="en-US" smtClean="0"/>
              <a:pPr/>
              <a:t>6</a:t>
            </a:fld>
            <a:endParaRPr lang="en-US" altLang="en-US"/>
          </a:p>
        </p:txBody>
      </p:sp>
    </p:spTree>
    <p:extLst>
      <p:ext uri="{BB962C8B-B14F-4D97-AF65-F5344CB8AC3E}">
        <p14:creationId xmlns:p14="http://schemas.microsoft.com/office/powerpoint/2010/main" val="3467103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753581-247E-45BD-93A9-4A6BC97C8D1E}" type="slidenum">
              <a:rPr lang="en-US" altLang="en-US" smtClean="0"/>
              <a:pPr/>
              <a:t>7</a:t>
            </a:fld>
            <a:endParaRPr lang="en-US" altLang="en-US"/>
          </a:p>
        </p:txBody>
      </p:sp>
    </p:spTree>
    <p:extLst>
      <p:ext uri="{BB962C8B-B14F-4D97-AF65-F5344CB8AC3E}">
        <p14:creationId xmlns:p14="http://schemas.microsoft.com/office/powerpoint/2010/main" val="3017260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753581-247E-45BD-93A9-4A6BC97C8D1E}" type="slidenum">
              <a:rPr lang="en-US" altLang="en-US" smtClean="0"/>
              <a:pPr/>
              <a:t>8</a:t>
            </a:fld>
            <a:endParaRPr lang="en-US" altLang="en-US"/>
          </a:p>
        </p:txBody>
      </p:sp>
    </p:spTree>
    <p:extLst>
      <p:ext uri="{BB962C8B-B14F-4D97-AF65-F5344CB8AC3E}">
        <p14:creationId xmlns:p14="http://schemas.microsoft.com/office/powerpoint/2010/main" val="24229057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002F45"/>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7" name="Picture 5"/>
          <p:cNvPicPr>
            <a:picLocks noChangeAspect="1"/>
          </p:cNvPicPr>
          <p:nvPr userDrawn="1"/>
        </p:nvPicPr>
        <p:blipFill>
          <a:blip r:embed="rId2" cstate="print">
            <a:extLst>
              <a:ext uri="{28A0092B-C50C-407E-A947-70E740481C1C}">
                <a14:useLocalDpi xmlns:a14="http://schemas.microsoft.com/office/drawing/2010/main" val="0"/>
              </a:ext>
            </a:extLst>
          </a:blip>
          <a:srcRect l="6989" t="20000" r="5511" b="20625"/>
          <a:stretch>
            <a:fillRect/>
          </a:stretch>
        </p:blipFill>
        <p:spPr bwMode="auto">
          <a:xfrm>
            <a:off x="2743200" y="286544"/>
            <a:ext cx="3657600" cy="155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Date Placeholder 3"/>
          <p:cNvSpPr>
            <a:spLocks noGrp="1"/>
          </p:cNvSpPr>
          <p:nvPr>
            <p:ph type="dt" sz="half" idx="10"/>
          </p:nvPr>
        </p:nvSpPr>
        <p:spPr>
          <a:xfrm>
            <a:off x="6858000" y="6416675"/>
            <a:ext cx="2133600" cy="365125"/>
          </a:xfrm>
        </p:spPr>
        <p:txBody>
          <a:bodyPr/>
          <a:lstStyle>
            <a:lvl1pPr algn="r">
              <a:defRPr/>
            </a:lvl1pPr>
          </a:lstStyle>
          <a:p>
            <a:pPr>
              <a:defRPr/>
            </a:pPr>
            <a:fld id="{D95DE459-877A-498E-BBF4-E21A5A74A807}" type="datetime1">
              <a:rPr lang="en-US" smtClean="0"/>
              <a:t>11/13/2024</a:t>
            </a:fld>
            <a:endParaRPr lang="en-US"/>
          </a:p>
        </p:txBody>
      </p:sp>
      <p:sp>
        <p:nvSpPr>
          <p:cNvPr id="11" name="Text Placeholder 10"/>
          <p:cNvSpPr>
            <a:spLocks noGrp="1"/>
          </p:cNvSpPr>
          <p:nvPr>
            <p:ph type="body" sz="quarter" idx="11" hasCustomPrompt="1"/>
          </p:nvPr>
        </p:nvSpPr>
        <p:spPr>
          <a:xfrm>
            <a:off x="76200" y="6153150"/>
            <a:ext cx="5181600" cy="628650"/>
          </a:xfrm>
        </p:spPr>
        <p:txBody>
          <a:bodyPr/>
          <a:lstStyle>
            <a:lvl1pPr marL="0" indent="0">
              <a:buNone/>
              <a:defRPr sz="2000" baseline="0">
                <a:solidFill>
                  <a:srgbClr val="002F45"/>
                </a:solidFill>
              </a:defRPr>
            </a:lvl1pPr>
          </a:lstStyle>
          <a:p>
            <a:pPr lvl="0"/>
            <a:r>
              <a:rPr lang="en-US"/>
              <a:t>Click to add presenter name, title, and email address</a:t>
            </a:r>
          </a:p>
        </p:txBody>
      </p:sp>
      <p:sp>
        <p:nvSpPr>
          <p:cNvPr id="13" name="TextBox 12"/>
          <p:cNvSpPr txBox="1"/>
          <p:nvPr userDrawn="1"/>
        </p:nvSpPr>
        <p:spPr>
          <a:xfrm>
            <a:off x="76200" y="5638800"/>
            <a:ext cx="2743200" cy="338554"/>
          </a:xfrm>
          <a:prstGeom prst="rect">
            <a:avLst/>
          </a:prstGeom>
          <a:noFill/>
        </p:spPr>
        <p:txBody>
          <a:bodyPr wrap="square" rtlCol="0">
            <a:spAutoFit/>
          </a:bodyPr>
          <a:lstStyle/>
          <a:p>
            <a:r>
              <a:rPr lang="en-US" sz="1600">
                <a:solidFill>
                  <a:srgbClr val="002F45"/>
                </a:solidFill>
                <a:latin typeface="+mn-lt"/>
              </a:rPr>
              <a:t>Presented by:</a:t>
            </a:r>
          </a:p>
        </p:txBody>
      </p:sp>
    </p:spTree>
    <p:extLst>
      <p:ext uri="{BB962C8B-B14F-4D97-AF65-F5344CB8AC3E}">
        <p14:creationId xmlns:p14="http://schemas.microsoft.com/office/powerpoint/2010/main" val="798571921"/>
      </p:ext>
    </p:extLst>
  </p:cSld>
  <p:clrMapOvr>
    <a:masterClrMapping/>
  </p:clrMapOvr>
  <p:hf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98645" y="6309948"/>
            <a:ext cx="571654" cy="571654"/>
          </a:xfrm>
          <a:prstGeom prst="rect">
            <a:avLst/>
          </a:prstGeom>
        </p:spPr>
      </p:pic>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457200" y="6324600"/>
            <a:ext cx="2133600" cy="365125"/>
          </a:xfrm>
        </p:spPr>
        <p:txBody>
          <a:bodyPr/>
          <a:lstStyle>
            <a:lvl1pPr algn="l">
              <a:defRPr/>
            </a:lvl1pPr>
          </a:lstStyle>
          <a:p>
            <a:fld id="{3186D5E1-BF92-4693-A5AD-8723DA0A444E}" type="slidenum">
              <a:rPr lang="en-US" altLang="en-US"/>
              <a:pPr/>
              <a:t>‹#›</a:t>
            </a:fld>
            <a:endParaRPr lang="en-US" altLang="en-US"/>
          </a:p>
        </p:txBody>
      </p:sp>
      <p:sp>
        <p:nvSpPr>
          <p:cNvPr id="10" name="Title Placeholder 1"/>
          <p:cNvSpPr>
            <a:spLocks noGrp="1"/>
          </p:cNvSpPr>
          <p:nvPr>
            <p:ph type="title"/>
          </p:nvPr>
        </p:nvSpPr>
        <p:spPr bwMode="auto">
          <a:xfrm>
            <a:off x="0" y="274638"/>
            <a:ext cx="9144000" cy="914400"/>
          </a:xfrm>
          <a:prstGeom prst="rect">
            <a:avLst/>
          </a:prstGeom>
          <a:solidFill>
            <a:srgbClr val="002F45"/>
          </a:solidFill>
          <a:ln>
            <a:noFill/>
          </a:ln>
        </p:spPr>
        <p:txBody>
          <a:bodyPr vert="horz" wrap="square" lIns="91440" tIns="45720" rIns="91440" bIns="45720" numCol="1" anchor="ctr" anchorCtr="0" compatLnSpc="1">
            <a:prstTxWarp prst="textNoShape">
              <a:avLst/>
            </a:prstTxWarp>
          </a:bodyPr>
          <a:lstStyle>
            <a:lvl1pPr algn="l">
              <a:defRPr>
                <a:solidFill>
                  <a:srgbClr val="B9DFF2"/>
                </a:solidFill>
              </a:defRPr>
            </a:lvl1pPr>
          </a:lstStyle>
          <a:p>
            <a:pPr lvl="0"/>
            <a:r>
              <a:rPr lang="en-US" altLang="en-US"/>
              <a:t>Click to edit Master title style</a:t>
            </a:r>
          </a:p>
        </p:txBody>
      </p:sp>
    </p:spTree>
    <p:extLst>
      <p:ext uri="{BB962C8B-B14F-4D97-AF65-F5344CB8AC3E}">
        <p14:creationId xmlns:p14="http://schemas.microsoft.com/office/powerpoint/2010/main" val="3706398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98645" y="6309948"/>
            <a:ext cx="571654" cy="571654"/>
          </a:xfrm>
          <a:prstGeom prst="rect">
            <a:avLst/>
          </a:prstGeom>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 name="Slide Number Placeholder 5"/>
          <p:cNvSpPr>
            <a:spLocks noGrp="1"/>
          </p:cNvSpPr>
          <p:nvPr>
            <p:ph type="sldNum" sz="quarter" idx="12"/>
          </p:nvPr>
        </p:nvSpPr>
        <p:spPr>
          <a:xfrm>
            <a:off x="457200" y="6324600"/>
            <a:ext cx="2133600" cy="365125"/>
          </a:xfrm>
        </p:spPr>
        <p:txBody>
          <a:bodyPr/>
          <a:lstStyle>
            <a:lvl1pPr algn="l">
              <a:defRPr/>
            </a:lvl1pPr>
          </a:lstStyle>
          <a:p>
            <a:fld id="{3186D5E1-BF92-4693-A5AD-8723DA0A444E}" type="slidenum">
              <a:rPr lang="en-US" altLang="en-US"/>
              <a:pPr/>
              <a:t>‹#›</a:t>
            </a:fld>
            <a:endParaRPr lang="en-US" altLang="en-US"/>
          </a:p>
        </p:txBody>
      </p:sp>
      <p:sp>
        <p:nvSpPr>
          <p:cNvPr id="11" name="Footer Placeholder 4"/>
          <p:cNvSpPr>
            <a:spLocks noGrp="1"/>
          </p:cNvSpPr>
          <p:nvPr>
            <p:ph type="ftr" sz="quarter" idx="11"/>
          </p:nvPr>
        </p:nvSpPr>
        <p:spPr>
          <a:xfrm>
            <a:off x="3124200" y="6356350"/>
            <a:ext cx="2895600" cy="365125"/>
          </a:xfrm>
        </p:spPr>
        <p:txBody>
          <a:bodyPr/>
          <a:lstStyle>
            <a:lvl1pPr>
              <a:defRPr/>
            </a:lvl1pPr>
          </a:lstStyle>
          <a:p>
            <a:pPr>
              <a:defRPr/>
            </a:pPr>
            <a:endParaRPr lang="en-US"/>
          </a:p>
        </p:txBody>
      </p:sp>
    </p:spTree>
    <p:extLst>
      <p:ext uri="{BB962C8B-B14F-4D97-AF65-F5344CB8AC3E}">
        <p14:creationId xmlns:p14="http://schemas.microsoft.com/office/powerpoint/2010/main" val="2167864752"/>
      </p:ext>
    </p:extLst>
  </p:cSld>
  <p:clrMapOvr>
    <a:masterClrMapping/>
  </p:clrMapOvr>
  <p:hf sldNum="0" hdr="0" ftr="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98645" y="6309948"/>
            <a:ext cx="571654" cy="571654"/>
          </a:xfrm>
          <a:prstGeom prst="rect">
            <a:avLst/>
          </a:prstGeom>
        </p:spPr>
      </p:pic>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a:xfrm>
            <a:off x="457200" y="6324600"/>
            <a:ext cx="2133600" cy="365125"/>
          </a:xfrm>
        </p:spPr>
        <p:txBody>
          <a:bodyPr/>
          <a:lstStyle>
            <a:lvl1pPr algn="l">
              <a:defRPr/>
            </a:lvl1pPr>
          </a:lstStyle>
          <a:p>
            <a:fld id="{3186D5E1-BF92-4693-A5AD-8723DA0A444E}" type="slidenum">
              <a:rPr lang="en-US" altLang="en-US"/>
              <a:pPr/>
              <a:t>‹#›</a:t>
            </a:fld>
            <a:endParaRPr lang="en-US" altLang="en-US"/>
          </a:p>
        </p:txBody>
      </p:sp>
      <p:sp>
        <p:nvSpPr>
          <p:cNvPr id="17" name="Title Placeholder 1"/>
          <p:cNvSpPr>
            <a:spLocks noGrp="1"/>
          </p:cNvSpPr>
          <p:nvPr>
            <p:ph type="title"/>
          </p:nvPr>
        </p:nvSpPr>
        <p:spPr bwMode="auto">
          <a:xfrm>
            <a:off x="0" y="274638"/>
            <a:ext cx="9144000" cy="914400"/>
          </a:xfrm>
          <a:prstGeom prst="rect">
            <a:avLst/>
          </a:prstGeom>
          <a:solidFill>
            <a:srgbClr val="002F45"/>
          </a:solidFill>
          <a:ln>
            <a:noFill/>
          </a:ln>
        </p:spPr>
        <p:txBody>
          <a:bodyPr vert="horz" wrap="square" lIns="91440" tIns="45720" rIns="91440" bIns="45720" numCol="1" anchor="ctr" anchorCtr="0" compatLnSpc="1">
            <a:prstTxWarp prst="textNoShape">
              <a:avLst/>
            </a:prstTxWarp>
          </a:bodyPr>
          <a:lstStyle>
            <a:lvl1pPr algn="l">
              <a:defRPr>
                <a:solidFill>
                  <a:srgbClr val="B9DFF2"/>
                </a:solidFill>
              </a:defRPr>
            </a:lvl1pPr>
          </a:lstStyle>
          <a:p>
            <a:pPr lvl="0"/>
            <a:r>
              <a:rPr lang="en-US" altLang="en-US"/>
              <a:t>Click to edit Master title style</a:t>
            </a:r>
          </a:p>
        </p:txBody>
      </p:sp>
    </p:spTree>
    <p:extLst>
      <p:ext uri="{BB962C8B-B14F-4D97-AF65-F5344CB8AC3E}">
        <p14:creationId xmlns:p14="http://schemas.microsoft.com/office/powerpoint/2010/main" val="4169388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98645" y="6309948"/>
            <a:ext cx="571654" cy="571654"/>
          </a:xfrm>
          <a:prstGeom prst="rect">
            <a:avLst/>
          </a:prstGeom>
        </p:spPr>
      </p:pic>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a:xfrm>
            <a:off x="457200" y="6324600"/>
            <a:ext cx="2133600" cy="365125"/>
          </a:xfrm>
        </p:spPr>
        <p:txBody>
          <a:bodyPr/>
          <a:lstStyle>
            <a:lvl1pPr algn="l">
              <a:defRPr/>
            </a:lvl1pPr>
          </a:lstStyle>
          <a:p>
            <a:fld id="{3186D5E1-BF92-4693-A5AD-8723DA0A444E}" type="slidenum">
              <a:rPr lang="en-US" altLang="en-US"/>
              <a:pPr/>
              <a:t>‹#›</a:t>
            </a:fld>
            <a:endParaRPr lang="en-US" altLang="en-US"/>
          </a:p>
        </p:txBody>
      </p:sp>
      <p:sp>
        <p:nvSpPr>
          <p:cNvPr id="16" name="Title Placeholder 1"/>
          <p:cNvSpPr>
            <a:spLocks noGrp="1"/>
          </p:cNvSpPr>
          <p:nvPr>
            <p:ph type="title"/>
          </p:nvPr>
        </p:nvSpPr>
        <p:spPr bwMode="auto">
          <a:xfrm>
            <a:off x="0" y="274638"/>
            <a:ext cx="9144000" cy="914400"/>
          </a:xfrm>
          <a:prstGeom prst="rect">
            <a:avLst/>
          </a:prstGeom>
          <a:solidFill>
            <a:srgbClr val="002F45"/>
          </a:solidFill>
          <a:ln>
            <a:noFill/>
          </a:ln>
        </p:spPr>
        <p:txBody>
          <a:bodyPr vert="horz" wrap="square" lIns="91440" tIns="45720" rIns="91440" bIns="45720" numCol="1" anchor="ctr" anchorCtr="0" compatLnSpc="1">
            <a:prstTxWarp prst="textNoShape">
              <a:avLst/>
            </a:prstTxWarp>
          </a:bodyPr>
          <a:lstStyle>
            <a:lvl1pPr algn="l">
              <a:defRPr>
                <a:solidFill>
                  <a:srgbClr val="B9DFF2"/>
                </a:solidFill>
              </a:defRPr>
            </a:lvl1pPr>
          </a:lstStyle>
          <a:p>
            <a:pPr lvl="0"/>
            <a:r>
              <a:rPr lang="en-US" altLang="en-US"/>
              <a:t>Click to edit Master title style</a:t>
            </a:r>
          </a:p>
        </p:txBody>
      </p:sp>
    </p:spTree>
    <p:extLst>
      <p:ext uri="{BB962C8B-B14F-4D97-AF65-F5344CB8AC3E}">
        <p14:creationId xmlns:p14="http://schemas.microsoft.com/office/powerpoint/2010/main" val="170090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98645" y="6309948"/>
            <a:ext cx="571654" cy="571654"/>
          </a:xfrm>
          <a:prstGeom prst="rect">
            <a:avLst/>
          </a:prstGeom>
        </p:spPr>
      </p:pic>
      <p:sp>
        <p:nvSpPr>
          <p:cNvPr id="4"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457200" y="6324600"/>
            <a:ext cx="2133600" cy="365125"/>
          </a:xfrm>
        </p:spPr>
        <p:txBody>
          <a:bodyPr/>
          <a:lstStyle>
            <a:lvl1pPr algn="l">
              <a:defRPr/>
            </a:lvl1pPr>
          </a:lstStyle>
          <a:p>
            <a:fld id="{3186D5E1-BF92-4693-A5AD-8723DA0A444E}" type="slidenum">
              <a:rPr lang="en-US" altLang="en-US"/>
              <a:pPr/>
              <a:t>‹#›</a:t>
            </a:fld>
            <a:endParaRPr lang="en-US" altLang="en-US"/>
          </a:p>
        </p:txBody>
      </p:sp>
      <p:sp>
        <p:nvSpPr>
          <p:cNvPr id="11" name="Title Placeholder 1"/>
          <p:cNvSpPr>
            <a:spLocks noGrp="1"/>
          </p:cNvSpPr>
          <p:nvPr>
            <p:ph type="title"/>
          </p:nvPr>
        </p:nvSpPr>
        <p:spPr bwMode="auto">
          <a:xfrm>
            <a:off x="0" y="274638"/>
            <a:ext cx="9144000" cy="914400"/>
          </a:xfrm>
          <a:prstGeom prst="rect">
            <a:avLst/>
          </a:prstGeom>
          <a:solidFill>
            <a:srgbClr val="002F45"/>
          </a:solidFill>
          <a:ln>
            <a:noFill/>
          </a:ln>
        </p:spPr>
        <p:txBody>
          <a:bodyPr vert="horz" wrap="square" lIns="91440" tIns="45720" rIns="91440" bIns="45720" numCol="1" anchor="ctr" anchorCtr="0" compatLnSpc="1">
            <a:prstTxWarp prst="textNoShape">
              <a:avLst/>
            </a:prstTxWarp>
          </a:bodyPr>
          <a:lstStyle>
            <a:lvl1pPr algn="ctr">
              <a:defRPr>
                <a:solidFill>
                  <a:srgbClr val="B9DFF2"/>
                </a:solidFill>
              </a:defRPr>
            </a:lvl1pPr>
          </a:lstStyle>
          <a:p>
            <a:pPr lvl="0"/>
            <a:r>
              <a:rPr lang="en-US" altLang="en-US"/>
              <a:t>Click to edit Master title style</a:t>
            </a:r>
          </a:p>
        </p:txBody>
      </p:sp>
    </p:spTree>
    <p:extLst>
      <p:ext uri="{BB962C8B-B14F-4D97-AF65-F5344CB8AC3E}">
        <p14:creationId xmlns:p14="http://schemas.microsoft.com/office/powerpoint/2010/main" val="1290340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98645" y="6309948"/>
            <a:ext cx="571654" cy="571654"/>
          </a:xfrm>
          <a:prstGeom prst="rect">
            <a:avLst/>
          </a:prstGeom>
        </p:spPr>
      </p:pic>
      <p:sp>
        <p:nvSpPr>
          <p:cNvPr id="3"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457200" y="6324600"/>
            <a:ext cx="2133600" cy="365125"/>
          </a:xfrm>
        </p:spPr>
        <p:txBody>
          <a:bodyPr/>
          <a:lstStyle>
            <a:lvl1pPr algn="l">
              <a:defRPr/>
            </a:lvl1pPr>
          </a:lstStyle>
          <a:p>
            <a:fld id="{3186D5E1-BF92-4693-A5AD-8723DA0A444E}" type="slidenum">
              <a:rPr lang="en-US" altLang="en-US"/>
              <a:pPr/>
              <a:t>‹#›</a:t>
            </a:fld>
            <a:endParaRPr lang="en-US" altLang="en-US"/>
          </a:p>
        </p:txBody>
      </p:sp>
    </p:spTree>
    <p:extLst>
      <p:ext uri="{BB962C8B-B14F-4D97-AF65-F5344CB8AC3E}">
        <p14:creationId xmlns:p14="http://schemas.microsoft.com/office/powerpoint/2010/main" val="145182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98645" y="6309948"/>
            <a:ext cx="571654" cy="571654"/>
          </a:xfrm>
          <a:prstGeom prst="rect">
            <a:avLst/>
          </a:prstGeom>
        </p:spPr>
      </p:pic>
      <p:sp>
        <p:nvSpPr>
          <p:cNvPr id="2" name="Title 1"/>
          <p:cNvSpPr>
            <a:spLocks noGrp="1"/>
          </p:cNvSpPr>
          <p:nvPr>
            <p:ph type="title"/>
          </p:nvPr>
        </p:nvSpPr>
        <p:spPr>
          <a:xfrm>
            <a:off x="457200" y="273050"/>
            <a:ext cx="3008313" cy="1162050"/>
          </a:xfrm>
          <a:solidFill>
            <a:srgbClr val="002F4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a:defRPr lang="en-US" sz="2400">
                <a:solidFill>
                  <a:srgbClr val="B9DFF2"/>
                </a:solidFill>
                <a:latin typeface="Asap" pitchFamily="2" charset="0"/>
              </a:defRPr>
            </a:lvl1pPr>
          </a:lstStyle>
          <a:p>
            <a:pPr lvl="0"/>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a:xfrm>
            <a:off x="457200" y="6324600"/>
            <a:ext cx="2133600" cy="365125"/>
          </a:xfrm>
        </p:spPr>
        <p:txBody>
          <a:bodyPr/>
          <a:lstStyle>
            <a:lvl1pPr algn="l">
              <a:defRPr/>
            </a:lvl1pPr>
          </a:lstStyle>
          <a:p>
            <a:fld id="{3186D5E1-BF92-4693-A5AD-8723DA0A444E}" type="slidenum">
              <a:rPr lang="en-US" altLang="en-US"/>
              <a:pPr/>
              <a:t>‹#›</a:t>
            </a:fld>
            <a:endParaRPr lang="en-US" altLang="en-US"/>
          </a:p>
        </p:txBody>
      </p:sp>
    </p:spTree>
    <p:extLst>
      <p:ext uri="{BB962C8B-B14F-4D97-AF65-F5344CB8AC3E}">
        <p14:creationId xmlns:p14="http://schemas.microsoft.com/office/powerpoint/2010/main" val="3072986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txBox="1">
            <a:spLocks/>
          </p:cNvSpPr>
          <p:nvPr userDrawn="1"/>
        </p:nvSpPr>
        <p:spPr>
          <a:xfrm>
            <a:off x="457200" y="6324600"/>
            <a:ext cx="2133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l" rtl="0" fontAlgn="base">
              <a:spcBef>
                <a:spcPct val="0"/>
              </a:spcBef>
              <a:spcAft>
                <a:spcPct val="0"/>
              </a:spcAft>
              <a:defRPr sz="1200" kern="1200">
                <a:solidFill>
                  <a:srgbClr val="898989"/>
                </a:solidFill>
                <a:latin typeface="Asap" pitchFamily="2"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fld id="{3186D5E1-BF92-4693-A5AD-8723DA0A444E}" type="slidenum">
              <a:rPr lang="en-US" altLang="en-US" smtClean="0"/>
              <a:pPr/>
              <a:t>‹#›</a:t>
            </a:fld>
            <a:endParaRPr lang="en-US" altLang="en-US"/>
          </a:p>
        </p:txBody>
      </p:sp>
      <p:sp>
        <p:nvSpPr>
          <p:cNvPr id="9" name="Date Placeholder 3"/>
          <p:cNvSpPr>
            <a:spLocks noGrp="1"/>
          </p:cNvSpPr>
          <p:nvPr>
            <p:ph type="dt" sz="half" idx="10"/>
          </p:nvPr>
        </p:nvSpPr>
        <p:spPr>
          <a:xfrm>
            <a:off x="6858000" y="6356350"/>
            <a:ext cx="2133600" cy="365125"/>
          </a:xfrm>
        </p:spPr>
        <p:txBody>
          <a:bodyPr/>
          <a:lstStyle>
            <a:lvl1pPr>
              <a:defRPr/>
            </a:lvl1pPr>
          </a:lstStyle>
          <a:p>
            <a:pPr>
              <a:defRPr/>
            </a:pPr>
            <a:fld id="{DC3A58F9-2D41-45AE-8434-FC6E4C11414D}" type="datetime1">
              <a:rPr lang="en-US" smtClean="0"/>
              <a:t>11/13/2024</a:t>
            </a:fld>
            <a:endParaRPr lang="en-US"/>
          </a:p>
        </p:txBody>
      </p:sp>
    </p:spTree>
    <p:extLst>
      <p:ext uri="{BB962C8B-B14F-4D97-AF65-F5344CB8AC3E}">
        <p14:creationId xmlns:p14="http://schemas.microsoft.com/office/powerpoint/2010/main" val="1070841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2784E30-D836-40A0-9B6B-956EEA93BA6E}" type="datetime1">
              <a:rPr lang="en-US" smtClean="0"/>
              <a:t>11/13/2024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Asap" pitchFamily="2" charset="0"/>
              </a:defRPr>
            </a:lvl1pPr>
          </a:lstStyle>
          <a:p>
            <a:fld id="{EAD9F46E-F941-414D-BD9C-808A23CA6E4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999" r:id="rId1"/>
    <p:sldLayoutId id="2147485020" r:id="rId2"/>
    <p:sldLayoutId id="2147485000" r:id="rId3"/>
    <p:sldLayoutId id="2147485001" r:id="rId4"/>
    <p:sldLayoutId id="2147485002" r:id="rId5"/>
    <p:sldLayoutId id="2147485003" r:id="rId6"/>
    <p:sldLayoutId id="2147485004" r:id="rId7"/>
    <p:sldLayoutId id="2147485005" r:id="rId8"/>
    <p:sldLayoutId id="2147485006" r:id="rId9"/>
  </p:sldLayoutIdLst>
  <p:hf hdr="0" ftr="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Scala Offc" pitchFamily="2" charset="0"/>
        </a:defRPr>
      </a:lvl2pPr>
      <a:lvl3pPr algn="ctr" rtl="0" eaLnBrk="1" fontAlgn="base" hangingPunct="1">
        <a:spcBef>
          <a:spcPct val="0"/>
        </a:spcBef>
        <a:spcAft>
          <a:spcPct val="0"/>
        </a:spcAft>
        <a:defRPr sz="4400">
          <a:solidFill>
            <a:schemeClr val="tx1"/>
          </a:solidFill>
          <a:latin typeface="Scala Offc" pitchFamily="2" charset="0"/>
        </a:defRPr>
      </a:lvl3pPr>
      <a:lvl4pPr algn="ctr" rtl="0" eaLnBrk="1" fontAlgn="base" hangingPunct="1">
        <a:spcBef>
          <a:spcPct val="0"/>
        </a:spcBef>
        <a:spcAft>
          <a:spcPct val="0"/>
        </a:spcAft>
        <a:defRPr sz="4400">
          <a:solidFill>
            <a:schemeClr val="tx1"/>
          </a:solidFill>
          <a:latin typeface="Scala Offc" pitchFamily="2" charset="0"/>
        </a:defRPr>
      </a:lvl4pPr>
      <a:lvl5pPr algn="ctr" rtl="0" eaLnBrk="1" fontAlgn="base" hangingPunct="1">
        <a:spcBef>
          <a:spcPct val="0"/>
        </a:spcBef>
        <a:spcAft>
          <a:spcPct val="0"/>
        </a:spcAft>
        <a:defRPr sz="4400">
          <a:solidFill>
            <a:schemeClr val="tx1"/>
          </a:solidFill>
          <a:latin typeface="Scala Offc" pitchFamily="2"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8.sv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1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Expanding Use of Local Wealth Data for Local Action</a:t>
            </a:r>
          </a:p>
        </p:txBody>
      </p:sp>
      <p:sp>
        <p:nvSpPr>
          <p:cNvPr id="3" name="Subtitle 2"/>
          <p:cNvSpPr>
            <a:spLocks noGrp="1"/>
          </p:cNvSpPr>
          <p:nvPr>
            <p:ph type="subTitle" idx="1"/>
          </p:nvPr>
        </p:nvSpPr>
        <p:spPr/>
        <p:txBody>
          <a:bodyPr/>
          <a:lstStyle/>
          <a:p>
            <a:r>
              <a:rPr lang="en-US"/>
              <a:t>NNIP Webinar</a:t>
            </a:r>
          </a:p>
        </p:txBody>
      </p:sp>
      <p:sp>
        <p:nvSpPr>
          <p:cNvPr id="4" name="Date Placeholder 3"/>
          <p:cNvSpPr>
            <a:spLocks noGrp="1"/>
          </p:cNvSpPr>
          <p:nvPr>
            <p:ph type="dt" sz="half" idx="10"/>
          </p:nvPr>
        </p:nvSpPr>
        <p:spPr/>
        <p:txBody>
          <a:bodyPr/>
          <a:lstStyle/>
          <a:p>
            <a:pPr>
              <a:defRPr/>
            </a:pPr>
            <a:fld id="{D95DE459-877A-498E-BBF4-E21A5A74A807}" type="datetime1">
              <a:rPr lang="en-US" smtClean="0"/>
              <a:t>11/13/2024</a:t>
            </a:fld>
            <a:endParaRPr lang="en-US"/>
          </a:p>
        </p:txBody>
      </p:sp>
      <p:sp>
        <p:nvSpPr>
          <p:cNvPr id="5" name="Text Placeholder 4"/>
          <p:cNvSpPr>
            <a:spLocks noGrp="1"/>
          </p:cNvSpPr>
          <p:nvPr>
            <p:ph type="body" sz="quarter" idx="11"/>
          </p:nvPr>
        </p:nvSpPr>
        <p:spPr>
          <a:xfrm>
            <a:off x="76200" y="6096000"/>
            <a:ext cx="6248400" cy="628650"/>
          </a:xfrm>
        </p:spPr>
        <p:txBody>
          <a:bodyPr/>
          <a:lstStyle/>
          <a:p>
            <a:r>
              <a:rPr lang="sv-SE"/>
              <a:t>Lamar Gardere – lamarg@datacenterresearch.org</a:t>
            </a:r>
          </a:p>
          <a:p>
            <a:r>
              <a:rPr lang="sv-SE"/>
              <a:t>Haleigh Tomlin – haleight@datacenterresearch.org</a:t>
            </a:r>
          </a:p>
          <a:p>
            <a:endParaRPr lang="en-US"/>
          </a:p>
        </p:txBody>
      </p:sp>
    </p:spTree>
    <p:extLst>
      <p:ext uri="{BB962C8B-B14F-4D97-AF65-F5344CB8AC3E}">
        <p14:creationId xmlns:p14="http://schemas.microsoft.com/office/powerpoint/2010/main" val="478836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186D5E1-BF92-4693-A5AD-8723DA0A444E}" type="slidenum">
              <a:rPr lang="en-US" altLang="en-US" smtClean="0"/>
              <a:pPr/>
              <a:t>2</a:t>
            </a:fld>
            <a:endParaRPr lang="en-US" altLang="en-US"/>
          </a:p>
        </p:txBody>
      </p:sp>
      <p:sp>
        <p:nvSpPr>
          <p:cNvPr id="4" name="Title 3"/>
          <p:cNvSpPr>
            <a:spLocks noGrp="1"/>
          </p:cNvSpPr>
          <p:nvPr>
            <p:ph type="title"/>
          </p:nvPr>
        </p:nvSpPr>
        <p:spPr>
          <a:xfrm>
            <a:off x="0" y="0"/>
            <a:ext cx="9144000" cy="914400"/>
          </a:xfrm>
        </p:spPr>
        <p:txBody>
          <a:bodyPr/>
          <a:lstStyle/>
          <a:p>
            <a:r>
              <a:rPr lang="en-US" sz="1800">
                <a:latin typeface="Arial" panose="020B0604020202020204" pitchFamily="34" charset="0"/>
                <a:cs typeface="Arial" panose="020B0604020202020204" pitchFamily="34" charset="0"/>
              </a:rPr>
              <a:t>The Data Center’s wealth data was built to facilitate action. By providing the distribution of wealth for each race we see not only disparities across races in New Orleans, but also within races. Each reality suggests different but equally important solutions.</a:t>
            </a:r>
          </a:p>
        </p:txBody>
      </p:sp>
      <p:pic>
        <p:nvPicPr>
          <p:cNvPr id="1026" name="Picture 2">
            <a:extLst>
              <a:ext uri="{FF2B5EF4-FFF2-40B4-BE49-F238E27FC236}">
                <a16:creationId xmlns:a16="http://schemas.microsoft.com/office/drawing/2014/main" id="{FE4CF8F4-EE9D-96C7-1127-49C6CBE137D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9946"/>
          <a:stretch/>
        </p:blipFill>
        <p:spPr bwMode="auto">
          <a:xfrm>
            <a:off x="0" y="1238771"/>
            <a:ext cx="9144000" cy="4704829"/>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Connector 5">
            <a:extLst>
              <a:ext uri="{FF2B5EF4-FFF2-40B4-BE49-F238E27FC236}">
                <a16:creationId xmlns:a16="http://schemas.microsoft.com/office/drawing/2014/main" id="{A1B701D5-195F-26F8-BD81-3DAC1CCDC34C}"/>
              </a:ext>
            </a:extLst>
          </p:cNvPr>
          <p:cNvCxnSpPr>
            <a:cxnSpLocks/>
          </p:cNvCxnSpPr>
          <p:nvPr/>
        </p:nvCxnSpPr>
        <p:spPr>
          <a:xfrm>
            <a:off x="3657600" y="5029200"/>
            <a:ext cx="2590800" cy="0"/>
          </a:xfrm>
          <a:prstGeom prst="line">
            <a:avLst/>
          </a:prstGeom>
          <a:ln w="1905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853CA1A2-7A9E-2A87-9AC4-EFB615C3078A}"/>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6858000" y="1035224"/>
            <a:ext cx="2159834" cy="2317576"/>
          </a:xfrm>
          <a:prstGeom prst="rect">
            <a:avLst/>
          </a:prstGeom>
        </p:spPr>
      </p:pic>
      <p:sp>
        <p:nvSpPr>
          <p:cNvPr id="18" name="TextBox 17">
            <a:extLst>
              <a:ext uri="{FF2B5EF4-FFF2-40B4-BE49-F238E27FC236}">
                <a16:creationId xmlns:a16="http://schemas.microsoft.com/office/drawing/2014/main" id="{A2D991D2-9DB5-74DF-7375-562E2EF9DA78}"/>
              </a:ext>
            </a:extLst>
          </p:cNvPr>
          <p:cNvSpPr txBox="1"/>
          <p:nvPr/>
        </p:nvSpPr>
        <p:spPr>
          <a:xfrm>
            <a:off x="1295400" y="4114800"/>
            <a:ext cx="1734207" cy="756176"/>
          </a:xfrm>
          <a:prstGeom prst="rect">
            <a:avLst/>
          </a:prstGeom>
          <a:solidFill>
            <a:schemeClr val="bg1"/>
          </a:solidFill>
          <a:ln w="12700">
            <a:solidFill>
              <a:schemeClr val="bg1">
                <a:lumMod val="50000"/>
              </a:schemeClr>
            </a:solidFill>
            <a:prstDash val="dash"/>
          </a:ln>
        </p:spPr>
        <p:txBody>
          <a:bodyPr wrap="square" rtlCol="0">
            <a:spAutoFit/>
          </a:bodyPr>
          <a:lstStyle/>
          <a:p>
            <a:r>
              <a:rPr lang="en-US" sz="1400"/>
              <a:t>Very little disparity at the lower third of the distribution.</a:t>
            </a:r>
          </a:p>
        </p:txBody>
      </p:sp>
      <p:sp>
        <p:nvSpPr>
          <p:cNvPr id="19" name="TextBox 18">
            <a:extLst>
              <a:ext uri="{FF2B5EF4-FFF2-40B4-BE49-F238E27FC236}">
                <a16:creationId xmlns:a16="http://schemas.microsoft.com/office/drawing/2014/main" id="{8A9BD14E-E066-2E6B-28EC-635F5F5A9551}"/>
              </a:ext>
            </a:extLst>
          </p:cNvPr>
          <p:cNvSpPr txBox="1"/>
          <p:nvPr/>
        </p:nvSpPr>
        <p:spPr>
          <a:xfrm>
            <a:off x="6750269" y="5522893"/>
            <a:ext cx="2159834" cy="954107"/>
          </a:xfrm>
          <a:prstGeom prst="rect">
            <a:avLst/>
          </a:prstGeom>
          <a:solidFill>
            <a:schemeClr val="bg1"/>
          </a:solidFill>
          <a:ln w="12700">
            <a:solidFill>
              <a:schemeClr val="bg1">
                <a:lumMod val="50000"/>
              </a:schemeClr>
            </a:solidFill>
            <a:prstDash val="dash"/>
          </a:ln>
        </p:spPr>
        <p:txBody>
          <a:bodyPr wrap="square" rIns="0" rtlCol="0">
            <a:spAutoFit/>
          </a:bodyPr>
          <a:lstStyle/>
          <a:p>
            <a:r>
              <a:rPr lang="en-US" sz="1400"/>
              <a:t>Relatively affluent Black and Hispanic people only have as much wealth as the typical White person.</a:t>
            </a:r>
          </a:p>
        </p:txBody>
      </p:sp>
      <p:cxnSp>
        <p:nvCxnSpPr>
          <p:cNvPr id="21" name="Straight Arrow Connector 20">
            <a:extLst>
              <a:ext uri="{FF2B5EF4-FFF2-40B4-BE49-F238E27FC236}">
                <a16:creationId xmlns:a16="http://schemas.microsoft.com/office/drawing/2014/main" id="{1D37BA6A-67C0-ECC2-9E04-DBF89BABB1B9}"/>
              </a:ext>
            </a:extLst>
          </p:cNvPr>
          <p:cNvCxnSpPr>
            <a:cxnSpLocks/>
          </p:cNvCxnSpPr>
          <p:nvPr/>
        </p:nvCxnSpPr>
        <p:spPr>
          <a:xfrm flipH="1" flipV="1">
            <a:off x="6172200" y="5105400"/>
            <a:ext cx="457200" cy="533400"/>
          </a:xfrm>
          <a:prstGeom prst="straightConnector1">
            <a:avLst/>
          </a:prstGeom>
          <a:ln w="12700">
            <a:solidFill>
              <a:srgbClr val="C00000"/>
            </a:solidFill>
            <a:tailEnd type="triangle" w="med"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9091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186D5E1-BF92-4693-A5AD-8723DA0A444E}" type="slidenum">
              <a:rPr lang="en-US" altLang="en-US" smtClean="0"/>
              <a:pPr/>
              <a:t>3</a:t>
            </a:fld>
            <a:endParaRPr lang="en-US" altLang="en-US"/>
          </a:p>
        </p:txBody>
      </p:sp>
      <p:sp>
        <p:nvSpPr>
          <p:cNvPr id="4" name="Title 3"/>
          <p:cNvSpPr>
            <a:spLocks noGrp="1"/>
          </p:cNvSpPr>
          <p:nvPr>
            <p:ph type="title"/>
          </p:nvPr>
        </p:nvSpPr>
        <p:spPr>
          <a:xfrm>
            <a:off x="0" y="0"/>
            <a:ext cx="9144000" cy="1189037"/>
          </a:xfrm>
        </p:spPr>
        <p:txBody>
          <a:bodyPr/>
          <a:lstStyle/>
          <a:p>
            <a:r>
              <a:rPr lang="en-US" sz="1800">
                <a:latin typeface="Arial" panose="020B0604020202020204" pitchFamily="34" charset="0"/>
                <a:cs typeface="Arial" panose="020B0604020202020204" pitchFamily="34" charset="0"/>
              </a:rPr>
              <a:t>Wealth generally accumulates with age. Median net worth for White households peaks 3X higher than Black households, but differentiation doesn’t show up in significant ways until about 35yrs old. Suggests a need for improvements in both early wealth building and generational wealth building.</a:t>
            </a:r>
          </a:p>
        </p:txBody>
      </p:sp>
      <p:pic>
        <p:nvPicPr>
          <p:cNvPr id="1026" name="Picture 2">
            <a:extLst>
              <a:ext uri="{FF2B5EF4-FFF2-40B4-BE49-F238E27FC236}">
                <a16:creationId xmlns:a16="http://schemas.microsoft.com/office/drawing/2014/main" id="{FE4CF8F4-EE9D-96C7-1127-49C6CBE137D1}"/>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6654"/>
          <a:stretch/>
        </p:blipFill>
        <p:spPr bwMode="auto">
          <a:xfrm>
            <a:off x="914876" y="1447799"/>
            <a:ext cx="7314248" cy="4876801"/>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6">
            <a:extLst>
              <a:ext uri="{FF2B5EF4-FFF2-40B4-BE49-F238E27FC236}">
                <a16:creationId xmlns:a16="http://schemas.microsoft.com/office/drawing/2014/main" id="{D0D2B4D8-79C7-4E07-E8E2-9FED69FCC4A9}"/>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6858000" y="1346518"/>
            <a:ext cx="2159834" cy="2311082"/>
          </a:xfrm>
          <a:prstGeom prst="rect">
            <a:avLst/>
          </a:prstGeom>
        </p:spPr>
      </p:pic>
      <p:cxnSp>
        <p:nvCxnSpPr>
          <p:cNvPr id="5" name="Straight Arrow Connector 4">
            <a:extLst>
              <a:ext uri="{FF2B5EF4-FFF2-40B4-BE49-F238E27FC236}">
                <a16:creationId xmlns:a16="http://schemas.microsoft.com/office/drawing/2014/main" id="{AFCFF5B5-A44B-2195-D586-3E6E46100BEF}"/>
              </a:ext>
            </a:extLst>
          </p:cNvPr>
          <p:cNvCxnSpPr>
            <a:cxnSpLocks/>
          </p:cNvCxnSpPr>
          <p:nvPr/>
        </p:nvCxnSpPr>
        <p:spPr>
          <a:xfrm flipV="1">
            <a:off x="3465576" y="6172200"/>
            <a:ext cx="0" cy="517525"/>
          </a:xfrm>
          <a:prstGeom prst="straightConnector1">
            <a:avLst/>
          </a:prstGeom>
          <a:ln w="34925">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8452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186D5E1-BF92-4693-A5AD-8723DA0A444E}" type="slidenum">
              <a:rPr lang="en-US" altLang="en-US" smtClean="0"/>
              <a:pPr/>
              <a:t>4</a:t>
            </a:fld>
            <a:endParaRPr lang="en-US" altLang="en-US"/>
          </a:p>
        </p:txBody>
      </p:sp>
      <p:sp>
        <p:nvSpPr>
          <p:cNvPr id="4" name="Title 3"/>
          <p:cNvSpPr>
            <a:spLocks noGrp="1"/>
          </p:cNvSpPr>
          <p:nvPr>
            <p:ph type="title"/>
          </p:nvPr>
        </p:nvSpPr>
        <p:spPr>
          <a:xfrm>
            <a:off x="0" y="0"/>
            <a:ext cx="9144000" cy="1447800"/>
          </a:xfrm>
        </p:spPr>
        <p:txBody>
          <a:bodyPr/>
          <a:lstStyle/>
          <a:p>
            <a:r>
              <a:rPr lang="en-US" sz="1800">
                <a:latin typeface="Arial" panose="020B0604020202020204" pitchFamily="34" charset="0"/>
                <a:cs typeface="Arial" panose="020B0604020202020204" pitchFamily="34" charset="0"/>
              </a:rPr>
              <a:t>Black homeowners have far more wealth than Black non-homeowner households but also far less than White homeowner households. Though homeownership is a good goal, this suggests better support for property ownership broadly is important, including ensuring wages keep up with increasing ownership costs. Also hints at the conditions of neighborhoods in which Black people typically own houses.</a:t>
            </a:r>
          </a:p>
        </p:txBody>
      </p:sp>
      <p:pic>
        <p:nvPicPr>
          <p:cNvPr id="1026" name="Picture 2">
            <a:extLst>
              <a:ext uri="{FF2B5EF4-FFF2-40B4-BE49-F238E27FC236}">
                <a16:creationId xmlns:a16="http://schemas.microsoft.com/office/drawing/2014/main" id="{FE4CF8F4-EE9D-96C7-1127-49C6CBE137D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12500"/>
          <a:stretch/>
        </p:blipFill>
        <p:spPr bwMode="auto">
          <a:xfrm>
            <a:off x="0" y="2057400"/>
            <a:ext cx="9144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0481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186D5E1-BF92-4693-A5AD-8723DA0A444E}" type="slidenum">
              <a:rPr lang="en-US" altLang="en-US" smtClean="0"/>
              <a:pPr/>
              <a:t>5</a:t>
            </a:fld>
            <a:endParaRPr lang="en-US" altLang="en-US"/>
          </a:p>
        </p:txBody>
      </p:sp>
      <p:sp>
        <p:nvSpPr>
          <p:cNvPr id="4" name="Title 3"/>
          <p:cNvSpPr>
            <a:spLocks noGrp="1"/>
          </p:cNvSpPr>
          <p:nvPr>
            <p:ph type="title"/>
          </p:nvPr>
        </p:nvSpPr>
        <p:spPr>
          <a:xfrm>
            <a:off x="0" y="0"/>
            <a:ext cx="9144000" cy="1295399"/>
          </a:xfrm>
        </p:spPr>
        <p:txBody>
          <a:bodyPr/>
          <a:lstStyle/>
          <a:p>
            <a:r>
              <a:rPr lang="en-US" sz="2000">
                <a:latin typeface="Arial" panose="020B0604020202020204" pitchFamily="34" charset="0"/>
                <a:cs typeface="Arial" panose="020B0604020202020204" pitchFamily="34" charset="0"/>
              </a:rPr>
              <a:t>College graduates tend to be wealthier, but wealth among Black college graduates in Greater New Orleans is comparable to that of White householders with no college degree. Decisionmakers can’t just focus on socio-economics, barriers to leveraging education and other systemic factors must be resolved.</a:t>
            </a:r>
          </a:p>
        </p:txBody>
      </p:sp>
      <p:pic>
        <p:nvPicPr>
          <p:cNvPr id="1026" name="Picture 2">
            <a:extLst>
              <a:ext uri="{FF2B5EF4-FFF2-40B4-BE49-F238E27FC236}">
                <a16:creationId xmlns:a16="http://schemas.microsoft.com/office/drawing/2014/main" id="{FE4CF8F4-EE9D-96C7-1127-49C6CBE137D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12500"/>
          <a:stretch/>
        </p:blipFill>
        <p:spPr bwMode="auto">
          <a:xfrm>
            <a:off x="0" y="2133600"/>
            <a:ext cx="9144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1795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458200" cy="4525963"/>
          </a:xfrm>
        </p:spPr>
        <p:txBody>
          <a:bodyPr/>
          <a:lstStyle/>
          <a:p>
            <a:pPr marL="514350" indent="-514350">
              <a:buAutoNum type="arabicPeriod"/>
            </a:pPr>
            <a:r>
              <a:rPr lang="en-US" sz="2400"/>
              <a:t>Identify organizations and community questions related to the wealth gap in your metro area</a:t>
            </a:r>
          </a:p>
          <a:p>
            <a:pPr marL="514350" indent="-514350">
              <a:buAutoNum type="arabicPeriod"/>
            </a:pPr>
            <a:r>
              <a:rPr lang="en-US" sz="2400"/>
              <a:t>Determine your organization's desired capacity to estimate the local wealth gap</a:t>
            </a:r>
          </a:p>
          <a:p>
            <a:pPr marL="914400" lvl="1" indent="-514350">
              <a:buFont typeface="Courier New"/>
              <a:buChar char="o"/>
            </a:pPr>
            <a:r>
              <a:rPr lang="en-US" sz="2000"/>
              <a:t>Produce local wealth estimates</a:t>
            </a:r>
            <a:r>
              <a:rPr lang="en-US" sz="2000" b="1">
                <a:solidFill>
                  <a:srgbClr val="FF0000"/>
                </a:solidFill>
              </a:rPr>
              <a:t>*</a:t>
            </a:r>
          </a:p>
          <a:p>
            <a:pPr marL="1428750" lvl="2" indent="-342900">
              <a:buFont typeface="+mj-lt"/>
              <a:buAutoNum type="arabicPeriod"/>
            </a:pPr>
            <a:r>
              <a:rPr lang="en-US" sz="1800"/>
              <a:t>Replication of the forthcoming GitHub</a:t>
            </a:r>
          </a:p>
          <a:p>
            <a:pPr marL="1428750" lvl="2" indent="-342900">
              <a:buFont typeface="+mj-lt"/>
              <a:buAutoNum type="arabicPeriod"/>
            </a:pPr>
            <a:r>
              <a:rPr lang="en-US" sz="1800"/>
              <a:t>Collaborate with The Data Center to learn the method and adapt to your metro area with guidance – typically in the form of some partnership agreement </a:t>
            </a:r>
          </a:p>
          <a:p>
            <a:pPr marL="914400" lvl="1" indent="-514350">
              <a:buFont typeface="Courier New"/>
              <a:buChar char="o"/>
            </a:pPr>
            <a:r>
              <a:rPr lang="en-US" sz="2000"/>
              <a:t>Simply obtain local wealth data from The Data Center</a:t>
            </a:r>
          </a:p>
          <a:p>
            <a:pPr marL="1428750" lvl="2" indent="-342900">
              <a:buFont typeface="+mj-lt"/>
              <a:buAutoNum type="arabicPeriod" startAt="3"/>
            </a:pPr>
            <a:r>
              <a:rPr lang="en-US" sz="1800"/>
              <a:t>Contract with The Data Center to receive estimates such as what we provide on our website, but for your metro area</a:t>
            </a:r>
          </a:p>
          <a:p>
            <a:pPr marL="514350" indent="-514350">
              <a:buAutoNum type="arabicPeriod"/>
            </a:pPr>
            <a:r>
              <a:rPr lang="en-US" sz="2400"/>
              <a:t>Ensure that local wealth estimates reflect reality</a:t>
            </a:r>
          </a:p>
        </p:txBody>
      </p:sp>
      <p:sp>
        <p:nvSpPr>
          <p:cNvPr id="3" name="Slide Number Placeholder 2"/>
          <p:cNvSpPr>
            <a:spLocks noGrp="1"/>
          </p:cNvSpPr>
          <p:nvPr>
            <p:ph type="sldNum" sz="quarter" idx="12"/>
          </p:nvPr>
        </p:nvSpPr>
        <p:spPr/>
        <p:txBody>
          <a:bodyPr/>
          <a:lstStyle/>
          <a:p>
            <a:fld id="{3186D5E1-BF92-4693-A5AD-8723DA0A444E}" type="slidenum">
              <a:rPr lang="en-US" altLang="en-US" smtClean="0"/>
              <a:pPr/>
              <a:t>6</a:t>
            </a:fld>
            <a:endParaRPr lang="en-US" altLang="en-US"/>
          </a:p>
        </p:txBody>
      </p:sp>
      <p:sp>
        <p:nvSpPr>
          <p:cNvPr id="4" name="Title 3"/>
          <p:cNvSpPr>
            <a:spLocks noGrp="1"/>
          </p:cNvSpPr>
          <p:nvPr>
            <p:ph type="title"/>
          </p:nvPr>
        </p:nvSpPr>
        <p:spPr/>
        <p:txBody>
          <a:bodyPr/>
          <a:lstStyle/>
          <a:p>
            <a:r>
              <a:rPr lang="en-US" sz="2400">
                <a:latin typeface="Arial"/>
                <a:cs typeface="Arial"/>
              </a:rPr>
              <a:t>How to get started with producing local wealth data</a:t>
            </a:r>
          </a:p>
        </p:txBody>
      </p:sp>
      <p:sp>
        <p:nvSpPr>
          <p:cNvPr id="5" name="TextBox 4">
            <a:extLst>
              <a:ext uri="{FF2B5EF4-FFF2-40B4-BE49-F238E27FC236}">
                <a16:creationId xmlns:a16="http://schemas.microsoft.com/office/drawing/2014/main" id="{16D24DF4-AF26-5632-484D-3C99BDAC011E}"/>
              </a:ext>
            </a:extLst>
          </p:cNvPr>
          <p:cNvSpPr txBox="1"/>
          <p:nvPr/>
        </p:nvSpPr>
        <p:spPr>
          <a:xfrm>
            <a:off x="866838" y="6385796"/>
            <a:ext cx="7404834"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b="1">
                <a:solidFill>
                  <a:srgbClr val="FF0000"/>
                </a:solidFill>
                <a:latin typeface="Arial"/>
                <a:cs typeface="Arial"/>
              </a:rPr>
              <a:t>* </a:t>
            </a:r>
            <a:r>
              <a:rPr lang="en-US" sz="1400">
                <a:solidFill>
                  <a:srgbClr val="FF0000"/>
                </a:solidFill>
                <a:latin typeface="Arial"/>
                <a:cs typeface="Arial"/>
              </a:rPr>
              <a:t>Requires the ability to run computationally intense statistical models and store results</a:t>
            </a:r>
            <a:endParaRPr lang="en-US" sz="1400">
              <a:solidFill>
                <a:srgbClr val="FF0000"/>
              </a:solidFill>
            </a:endParaRPr>
          </a:p>
        </p:txBody>
      </p:sp>
    </p:spTree>
    <p:extLst>
      <p:ext uri="{BB962C8B-B14F-4D97-AF65-F5344CB8AC3E}">
        <p14:creationId xmlns:p14="http://schemas.microsoft.com/office/powerpoint/2010/main" val="2412144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156FDF8-4E55-965F-CCE5-465D9984DE26}"/>
              </a:ext>
            </a:extLst>
          </p:cNvPr>
          <p:cNvSpPr>
            <a:spLocks noGrp="1"/>
          </p:cNvSpPr>
          <p:nvPr>
            <p:ph idx="1"/>
          </p:nvPr>
        </p:nvSpPr>
        <p:spPr/>
        <p:txBody>
          <a:bodyPr/>
          <a:lstStyle/>
          <a:p>
            <a:r>
              <a:rPr lang="en-US" sz="1800"/>
              <a:t>Develop the capacity to produce local wealth estimates in-house</a:t>
            </a:r>
          </a:p>
          <a:p>
            <a:pPr lvl="1" indent="-514350">
              <a:buFont typeface="Courier New" panose="020B0604020202020204" pitchFamily="34" charset="0"/>
              <a:buChar char="o"/>
            </a:pPr>
            <a:r>
              <a:rPr lang="en-US" sz="1600"/>
              <a:t>Meet with The Data Center to discuss:</a:t>
            </a:r>
          </a:p>
          <a:p>
            <a:pPr lvl="2">
              <a:buFont typeface="Wingdings" panose="020B0604020202020204" pitchFamily="34" charset="0"/>
              <a:buChar char="§"/>
            </a:pPr>
            <a:r>
              <a:rPr lang="en-US" sz="1400"/>
              <a:t>The flexibility of the method to meet your desired use cases</a:t>
            </a:r>
          </a:p>
          <a:p>
            <a:pPr lvl="2">
              <a:buFont typeface="Wingdings" panose="020B0604020202020204" pitchFamily="34" charset="0"/>
              <a:buChar char="§"/>
            </a:pPr>
            <a:r>
              <a:rPr lang="en-US" sz="1400"/>
              <a:t>The limitations of the data in your metro area and adjustments to the method to address them</a:t>
            </a:r>
          </a:p>
          <a:p>
            <a:pPr lvl="2">
              <a:buFont typeface="Wingdings" panose="020B0604020202020204" pitchFamily="34" charset="0"/>
              <a:buChar char="§"/>
            </a:pPr>
            <a:r>
              <a:rPr lang="en-US" sz="1400"/>
              <a:t>A plan to produce your own local wealth estimates with The Data Center as a resource</a:t>
            </a:r>
          </a:p>
          <a:p>
            <a:pPr lvl="1" indent="-514350">
              <a:buFont typeface="Courier New" panose="020B0604020202020204" pitchFamily="34" charset="0"/>
              <a:buChar char="o"/>
            </a:pPr>
            <a:r>
              <a:rPr lang="en-US" sz="1600"/>
              <a:t>Develop your local estimates</a:t>
            </a:r>
          </a:p>
          <a:p>
            <a:pPr lvl="2">
              <a:buFont typeface="Wingdings" panose="020B0604020202020204" pitchFamily="34" charset="0"/>
              <a:buChar char="§"/>
            </a:pPr>
            <a:r>
              <a:rPr lang="en-US" sz="1400"/>
              <a:t>The Data Center will help validate results based on the method</a:t>
            </a:r>
          </a:p>
          <a:p>
            <a:pPr lvl="2">
              <a:buFont typeface="Wingdings" panose="020B0604020202020204" pitchFamily="34" charset="0"/>
              <a:buChar char="§"/>
            </a:pPr>
            <a:r>
              <a:rPr lang="en-US" sz="1400"/>
              <a:t>Your organization will validate results based on local context</a:t>
            </a:r>
          </a:p>
          <a:p>
            <a:pPr lvl="2">
              <a:buFont typeface="Wingdings" panose="020B0604020202020204" pitchFamily="34" charset="0"/>
              <a:buChar char="§"/>
            </a:pPr>
            <a:endParaRPr lang="en-US" sz="1400"/>
          </a:p>
          <a:p>
            <a:r>
              <a:rPr lang="en-US" sz="1800"/>
              <a:t>Obtain ready-to-use local wealth data from The Data Center</a:t>
            </a:r>
          </a:p>
          <a:p>
            <a:pPr lvl="1" indent="-514350">
              <a:buFont typeface="Courier New" panose="020B0604020202020204" pitchFamily="34" charset="0"/>
              <a:buChar char="o"/>
            </a:pPr>
            <a:r>
              <a:rPr lang="en-US" sz="1600"/>
              <a:t>The Data Center assesses the limitations of the data in your metro area </a:t>
            </a:r>
          </a:p>
          <a:p>
            <a:pPr lvl="1" indent="-514350">
              <a:buFont typeface="Courier New" panose="020B0604020202020204" pitchFamily="34" charset="0"/>
              <a:buChar char="o"/>
            </a:pPr>
            <a:r>
              <a:rPr lang="en-US" sz="1600"/>
              <a:t>Meet with The Data Center to discuss:</a:t>
            </a:r>
          </a:p>
          <a:p>
            <a:pPr lvl="2">
              <a:buFont typeface="Wingdings" panose="020B0604020202020204" pitchFamily="34" charset="0"/>
              <a:buChar char="§"/>
            </a:pPr>
            <a:r>
              <a:rPr lang="en-US" sz="1400"/>
              <a:t>Proposed adjustments to the data or method to provide quality data that meets your use cases</a:t>
            </a:r>
          </a:p>
          <a:p>
            <a:pPr lvl="1" indent="-514350">
              <a:buFont typeface="Courier New" panose="020B0604020202020204" pitchFamily="34" charset="0"/>
              <a:buChar char="o"/>
            </a:pPr>
            <a:r>
              <a:rPr lang="en-US" sz="1600"/>
              <a:t>The Data Center prepares the data and passes it off to your organization</a:t>
            </a:r>
          </a:p>
          <a:p>
            <a:pPr lvl="1" indent="-514350">
              <a:buFont typeface="Courier New" panose="020B0604020202020204" pitchFamily="34" charset="0"/>
              <a:buChar char="o"/>
            </a:pPr>
            <a:r>
              <a:rPr lang="en-US" sz="1600"/>
              <a:t>Your organization validates results based on local context</a:t>
            </a:r>
          </a:p>
          <a:p>
            <a:pPr lvl="1" indent="-514350">
              <a:buFont typeface="Courier New" panose="020B0604020202020204" pitchFamily="34" charset="0"/>
              <a:buChar char="o"/>
            </a:pPr>
            <a:endParaRPr lang="en-US" sz="1600"/>
          </a:p>
        </p:txBody>
      </p:sp>
      <p:sp>
        <p:nvSpPr>
          <p:cNvPr id="3" name="Slide Number Placeholder 2">
            <a:extLst>
              <a:ext uri="{FF2B5EF4-FFF2-40B4-BE49-F238E27FC236}">
                <a16:creationId xmlns:a16="http://schemas.microsoft.com/office/drawing/2014/main" id="{32BFA813-04DF-F9F1-3A5B-715614965FDC}"/>
              </a:ext>
            </a:extLst>
          </p:cNvPr>
          <p:cNvSpPr>
            <a:spLocks noGrp="1"/>
          </p:cNvSpPr>
          <p:nvPr>
            <p:ph type="sldNum" sz="quarter" idx="12"/>
          </p:nvPr>
        </p:nvSpPr>
        <p:spPr/>
        <p:txBody>
          <a:bodyPr/>
          <a:lstStyle/>
          <a:p>
            <a:fld id="{3186D5E1-BF92-4693-A5AD-8723DA0A444E}" type="slidenum">
              <a:rPr lang="en-US" altLang="en-US"/>
              <a:pPr/>
              <a:t>7</a:t>
            </a:fld>
            <a:endParaRPr lang="en-US" altLang="en-US"/>
          </a:p>
        </p:txBody>
      </p:sp>
      <p:sp>
        <p:nvSpPr>
          <p:cNvPr id="4" name="Title 3">
            <a:extLst>
              <a:ext uri="{FF2B5EF4-FFF2-40B4-BE49-F238E27FC236}">
                <a16:creationId xmlns:a16="http://schemas.microsoft.com/office/drawing/2014/main" id="{D5F49561-4CEA-5D67-289D-A67EFBE4237F}"/>
              </a:ext>
            </a:extLst>
          </p:cNvPr>
          <p:cNvSpPr>
            <a:spLocks noGrp="1"/>
          </p:cNvSpPr>
          <p:nvPr>
            <p:ph type="title"/>
          </p:nvPr>
        </p:nvSpPr>
        <p:spPr/>
        <p:txBody>
          <a:bodyPr/>
          <a:lstStyle/>
          <a:p>
            <a:r>
              <a:rPr lang="en-US" sz="2400">
                <a:latin typeface="Arial"/>
                <a:cs typeface="Arial"/>
              </a:rPr>
              <a:t>What might the two main collaborative paths to obtaining local wealth estimates look like?</a:t>
            </a:r>
          </a:p>
        </p:txBody>
      </p:sp>
    </p:spTree>
    <p:extLst>
      <p:ext uri="{BB962C8B-B14F-4D97-AF65-F5344CB8AC3E}">
        <p14:creationId xmlns:p14="http://schemas.microsoft.com/office/powerpoint/2010/main" val="2860725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4E9F3D-72CB-0E6B-D27B-954D72A9C099}"/>
              </a:ext>
            </a:extLst>
          </p:cNvPr>
          <p:cNvSpPr>
            <a:spLocks noGrp="1"/>
          </p:cNvSpPr>
          <p:nvPr>
            <p:ph type="title"/>
          </p:nvPr>
        </p:nvSpPr>
        <p:spPr>
          <a:xfrm>
            <a:off x="4724400" y="2560926"/>
            <a:ext cx="3851564" cy="1278731"/>
          </a:xfrm>
        </p:spPr>
        <p:txBody>
          <a:bodyPr/>
          <a:lstStyle/>
          <a:p>
            <a:pPr algn="ctr"/>
            <a:r>
              <a:rPr lang="en-US">
                <a:solidFill>
                  <a:srgbClr val="002F45"/>
                </a:solidFill>
              </a:rPr>
              <a:t>Any Questions?</a:t>
            </a:r>
          </a:p>
        </p:txBody>
      </p:sp>
      <p:sp>
        <p:nvSpPr>
          <p:cNvPr id="6" name="Text Placeholder 5">
            <a:extLst>
              <a:ext uri="{FF2B5EF4-FFF2-40B4-BE49-F238E27FC236}">
                <a16:creationId xmlns:a16="http://schemas.microsoft.com/office/drawing/2014/main" id="{F6121D9E-244A-9E8B-E087-0EB5894B30FA}"/>
              </a:ext>
            </a:extLst>
          </p:cNvPr>
          <p:cNvSpPr>
            <a:spLocks noGrp="1"/>
          </p:cNvSpPr>
          <p:nvPr>
            <p:ph type="body" idx="1"/>
          </p:nvPr>
        </p:nvSpPr>
        <p:spPr>
          <a:xfrm>
            <a:off x="685799" y="4191000"/>
            <a:ext cx="7772400" cy="1500187"/>
          </a:xfrm>
        </p:spPr>
        <p:txBody>
          <a:bodyPr/>
          <a:lstStyle/>
          <a:p>
            <a:pPr algn="ctr"/>
            <a:r>
              <a:rPr lang="en-US"/>
              <a:t>Lamar Gardere – lamarg@datacenterresearch.org</a:t>
            </a:r>
          </a:p>
          <a:p>
            <a:pPr algn="ctr"/>
            <a:r>
              <a:rPr lang="en-US"/>
              <a:t>Haleigh Tomlin – haleight@datacenterresearch.org</a:t>
            </a:r>
          </a:p>
          <a:p>
            <a:pPr algn="ctr"/>
            <a:r>
              <a:rPr lang="en-US"/>
              <a:t>datacenterresearch.org/local-wealth-profiles/</a:t>
            </a:r>
          </a:p>
        </p:txBody>
      </p:sp>
      <p:sp>
        <p:nvSpPr>
          <p:cNvPr id="3" name="Slide Number Placeholder 2">
            <a:extLst>
              <a:ext uri="{FF2B5EF4-FFF2-40B4-BE49-F238E27FC236}">
                <a16:creationId xmlns:a16="http://schemas.microsoft.com/office/drawing/2014/main" id="{0D5DEA66-F8C5-1DB4-C6E1-72610D6808E4}"/>
              </a:ext>
            </a:extLst>
          </p:cNvPr>
          <p:cNvSpPr>
            <a:spLocks noGrp="1"/>
          </p:cNvSpPr>
          <p:nvPr>
            <p:ph type="sldNum" sz="quarter" idx="12"/>
          </p:nvPr>
        </p:nvSpPr>
        <p:spPr/>
        <p:txBody>
          <a:bodyPr/>
          <a:lstStyle/>
          <a:p>
            <a:fld id="{3186D5E1-BF92-4693-A5AD-8723DA0A444E}" type="slidenum">
              <a:rPr lang="en-US" altLang="en-US" smtClean="0"/>
              <a:pPr/>
              <a:t>8</a:t>
            </a:fld>
            <a:endParaRPr lang="en-US" altLang="en-US"/>
          </a:p>
        </p:txBody>
      </p:sp>
      <p:pic>
        <p:nvPicPr>
          <p:cNvPr id="8" name="Graphic 7" descr="Question Mark with solid fill">
            <a:extLst>
              <a:ext uri="{FF2B5EF4-FFF2-40B4-BE49-F238E27FC236}">
                <a16:creationId xmlns:a16="http://schemas.microsoft.com/office/drawing/2014/main" id="{46022FB9-9187-65B3-6CF3-52E42F9F492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975263" y="680820"/>
            <a:ext cx="3193473" cy="3193473"/>
          </a:xfrm>
          <a:prstGeom prst="rect">
            <a:avLst/>
          </a:prstGeom>
        </p:spPr>
      </p:pic>
    </p:spTree>
    <p:extLst>
      <p:ext uri="{BB962C8B-B14F-4D97-AF65-F5344CB8AC3E}">
        <p14:creationId xmlns:p14="http://schemas.microsoft.com/office/powerpoint/2010/main" val="1639244449"/>
      </p:ext>
    </p:extLst>
  </p:cSld>
  <p:clrMapOvr>
    <a:masterClrMapping/>
  </p:clrMapOvr>
</p:sld>
</file>

<file path=ppt/theme/theme1.xml><?xml version="1.0" encoding="utf-8"?>
<a:theme xmlns:a="http://schemas.openxmlformats.org/drawingml/2006/main" name="Office Theme">
  <a:themeElements>
    <a:clrScheme name="Brand">
      <a:dk1>
        <a:sysClr val="windowText" lastClr="000000"/>
      </a:dk1>
      <a:lt1>
        <a:sysClr val="window" lastClr="FFFFFF"/>
      </a:lt1>
      <a:dk2>
        <a:srgbClr val="002F45"/>
      </a:dk2>
      <a:lt2>
        <a:srgbClr val="ABE1FA"/>
      </a:lt2>
      <a:accent1>
        <a:srgbClr val="166E95"/>
      </a:accent1>
      <a:accent2>
        <a:srgbClr val="5D893C"/>
      </a:accent2>
      <a:accent3>
        <a:srgbClr val="F1C12B"/>
      </a:accent3>
      <a:accent4>
        <a:srgbClr val="E65E3F"/>
      </a:accent4>
      <a:accent5>
        <a:srgbClr val="E61C43"/>
      </a:accent5>
      <a:accent6>
        <a:srgbClr val="71266E"/>
      </a:accent6>
      <a:hlink>
        <a:srgbClr val="0000FF"/>
      </a:hlink>
      <a:folHlink>
        <a:srgbClr val="800080"/>
      </a:folHlink>
    </a:clrScheme>
    <a:fontScheme name="Brand - Internal use only">
      <a:majorFont>
        <a:latin typeface="Scala Offc"/>
        <a:ea typeface=""/>
        <a:cs typeface=""/>
      </a:majorFont>
      <a:minorFont>
        <a:latin typeface="Asap"/>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Data Center Template.pptx" id="{474C574D-A491-4D62-8CD0-6BB49DFEA0CC}" vid="{8AFE7D5C-421C-4150-8DB1-63076945292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Data Center Template</Template>
  <Application>Microsoft Office PowerPoint</Application>
  <PresentationFormat>On-screen Show (4:3)</PresentationFormat>
  <Slides>8</Slides>
  <Notes>8</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Expanding Use of Local Wealth Data for Local Action</vt:lpstr>
      <vt:lpstr>The Data Center’s wealth data was built to facilitate action. By providing the distribution of wealth for each race we see not only disparities across races in New Orleans, but also within races. Each reality suggests different but equally important solutions.</vt:lpstr>
      <vt:lpstr>Wealth generally accumulates with age. Median net worth for White households peaks 3X higher than Black households, but differentiation doesn’t show up in significant ways until about 35yrs old. Suggests a need for improvements in both early wealth building and generational wealth building.</vt:lpstr>
      <vt:lpstr>Black homeowners have far more wealth than Black non-homeowner households but also far less than White homeowner households. Though homeownership is a good goal, this suggests better support for property ownership broadly is important, including ensuring wages keep up with increasing ownership costs. Also hints at the conditions of neighborhoods in which Black people typically own houses.</vt:lpstr>
      <vt:lpstr>College graduates tend to be wealthier, but wealth among Black college graduates in Greater New Orleans is comparable to that of White householders with no college degree. Decisionmakers can’t just focus on socio-economics, barriers to leveraging education and other systemic factors must be resolved.</vt:lpstr>
      <vt:lpstr>How to get started with producing local wealth data</vt:lpstr>
      <vt:lpstr>What might the two main collaborative paths to obtaining local wealth estimates look like?</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Lamar Gardere</dc:creator>
  <cp:revision>1</cp:revision>
  <cp:lastPrinted>2024-11-13T19:52:14Z</cp:lastPrinted>
  <dcterms:created xsi:type="dcterms:W3CDTF">2024-11-11T18:25:31Z</dcterms:created>
  <dcterms:modified xsi:type="dcterms:W3CDTF">2024-11-13T20:08:08Z</dcterms:modified>
</cp:coreProperties>
</file>