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3" r:id="rId5"/>
  </p:sldMasterIdLst>
  <p:notesMasterIdLst>
    <p:notesMasterId r:id="rId17"/>
  </p:notesMasterIdLst>
  <p:sldIdLst>
    <p:sldId id="256" r:id="rId6"/>
    <p:sldId id="317" r:id="rId7"/>
    <p:sldId id="320" r:id="rId8"/>
    <p:sldId id="318" r:id="rId9"/>
    <p:sldId id="319" r:id="rId10"/>
    <p:sldId id="321" r:id="rId11"/>
    <p:sldId id="327" r:id="rId12"/>
    <p:sldId id="322" r:id="rId13"/>
    <p:sldId id="325" r:id="rId14"/>
    <p:sldId id="326" r:id="rId15"/>
    <p:sldId id="32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B596"/>
    <a:srgbClr val="F74E56"/>
    <a:srgbClr val="F702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25" autoAdjust="0"/>
    <p:restoredTop sz="80319" autoAdjust="0"/>
  </p:normalViewPr>
  <p:slideViewPr>
    <p:cSldViewPr snapToGrid="0" snapToObjects="1">
      <p:cViewPr varScale="1">
        <p:scale>
          <a:sx n="87" d="100"/>
          <a:sy n="87" d="100"/>
        </p:scale>
        <p:origin x="96" y="186"/>
      </p:cViewPr>
      <p:guideLst>
        <p:guide orient="horz" pos="2160"/>
        <p:guide pos="3840"/>
      </p:guideLst>
    </p:cSldViewPr>
  </p:slideViewPr>
  <p:outlineViewPr>
    <p:cViewPr>
      <p:scale>
        <a:sx n="33" d="100"/>
        <a:sy n="33" d="100"/>
      </p:scale>
      <p:origin x="0" y="-7800"/>
    </p:cViewPr>
  </p:outlineViewPr>
  <p:notesTextViewPr>
    <p:cViewPr>
      <p:scale>
        <a:sx n="125" d="100"/>
        <a:sy n="12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A78C07-ADB2-9B44-9EA0-4E2C841446E0}" type="datetimeFigureOut">
              <a:rPr lang="en-US" smtClean="0"/>
              <a:t>2/18/2021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3B8E3C-7158-D940-85C1-17246AD64270}" type="slidenum">
              <a:rPr lang="en-US" smtClean="0"/>
              <a:t>‹#›</a:t>
            </a:fld>
            <a:endParaRPr lang="en-US" dirty="0"/>
          </a:p>
        </p:txBody>
      </p:sp>
    </p:spTree>
    <p:extLst>
      <p:ext uri="{BB962C8B-B14F-4D97-AF65-F5344CB8AC3E}">
        <p14:creationId xmlns:p14="http://schemas.microsoft.com/office/powerpoint/2010/main" val="1801386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3B8E3C-7158-D940-85C1-17246AD64270}" type="slidenum">
              <a:rPr lang="en-US" smtClean="0"/>
              <a:t>1</a:t>
            </a:fld>
            <a:endParaRPr lang="en-US" dirty="0"/>
          </a:p>
        </p:txBody>
      </p:sp>
    </p:spTree>
    <p:extLst>
      <p:ext uri="{BB962C8B-B14F-4D97-AF65-F5344CB8AC3E}">
        <p14:creationId xmlns:p14="http://schemas.microsoft.com/office/powerpoint/2010/main" val="915684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immediate aftermath… and hopefully someday, the after or the new.  Idea is to preserve all of these</a:t>
            </a:r>
          </a:p>
        </p:txBody>
      </p:sp>
      <p:sp>
        <p:nvSpPr>
          <p:cNvPr id="4" name="Slide Number Placeholder 3"/>
          <p:cNvSpPr>
            <a:spLocks noGrp="1"/>
          </p:cNvSpPr>
          <p:nvPr>
            <p:ph type="sldNum" sz="quarter" idx="5"/>
          </p:nvPr>
        </p:nvSpPr>
        <p:spPr/>
        <p:txBody>
          <a:bodyPr/>
          <a:lstStyle/>
          <a:p>
            <a:fld id="{113B8E3C-7158-D940-85C1-17246AD64270}" type="slidenum">
              <a:rPr lang="en-US" smtClean="0"/>
              <a:t>10</a:t>
            </a:fld>
            <a:endParaRPr lang="en-US" dirty="0"/>
          </a:p>
        </p:txBody>
      </p:sp>
    </p:spTree>
    <p:extLst>
      <p:ext uri="{BB962C8B-B14F-4D97-AF65-F5344CB8AC3E}">
        <p14:creationId xmlns:p14="http://schemas.microsoft.com/office/powerpoint/2010/main" val="1499060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we’re working with the planning school to capture community needs, wishes and stories of was once there</a:t>
            </a:r>
          </a:p>
          <a:p>
            <a:endParaRPr lang="en-US" dirty="0"/>
          </a:p>
          <a:p>
            <a:r>
              <a:rPr lang="en-US" dirty="0"/>
              <a:t>Recognition that the City’s development goals are not always aligned with the community </a:t>
            </a:r>
          </a:p>
          <a:p>
            <a:endParaRPr lang="en-US" dirty="0"/>
          </a:p>
          <a:p>
            <a:r>
              <a:rPr lang="en-US" dirty="0"/>
              <a:t>Concern that small immigrant-owned businesses will not be able (by choice or cost) to re-open in new spaces.</a:t>
            </a:r>
          </a:p>
        </p:txBody>
      </p:sp>
      <p:sp>
        <p:nvSpPr>
          <p:cNvPr id="4" name="Slide Number Placeholder 3"/>
          <p:cNvSpPr>
            <a:spLocks noGrp="1"/>
          </p:cNvSpPr>
          <p:nvPr>
            <p:ph type="sldNum" sz="quarter" idx="5"/>
          </p:nvPr>
        </p:nvSpPr>
        <p:spPr/>
        <p:txBody>
          <a:bodyPr/>
          <a:lstStyle/>
          <a:p>
            <a:fld id="{113B8E3C-7158-D940-85C1-17246AD64270}" type="slidenum">
              <a:rPr lang="en-US" smtClean="0"/>
              <a:t>11</a:t>
            </a:fld>
            <a:endParaRPr lang="en-US" dirty="0"/>
          </a:p>
        </p:txBody>
      </p:sp>
    </p:spTree>
    <p:extLst>
      <p:ext uri="{BB962C8B-B14F-4D97-AF65-F5344CB8AC3E}">
        <p14:creationId xmlns:p14="http://schemas.microsoft.com/office/powerpoint/2010/main" val="2578644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week after the uprising and riots that followed the murder of George Floyd the city found more than 1,000 businesses and buildings had suffered damage of some sort including 53 buildings that were </a:t>
            </a:r>
            <a:r>
              <a:rPr lang="en-US"/>
              <a:t>completely destroyed, </a:t>
            </a:r>
            <a:r>
              <a:rPr lang="en-US" dirty="0"/>
              <a:t>mainly by fire.</a:t>
            </a:r>
          </a:p>
          <a:p>
            <a:endParaRPr lang="en-US" dirty="0"/>
          </a:p>
          <a:p>
            <a:r>
              <a:rPr lang="en-US" dirty="0"/>
              <a:t>Significant damage occurred along one of our city’s recently established Cultural Corridors (East Lake) which features 100’s of immigrant owned businesses, restaurants, retail, services and grocery. Predominantly Latinx and East African, but also SE Asian.</a:t>
            </a:r>
          </a:p>
        </p:txBody>
      </p:sp>
      <p:sp>
        <p:nvSpPr>
          <p:cNvPr id="4" name="Slide Number Placeholder 3"/>
          <p:cNvSpPr>
            <a:spLocks noGrp="1"/>
          </p:cNvSpPr>
          <p:nvPr>
            <p:ph type="sldNum" sz="quarter" idx="5"/>
          </p:nvPr>
        </p:nvSpPr>
        <p:spPr/>
        <p:txBody>
          <a:bodyPr/>
          <a:lstStyle/>
          <a:p>
            <a:fld id="{113B8E3C-7158-D940-85C1-17246AD64270}" type="slidenum">
              <a:rPr lang="en-US" smtClean="0"/>
              <a:t>2</a:t>
            </a:fld>
            <a:endParaRPr lang="en-US" dirty="0"/>
          </a:p>
        </p:txBody>
      </p:sp>
    </p:spTree>
    <p:extLst>
      <p:ext uri="{BB962C8B-B14F-4D97-AF65-F5344CB8AC3E}">
        <p14:creationId xmlns:p14="http://schemas.microsoft.com/office/powerpoint/2010/main" val="2106918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might imagine there are a lot of hands in the pot.  Lots of activity and lots of duplication of effort.</a:t>
            </a:r>
          </a:p>
          <a:p>
            <a:endParaRPr lang="en-US" dirty="0"/>
          </a:p>
          <a:p>
            <a:r>
              <a:rPr lang="en-US" dirty="0"/>
              <a:t>The Metropolitan Consortium of Community Developers, The Lake Street Council (lead CDC focused on the corridor and controller of the recover funds that were pouring in) along with our local LISC office asked for our help in data collection</a:t>
            </a:r>
          </a:p>
          <a:p>
            <a:endParaRPr lang="en-US" dirty="0"/>
          </a:p>
          <a:p>
            <a:r>
              <a:rPr lang="en-US" dirty="0"/>
              <a:t>The ultimate goal was a user-friendly mobile app that you can update in the field and share broadly among a number of user groups</a:t>
            </a:r>
          </a:p>
        </p:txBody>
      </p:sp>
      <p:sp>
        <p:nvSpPr>
          <p:cNvPr id="4" name="Slide Number Placeholder 3"/>
          <p:cNvSpPr>
            <a:spLocks noGrp="1"/>
          </p:cNvSpPr>
          <p:nvPr>
            <p:ph type="sldNum" sz="quarter" idx="5"/>
          </p:nvPr>
        </p:nvSpPr>
        <p:spPr/>
        <p:txBody>
          <a:bodyPr/>
          <a:lstStyle/>
          <a:p>
            <a:fld id="{113B8E3C-7158-D940-85C1-17246AD64270}" type="slidenum">
              <a:rPr lang="en-US" smtClean="0"/>
              <a:t>3</a:t>
            </a:fld>
            <a:endParaRPr lang="en-US" dirty="0"/>
          </a:p>
        </p:txBody>
      </p:sp>
    </p:spTree>
    <p:extLst>
      <p:ext uri="{BB962C8B-B14F-4D97-AF65-F5344CB8AC3E}">
        <p14:creationId xmlns:p14="http://schemas.microsoft.com/office/powerpoint/2010/main" val="1838560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layers make up the heart of the map: Businesses, buildings, Parcels</a:t>
            </a:r>
          </a:p>
          <a:p>
            <a:endParaRPr lang="en-US" dirty="0"/>
          </a:p>
          <a:p>
            <a:r>
              <a:rPr lang="en-US" dirty="0"/>
              <a:t>You might have multiple businesses in a building, multiple buildings on a parcel, and multiple businesses in multiple buildings in parcel.  Or you might even have adjacent parcels that are part of the same building (e.g. Somali mall and parking lot)</a:t>
            </a:r>
          </a:p>
          <a:p>
            <a:endParaRPr lang="en-US" dirty="0"/>
          </a:p>
          <a:p>
            <a:r>
              <a:rPr lang="en-US" dirty="0"/>
              <a:t>Different levels of ownership among the parcels, buildings and businesses.  Questions of site control remain</a:t>
            </a:r>
          </a:p>
        </p:txBody>
      </p:sp>
      <p:sp>
        <p:nvSpPr>
          <p:cNvPr id="4" name="Slide Number Placeholder 3"/>
          <p:cNvSpPr>
            <a:spLocks noGrp="1"/>
          </p:cNvSpPr>
          <p:nvPr>
            <p:ph type="sldNum" sz="quarter" idx="5"/>
          </p:nvPr>
        </p:nvSpPr>
        <p:spPr/>
        <p:txBody>
          <a:bodyPr/>
          <a:lstStyle/>
          <a:p>
            <a:fld id="{113B8E3C-7158-D940-85C1-17246AD64270}" type="slidenum">
              <a:rPr lang="en-US" smtClean="0"/>
              <a:t>4</a:t>
            </a:fld>
            <a:endParaRPr lang="en-US" dirty="0"/>
          </a:p>
        </p:txBody>
      </p:sp>
    </p:spTree>
    <p:extLst>
      <p:ext uri="{BB962C8B-B14F-4D97-AF65-F5344CB8AC3E}">
        <p14:creationId xmlns:p14="http://schemas.microsoft.com/office/powerpoint/2010/main" val="2609637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Editing &amp; Viewing limited to only those fields a particular user needs</a:t>
            </a:r>
          </a:p>
          <a:p>
            <a:endParaRPr lang="en-US" dirty="0"/>
          </a:p>
          <a:p>
            <a:r>
              <a:rPr lang="en-US" dirty="0"/>
              <a:t>Various levels of user groups (City, CDC, public)</a:t>
            </a:r>
          </a:p>
          <a:p>
            <a:endParaRPr lang="en-US" dirty="0"/>
          </a:p>
          <a:p>
            <a:r>
              <a:rPr lang="en-US" dirty="0"/>
              <a:t>CDC contact</a:t>
            </a:r>
          </a:p>
          <a:p>
            <a:r>
              <a:rPr lang="en-US" dirty="0"/>
              <a:t>Future plans</a:t>
            </a:r>
          </a:p>
        </p:txBody>
      </p:sp>
      <p:sp>
        <p:nvSpPr>
          <p:cNvPr id="4" name="Slide Number Placeholder 3"/>
          <p:cNvSpPr>
            <a:spLocks noGrp="1"/>
          </p:cNvSpPr>
          <p:nvPr>
            <p:ph type="sldNum" sz="quarter" idx="5"/>
          </p:nvPr>
        </p:nvSpPr>
        <p:spPr/>
        <p:txBody>
          <a:bodyPr/>
          <a:lstStyle/>
          <a:p>
            <a:fld id="{113B8E3C-7158-D940-85C1-17246AD64270}" type="slidenum">
              <a:rPr lang="en-US" smtClean="0"/>
              <a:t>5</a:t>
            </a:fld>
            <a:endParaRPr lang="en-US" dirty="0"/>
          </a:p>
        </p:txBody>
      </p:sp>
    </p:spTree>
    <p:extLst>
      <p:ext uri="{BB962C8B-B14F-4D97-AF65-F5344CB8AC3E}">
        <p14:creationId xmlns:p14="http://schemas.microsoft.com/office/powerpoint/2010/main" val="4049980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Graduate students and a professor in land use planning captured a panorama along the corridor shortly after the unrest.  These have been integrated into the web map</a:t>
            </a:r>
          </a:p>
          <a:p>
            <a:endParaRPr lang="en-US" dirty="0"/>
          </a:p>
          <a:p>
            <a:r>
              <a:rPr lang="en-US" dirty="0"/>
              <a:t>Choose you corridor, orientation then scroll across the screen for a virtual drive down one of these streets.  Hundreds of photos – I don’t even know how many.</a:t>
            </a:r>
          </a:p>
        </p:txBody>
      </p:sp>
      <p:sp>
        <p:nvSpPr>
          <p:cNvPr id="4" name="Slide Number Placeholder 3"/>
          <p:cNvSpPr>
            <a:spLocks noGrp="1"/>
          </p:cNvSpPr>
          <p:nvPr>
            <p:ph type="sldNum" sz="quarter" idx="5"/>
          </p:nvPr>
        </p:nvSpPr>
        <p:spPr/>
        <p:txBody>
          <a:bodyPr/>
          <a:lstStyle/>
          <a:p>
            <a:fld id="{113B8E3C-7158-D940-85C1-17246AD64270}" type="slidenum">
              <a:rPr lang="en-US" smtClean="0"/>
              <a:t>6</a:t>
            </a:fld>
            <a:endParaRPr lang="en-US" dirty="0"/>
          </a:p>
        </p:txBody>
      </p:sp>
    </p:spTree>
    <p:extLst>
      <p:ext uri="{BB962C8B-B14F-4D97-AF65-F5344CB8AC3E}">
        <p14:creationId xmlns:p14="http://schemas.microsoft.com/office/powerpoint/2010/main" val="668375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see not only the photos but also land use and zoning, whether or not you’re inside one of the cultural corridors, the former business address and a damage symbol</a:t>
            </a:r>
          </a:p>
        </p:txBody>
      </p:sp>
      <p:sp>
        <p:nvSpPr>
          <p:cNvPr id="4" name="Slide Number Placeholder 3"/>
          <p:cNvSpPr>
            <a:spLocks noGrp="1"/>
          </p:cNvSpPr>
          <p:nvPr>
            <p:ph type="sldNum" sz="quarter" idx="5"/>
          </p:nvPr>
        </p:nvSpPr>
        <p:spPr/>
        <p:txBody>
          <a:bodyPr/>
          <a:lstStyle/>
          <a:p>
            <a:fld id="{113B8E3C-7158-D940-85C1-17246AD64270}" type="slidenum">
              <a:rPr lang="en-US" smtClean="0"/>
              <a:t>7</a:t>
            </a:fld>
            <a:endParaRPr lang="en-US" dirty="0"/>
          </a:p>
        </p:txBody>
      </p:sp>
    </p:spTree>
    <p:extLst>
      <p:ext uri="{BB962C8B-B14F-4D97-AF65-F5344CB8AC3E}">
        <p14:creationId xmlns:p14="http://schemas.microsoft.com/office/powerpoint/2010/main" val="790316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Google </a:t>
            </a:r>
            <a:r>
              <a:rPr lang="en-US" dirty="0" err="1"/>
              <a:t>Streetview</a:t>
            </a:r>
            <a:r>
              <a:rPr lang="en-US" dirty="0"/>
              <a:t> photos and stills from the panorama website have been added</a:t>
            </a:r>
          </a:p>
        </p:txBody>
      </p:sp>
      <p:sp>
        <p:nvSpPr>
          <p:cNvPr id="4" name="Slide Number Placeholder 3"/>
          <p:cNvSpPr>
            <a:spLocks noGrp="1"/>
          </p:cNvSpPr>
          <p:nvPr>
            <p:ph type="sldNum" sz="quarter" idx="5"/>
          </p:nvPr>
        </p:nvSpPr>
        <p:spPr/>
        <p:txBody>
          <a:bodyPr/>
          <a:lstStyle/>
          <a:p>
            <a:fld id="{113B8E3C-7158-D940-85C1-17246AD64270}" type="slidenum">
              <a:rPr lang="en-US" smtClean="0"/>
              <a:t>8</a:t>
            </a:fld>
            <a:endParaRPr lang="en-US" dirty="0"/>
          </a:p>
        </p:txBody>
      </p:sp>
    </p:spTree>
    <p:extLst>
      <p:ext uri="{BB962C8B-B14F-4D97-AF65-F5344CB8AC3E}">
        <p14:creationId xmlns:p14="http://schemas.microsoft.com/office/powerpoint/2010/main" val="197622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you have the before…</a:t>
            </a:r>
          </a:p>
        </p:txBody>
      </p:sp>
      <p:sp>
        <p:nvSpPr>
          <p:cNvPr id="4" name="Slide Number Placeholder 3"/>
          <p:cNvSpPr>
            <a:spLocks noGrp="1"/>
          </p:cNvSpPr>
          <p:nvPr>
            <p:ph type="sldNum" sz="quarter" idx="5"/>
          </p:nvPr>
        </p:nvSpPr>
        <p:spPr/>
        <p:txBody>
          <a:bodyPr/>
          <a:lstStyle/>
          <a:p>
            <a:fld id="{113B8E3C-7158-D940-85C1-17246AD64270}" type="slidenum">
              <a:rPr lang="en-US" smtClean="0"/>
              <a:t>9</a:t>
            </a:fld>
            <a:endParaRPr lang="en-US" dirty="0"/>
          </a:p>
        </p:txBody>
      </p:sp>
    </p:spTree>
    <p:extLst>
      <p:ext uri="{BB962C8B-B14F-4D97-AF65-F5344CB8AC3E}">
        <p14:creationId xmlns:p14="http://schemas.microsoft.com/office/powerpoint/2010/main" val="1532651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5" name="Footer Placeholder 4"/>
          <p:cNvSpPr>
            <a:spLocks noGrp="1"/>
          </p:cNvSpPr>
          <p:nvPr>
            <p:ph type="ftr" sz="quarter" idx="11"/>
          </p:nvPr>
        </p:nvSpPr>
        <p:spPr>
          <a:xfrm>
            <a:off x="1097280" y="6429622"/>
            <a:ext cx="4822804" cy="365125"/>
          </a:xfrm>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659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33830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90911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116" y="6459785"/>
            <a:ext cx="1256141" cy="309992"/>
          </a:xfrm>
          <a:prstGeom prst="rect">
            <a:avLst/>
          </a:prstGeom>
        </p:spPr>
      </p:pic>
    </p:spTree>
    <p:extLst>
      <p:ext uri="{BB962C8B-B14F-4D97-AF65-F5344CB8AC3E}">
        <p14:creationId xmlns:p14="http://schemas.microsoft.com/office/powerpoint/2010/main" val="2144464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2652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70681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69088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67310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17903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8695" y="0"/>
            <a:ext cx="324481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15474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9169" y="594358"/>
            <a:ext cx="2972938" cy="3192573"/>
          </a:xfrm>
        </p:spPr>
        <p:txBody>
          <a:bodyPr anchor="t">
            <a:normAutofit/>
          </a:bodyPr>
          <a:lstStyle>
            <a:lvl1pPr>
              <a:defRPr sz="3600" b="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3363979" y="594359"/>
            <a:ext cx="8457907" cy="5710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9169" y="3918856"/>
            <a:ext cx="2972938" cy="2386347"/>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116" y="6459785"/>
            <a:ext cx="1256141" cy="309992"/>
          </a:xfrm>
          <a:prstGeom prst="rect">
            <a:avLst/>
          </a:prstGeom>
        </p:spPr>
      </p:pic>
    </p:spTree>
    <p:extLst>
      <p:ext uri="{BB962C8B-B14F-4D97-AF65-F5344CB8AC3E}">
        <p14:creationId xmlns:p14="http://schemas.microsoft.com/office/powerpoint/2010/main" val="2032713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49417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044766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hyperlink" Target="https://www.mplspanorama.com/"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hyperlink" Target="https://www.mplspanorama.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8311125" cy="2766446"/>
          </a:xfrm>
        </p:spPr>
        <p:txBody>
          <a:bodyPr>
            <a:normAutofit/>
          </a:bodyPr>
          <a:lstStyle/>
          <a:p>
            <a:r>
              <a:rPr lang="en-US" sz="6600" dirty="0">
                <a:solidFill>
                  <a:schemeClr val="accent2"/>
                </a:solidFill>
              </a:rPr>
              <a:t>NNIP Showcase:</a:t>
            </a:r>
            <a:br>
              <a:rPr lang="en-US" sz="6600" dirty="0">
                <a:solidFill>
                  <a:schemeClr val="accent2"/>
                </a:solidFill>
              </a:rPr>
            </a:br>
            <a:r>
              <a:rPr lang="en-US" sz="6600" dirty="0">
                <a:solidFill>
                  <a:schemeClr val="accent2"/>
                </a:solidFill>
              </a:rPr>
              <a:t>Lake Street Recovery web map</a:t>
            </a:r>
          </a:p>
        </p:txBody>
      </p:sp>
      <p:sp>
        <p:nvSpPr>
          <p:cNvPr id="3" name="Subtitle 2"/>
          <p:cNvSpPr>
            <a:spLocks noGrp="1"/>
          </p:cNvSpPr>
          <p:nvPr>
            <p:ph type="subTitle" idx="1"/>
          </p:nvPr>
        </p:nvSpPr>
        <p:spPr>
          <a:xfrm>
            <a:off x="1100051" y="4455621"/>
            <a:ext cx="10058400" cy="950343"/>
          </a:xfrm>
        </p:spPr>
        <p:txBody>
          <a:bodyPr/>
          <a:lstStyle/>
          <a:p>
            <a:r>
              <a:rPr lang="en-US" dirty="0">
                <a:solidFill>
                  <a:schemeClr val="accent2"/>
                </a:solidFill>
              </a:rPr>
              <a:t>February 18, 2021</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6413" y="4527507"/>
            <a:ext cx="2667000" cy="1371600"/>
          </a:xfrm>
          <a:prstGeom prst="rect">
            <a:avLst/>
          </a:prstGeom>
        </p:spPr>
      </p:pic>
      <p:sp>
        <p:nvSpPr>
          <p:cNvPr id="4" name="TextBox 3">
            <a:extLst>
              <a:ext uri="{FF2B5EF4-FFF2-40B4-BE49-F238E27FC236}">
                <a16:creationId xmlns:a16="http://schemas.microsoft.com/office/drawing/2014/main" id="{DBB01D54-C922-4884-BF57-3179BBC4E2CD}"/>
              </a:ext>
            </a:extLst>
          </p:cNvPr>
          <p:cNvSpPr txBox="1"/>
          <p:nvPr/>
        </p:nvSpPr>
        <p:spPr>
          <a:xfrm>
            <a:off x="1100051" y="5213307"/>
            <a:ext cx="2441864" cy="646331"/>
          </a:xfrm>
          <a:prstGeom prst="rect">
            <a:avLst/>
          </a:prstGeom>
          <a:noFill/>
        </p:spPr>
        <p:txBody>
          <a:bodyPr wrap="square" rtlCol="0">
            <a:spAutoFit/>
          </a:bodyPr>
          <a:lstStyle/>
          <a:p>
            <a:r>
              <a:rPr lang="en-US" dirty="0"/>
              <a:t>Jeff Matson</a:t>
            </a:r>
          </a:p>
          <a:p>
            <a:r>
              <a:rPr lang="en-US" u="sng" dirty="0">
                <a:solidFill>
                  <a:srgbClr val="0070C0"/>
                </a:solidFill>
              </a:rPr>
              <a:t>jmatson@umn.edu</a:t>
            </a:r>
          </a:p>
        </p:txBody>
      </p:sp>
    </p:spTree>
    <p:extLst>
      <p:ext uri="{BB962C8B-B14F-4D97-AF65-F5344CB8AC3E}">
        <p14:creationId xmlns:p14="http://schemas.microsoft.com/office/powerpoint/2010/main" val="163467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1CCFA-D123-448A-8CCE-A26E26C69732}"/>
              </a:ext>
            </a:extLst>
          </p:cNvPr>
          <p:cNvSpPr>
            <a:spLocks noGrp="1"/>
          </p:cNvSpPr>
          <p:nvPr>
            <p:ph type="title"/>
          </p:nvPr>
        </p:nvSpPr>
        <p:spPr/>
        <p:txBody>
          <a:bodyPr/>
          <a:lstStyle/>
          <a:p>
            <a:r>
              <a:rPr lang="en-US" dirty="0">
                <a:solidFill>
                  <a:schemeClr val="accent1"/>
                </a:solidFill>
              </a:rPr>
              <a:t>Google </a:t>
            </a:r>
            <a:r>
              <a:rPr lang="en-US" dirty="0" err="1">
                <a:solidFill>
                  <a:schemeClr val="accent1"/>
                </a:solidFill>
              </a:rPr>
              <a:t>Streetview</a:t>
            </a:r>
            <a:endParaRPr lang="en-US" dirty="0">
              <a:solidFill>
                <a:schemeClr val="accent1"/>
              </a:solidFill>
            </a:endParaRPr>
          </a:p>
        </p:txBody>
      </p:sp>
      <p:pic>
        <p:nvPicPr>
          <p:cNvPr id="6" name="Content Placeholder 5" descr="A picture containing table&#10;&#10;Description automatically generated">
            <a:extLst>
              <a:ext uri="{FF2B5EF4-FFF2-40B4-BE49-F238E27FC236}">
                <a16:creationId xmlns:a16="http://schemas.microsoft.com/office/drawing/2014/main" id="{96A74CF0-C8C8-4170-800F-207822DD063A}"/>
              </a:ext>
            </a:extLst>
          </p:cNvPr>
          <p:cNvPicPr>
            <a:picLocks noGrp="1" noChangeAspect="1"/>
          </p:cNvPicPr>
          <p:nvPr>
            <p:ph idx="1"/>
          </p:nvPr>
        </p:nvPicPr>
        <p:blipFill>
          <a:blip r:embed="rId3"/>
          <a:stretch>
            <a:fillRect/>
          </a:stretch>
        </p:blipFill>
        <p:spPr>
          <a:xfrm>
            <a:off x="3249638" y="289898"/>
            <a:ext cx="8942362" cy="4509762"/>
          </a:xfrm>
        </p:spPr>
      </p:pic>
      <p:sp>
        <p:nvSpPr>
          <p:cNvPr id="4" name="Text Placeholder 3">
            <a:extLst>
              <a:ext uri="{FF2B5EF4-FFF2-40B4-BE49-F238E27FC236}">
                <a16:creationId xmlns:a16="http://schemas.microsoft.com/office/drawing/2014/main" id="{AA855C1E-717D-4375-B123-82C0A1853F4E}"/>
              </a:ext>
            </a:extLst>
          </p:cNvPr>
          <p:cNvSpPr>
            <a:spLocks noGrp="1"/>
          </p:cNvSpPr>
          <p:nvPr>
            <p:ph type="body" sz="half" idx="2"/>
          </p:nvPr>
        </p:nvSpPr>
        <p:spPr/>
        <p:txBody>
          <a:bodyPr/>
          <a:lstStyle/>
          <a:p>
            <a:endParaRPr lang="en-US"/>
          </a:p>
        </p:txBody>
      </p:sp>
      <p:pic>
        <p:nvPicPr>
          <p:cNvPr id="5" name="Picture 4" descr="A picture containing outdoor, sky, road, truck&#10;&#10;Description automatically generated">
            <a:extLst>
              <a:ext uri="{FF2B5EF4-FFF2-40B4-BE49-F238E27FC236}">
                <a16:creationId xmlns:a16="http://schemas.microsoft.com/office/drawing/2014/main" id="{E210B13C-C3DF-4D91-8FA3-52CAC60804DE}"/>
              </a:ext>
            </a:extLst>
          </p:cNvPr>
          <p:cNvPicPr>
            <a:picLocks noChangeAspect="1"/>
          </p:cNvPicPr>
          <p:nvPr/>
        </p:nvPicPr>
        <p:blipFill>
          <a:blip r:embed="rId4"/>
          <a:stretch>
            <a:fillRect/>
          </a:stretch>
        </p:blipFill>
        <p:spPr>
          <a:xfrm>
            <a:off x="3345265" y="2821009"/>
            <a:ext cx="8556003" cy="3484194"/>
          </a:xfrm>
          <a:prstGeom prst="rect">
            <a:avLst/>
          </a:prstGeom>
        </p:spPr>
      </p:pic>
    </p:spTree>
    <p:extLst>
      <p:ext uri="{BB962C8B-B14F-4D97-AF65-F5344CB8AC3E}">
        <p14:creationId xmlns:p14="http://schemas.microsoft.com/office/powerpoint/2010/main" val="1017102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5DEA0-B84A-4669-87BC-A0333AA5D2A5}"/>
              </a:ext>
            </a:extLst>
          </p:cNvPr>
          <p:cNvSpPr>
            <a:spLocks noGrp="1"/>
          </p:cNvSpPr>
          <p:nvPr>
            <p:ph type="title"/>
          </p:nvPr>
        </p:nvSpPr>
        <p:spPr/>
        <p:txBody>
          <a:bodyPr/>
          <a:lstStyle/>
          <a:p>
            <a:r>
              <a:rPr lang="en-US" dirty="0">
                <a:solidFill>
                  <a:schemeClr val="accent1"/>
                </a:solidFill>
              </a:rPr>
              <a:t>What’s Next?</a:t>
            </a:r>
          </a:p>
        </p:txBody>
      </p:sp>
      <p:sp>
        <p:nvSpPr>
          <p:cNvPr id="3" name="Content Placeholder 2">
            <a:extLst>
              <a:ext uri="{FF2B5EF4-FFF2-40B4-BE49-F238E27FC236}">
                <a16:creationId xmlns:a16="http://schemas.microsoft.com/office/drawing/2014/main" id="{23399E8F-B1B7-46AC-8D2D-B81CF8F801C0}"/>
              </a:ext>
            </a:extLst>
          </p:cNvPr>
          <p:cNvSpPr>
            <a:spLocks noGrp="1"/>
          </p:cNvSpPr>
          <p:nvPr>
            <p:ph idx="1"/>
          </p:nvPr>
        </p:nvSpPr>
        <p:spPr/>
        <p:txBody>
          <a:bodyPr>
            <a:normAutofit/>
          </a:bodyPr>
          <a:lstStyle/>
          <a:p>
            <a:pPr>
              <a:buFont typeface="Wingdings" panose="05000000000000000000" pitchFamily="2" charset="2"/>
              <a:buChar char="§"/>
            </a:pPr>
            <a:endParaRPr lang="en-US" sz="3600" dirty="0"/>
          </a:p>
          <a:p>
            <a:pPr>
              <a:buFont typeface="Wingdings" panose="05000000000000000000" pitchFamily="2" charset="2"/>
              <a:buChar char="§"/>
            </a:pPr>
            <a:r>
              <a:rPr lang="en-US" sz="3600" dirty="0"/>
              <a:t>Collecting Community Stories</a:t>
            </a:r>
          </a:p>
          <a:p>
            <a:pPr>
              <a:buFont typeface="Wingdings" panose="05000000000000000000" pitchFamily="2" charset="2"/>
              <a:buChar char="§"/>
            </a:pPr>
            <a:endParaRPr lang="en-US" sz="3600" dirty="0"/>
          </a:p>
          <a:p>
            <a:pPr>
              <a:buFont typeface="Wingdings" panose="05000000000000000000" pitchFamily="2" charset="2"/>
              <a:buChar char="§"/>
            </a:pPr>
            <a:r>
              <a:rPr lang="en-US" sz="3600" dirty="0"/>
              <a:t>City’s 2040 Development Plan </a:t>
            </a:r>
          </a:p>
          <a:p>
            <a:pPr>
              <a:buFont typeface="Wingdings" panose="05000000000000000000" pitchFamily="2" charset="2"/>
              <a:buChar char="§"/>
            </a:pPr>
            <a:endParaRPr lang="en-US" sz="3600" dirty="0"/>
          </a:p>
          <a:p>
            <a:pPr>
              <a:buFont typeface="Wingdings" panose="05000000000000000000" pitchFamily="2" charset="2"/>
              <a:buChar char="§"/>
            </a:pPr>
            <a:r>
              <a:rPr lang="en-US" sz="3600" dirty="0"/>
              <a:t>Concern for Small Business </a:t>
            </a:r>
          </a:p>
        </p:txBody>
      </p:sp>
      <p:sp>
        <p:nvSpPr>
          <p:cNvPr id="4" name="Text Placeholder 3">
            <a:extLst>
              <a:ext uri="{FF2B5EF4-FFF2-40B4-BE49-F238E27FC236}">
                <a16:creationId xmlns:a16="http://schemas.microsoft.com/office/drawing/2014/main" id="{B0301276-EED1-45FD-A422-2C88ED1FB19F}"/>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061116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FFC000"/>
                </a:solidFill>
              </a:rPr>
              <a:t>Overview</a:t>
            </a:r>
          </a:p>
        </p:txBody>
      </p:sp>
      <p:sp>
        <p:nvSpPr>
          <p:cNvPr id="3" name="Content Placeholder 2"/>
          <p:cNvSpPr>
            <a:spLocks noGrp="1"/>
          </p:cNvSpPr>
          <p:nvPr>
            <p:ph idx="1"/>
          </p:nvPr>
        </p:nvSpPr>
        <p:spPr>
          <a:xfrm>
            <a:off x="3363979" y="123290"/>
            <a:ext cx="8457907" cy="6575461"/>
          </a:xfrm>
        </p:spPr>
        <p:txBody>
          <a:bodyPr>
            <a:normAutofit/>
          </a:bodyPr>
          <a:lstStyle/>
          <a:p>
            <a:endParaRPr lang="en-US" sz="3200" dirty="0"/>
          </a:p>
          <a:p>
            <a:endParaRPr lang="en-US" sz="2400" dirty="0"/>
          </a:p>
          <a:p>
            <a:pPr lvl="1"/>
            <a:endParaRPr lang="en-US" dirty="0"/>
          </a:p>
          <a:p>
            <a:r>
              <a:rPr lang="en-US" sz="3200" dirty="0"/>
              <a:t>  </a:t>
            </a:r>
            <a:endParaRPr lang="en-US" sz="2400" dirty="0"/>
          </a:p>
        </p:txBody>
      </p:sp>
      <p:sp>
        <p:nvSpPr>
          <p:cNvPr id="4" name="Text Placeholder 3">
            <a:extLst>
              <a:ext uri="{FF2B5EF4-FFF2-40B4-BE49-F238E27FC236}">
                <a16:creationId xmlns:a16="http://schemas.microsoft.com/office/drawing/2014/main" id="{82D0B78A-6209-4383-B9E9-FBF7E93D4097}"/>
              </a:ext>
            </a:extLst>
          </p:cNvPr>
          <p:cNvSpPr>
            <a:spLocks noGrp="1"/>
          </p:cNvSpPr>
          <p:nvPr>
            <p:ph type="body" sz="half" idx="2"/>
          </p:nvPr>
        </p:nvSpPr>
        <p:spPr>
          <a:xfrm>
            <a:off x="119169" y="3918856"/>
            <a:ext cx="2972938" cy="2386347"/>
          </a:xfrm>
        </p:spPr>
        <p:txBody>
          <a:bodyPr/>
          <a:lstStyle/>
          <a:p>
            <a:r>
              <a:rPr lang="en-US" dirty="0">
                <a:solidFill>
                  <a:srgbClr val="FFC000"/>
                </a:solidFill>
              </a:rPr>
              <a:t>City’s Office of Emergency Management initial damage survey</a:t>
            </a:r>
          </a:p>
        </p:txBody>
      </p:sp>
      <p:pic>
        <p:nvPicPr>
          <p:cNvPr id="6" name="Picture 5" descr="A picture containing map&#10;&#10;Description automatically generated">
            <a:extLst>
              <a:ext uri="{FF2B5EF4-FFF2-40B4-BE49-F238E27FC236}">
                <a16:creationId xmlns:a16="http://schemas.microsoft.com/office/drawing/2014/main" id="{19577E3C-3419-4D0D-A551-F77A3BEA4AC7}"/>
              </a:ext>
            </a:extLst>
          </p:cNvPr>
          <p:cNvPicPr>
            <a:picLocks noChangeAspect="1"/>
          </p:cNvPicPr>
          <p:nvPr/>
        </p:nvPicPr>
        <p:blipFill>
          <a:blip r:embed="rId3"/>
          <a:stretch>
            <a:fillRect/>
          </a:stretch>
        </p:blipFill>
        <p:spPr>
          <a:xfrm>
            <a:off x="3210640" y="0"/>
            <a:ext cx="8981360" cy="6858000"/>
          </a:xfrm>
          <a:prstGeom prst="rect">
            <a:avLst/>
          </a:prstGeom>
        </p:spPr>
      </p:pic>
    </p:spTree>
    <p:extLst>
      <p:ext uri="{BB962C8B-B14F-4D97-AF65-F5344CB8AC3E}">
        <p14:creationId xmlns:p14="http://schemas.microsoft.com/office/powerpoint/2010/main" val="327877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FFC000"/>
                </a:solidFill>
              </a:rPr>
              <a:t>Project in Brief</a:t>
            </a:r>
          </a:p>
        </p:txBody>
      </p:sp>
      <p:sp>
        <p:nvSpPr>
          <p:cNvPr id="3" name="Content Placeholder 2"/>
          <p:cNvSpPr>
            <a:spLocks noGrp="1"/>
          </p:cNvSpPr>
          <p:nvPr>
            <p:ph idx="1"/>
          </p:nvPr>
        </p:nvSpPr>
        <p:spPr>
          <a:xfrm>
            <a:off x="3833870" y="1080655"/>
            <a:ext cx="7988016" cy="3965070"/>
          </a:xfrm>
        </p:spPr>
        <p:txBody>
          <a:bodyPr>
            <a:normAutofit fontScale="92500" lnSpcReduction="20000"/>
          </a:bodyPr>
          <a:lstStyle/>
          <a:p>
            <a:endParaRPr lang="en-US" sz="3200" dirty="0"/>
          </a:p>
          <a:p>
            <a:pPr>
              <a:buFont typeface="Wingdings" panose="05000000000000000000" pitchFamily="2" charset="2"/>
              <a:buChar char="§"/>
            </a:pPr>
            <a:r>
              <a:rPr lang="en-US" sz="3200" dirty="0"/>
              <a:t>   </a:t>
            </a:r>
            <a:r>
              <a:rPr lang="en-US" sz="3500" dirty="0"/>
              <a:t>Broad interest in rebuilding efforts</a:t>
            </a:r>
          </a:p>
          <a:p>
            <a:pPr>
              <a:buFont typeface="Wingdings" panose="05000000000000000000" pitchFamily="2" charset="2"/>
              <a:buChar char="§"/>
            </a:pPr>
            <a:endParaRPr lang="en-US" sz="3500" dirty="0"/>
          </a:p>
          <a:p>
            <a:pPr>
              <a:buFont typeface="Wingdings" panose="05000000000000000000" pitchFamily="2" charset="2"/>
              <a:buChar char="§"/>
            </a:pPr>
            <a:r>
              <a:rPr lang="en-US" sz="3500" dirty="0"/>
              <a:t>   Need for a central data repository</a:t>
            </a:r>
          </a:p>
          <a:p>
            <a:pPr>
              <a:buFont typeface="Wingdings" panose="05000000000000000000" pitchFamily="2" charset="2"/>
              <a:buChar char="§"/>
            </a:pPr>
            <a:endParaRPr lang="en-US" sz="3500" dirty="0"/>
          </a:p>
          <a:p>
            <a:pPr>
              <a:buFont typeface="Wingdings" panose="05000000000000000000" pitchFamily="2" charset="2"/>
              <a:buChar char="§"/>
            </a:pPr>
            <a:r>
              <a:rPr lang="en-US" sz="3500" dirty="0"/>
              <a:t>   Create a user-friendly editable mobile map</a:t>
            </a:r>
          </a:p>
          <a:p>
            <a:pPr lvl="1"/>
            <a:endParaRPr lang="en-US" dirty="0"/>
          </a:p>
          <a:p>
            <a:r>
              <a:rPr lang="en-US" sz="3200" dirty="0"/>
              <a:t>  </a:t>
            </a:r>
            <a:endParaRPr lang="en-US" sz="2400" dirty="0"/>
          </a:p>
        </p:txBody>
      </p:sp>
      <p:pic>
        <p:nvPicPr>
          <p:cNvPr id="5" name="Picture 4" descr="A picture containing website&#10;&#10;Description automatically generated">
            <a:extLst>
              <a:ext uri="{FF2B5EF4-FFF2-40B4-BE49-F238E27FC236}">
                <a16:creationId xmlns:a16="http://schemas.microsoft.com/office/drawing/2014/main" id="{D9374B8C-5144-48D7-9AB2-8F0FE023D44E}"/>
              </a:ext>
            </a:extLst>
          </p:cNvPr>
          <p:cNvPicPr>
            <a:picLocks noChangeAspect="1"/>
          </p:cNvPicPr>
          <p:nvPr/>
        </p:nvPicPr>
        <p:blipFill>
          <a:blip r:embed="rId3"/>
          <a:stretch>
            <a:fillRect/>
          </a:stretch>
        </p:blipFill>
        <p:spPr>
          <a:xfrm>
            <a:off x="9563184" y="5459231"/>
            <a:ext cx="2162175" cy="809625"/>
          </a:xfrm>
          <a:prstGeom prst="rect">
            <a:avLst/>
          </a:prstGeom>
        </p:spPr>
      </p:pic>
      <p:pic>
        <p:nvPicPr>
          <p:cNvPr id="7" name="Picture 6" descr="A picture containing text, blackboard, clipart, sign&#10;&#10;Description automatically generated">
            <a:extLst>
              <a:ext uri="{FF2B5EF4-FFF2-40B4-BE49-F238E27FC236}">
                <a16:creationId xmlns:a16="http://schemas.microsoft.com/office/drawing/2014/main" id="{79FEE001-B765-4604-8A3D-5BF6FFBC2310}"/>
              </a:ext>
            </a:extLst>
          </p:cNvPr>
          <p:cNvPicPr>
            <a:picLocks noChangeAspect="1"/>
          </p:cNvPicPr>
          <p:nvPr/>
        </p:nvPicPr>
        <p:blipFill>
          <a:blip r:embed="rId4"/>
          <a:stretch>
            <a:fillRect/>
          </a:stretch>
        </p:blipFill>
        <p:spPr>
          <a:xfrm>
            <a:off x="6616559" y="5189845"/>
            <a:ext cx="2422637" cy="1211319"/>
          </a:xfrm>
          <a:prstGeom prst="rect">
            <a:avLst/>
          </a:prstGeom>
        </p:spPr>
      </p:pic>
      <p:pic>
        <p:nvPicPr>
          <p:cNvPr id="9" name="Picture 8" descr="A picture containing text, clipart&#10;&#10;Description automatically generated">
            <a:extLst>
              <a:ext uri="{FF2B5EF4-FFF2-40B4-BE49-F238E27FC236}">
                <a16:creationId xmlns:a16="http://schemas.microsoft.com/office/drawing/2014/main" id="{FEFA2272-3DE4-4B10-8BBC-ADEC0FC8E864}"/>
              </a:ext>
            </a:extLst>
          </p:cNvPr>
          <p:cNvPicPr>
            <a:picLocks noChangeAspect="1"/>
          </p:cNvPicPr>
          <p:nvPr/>
        </p:nvPicPr>
        <p:blipFill>
          <a:blip r:embed="rId5"/>
          <a:stretch>
            <a:fillRect/>
          </a:stretch>
        </p:blipFill>
        <p:spPr>
          <a:xfrm>
            <a:off x="3513979" y="5459231"/>
            <a:ext cx="2409825" cy="952500"/>
          </a:xfrm>
          <a:prstGeom prst="rect">
            <a:avLst/>
          </a:prstGeom>
        </p:spPr>
      </p:pic>
    </p:spTree>
    <p:extLst>
      <p:ext uri="{BB962C8B-B14F-4D97-AF65-F5344CB8AC3E}">
        <p14:creationId xmlns:p14="http://schemas.microsoft.com/office/powerpoint/2010/main" val="1717745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FFC000"/>
                </a:solidFill>
              </a:rPr>
              <a:t>Data Layers</a:t>
            </a:r>
          </a:p>
        </p:txBody>
      </p:sp>
      <p:sp>
        <p:nvSpPr>
          <p:cNvPr id="3" name="Content Placeholder 2"/>
          <p:cNvSpPr>
            <a:spLocks noGrp="1"/>
          </p:cNvSpPr>
          <p:nvPr>
            <p:ph idx="1"/>
          </p:nvPr>
        </p:nvSpPr>
        <p:spPr>
          <a:xfrm>
            <a:off x="3363979" y="123290"/>
            <a:ext cx="8457907" cy="6575461"/>
          </a:xfrm>
        </p:spPr>
        <p:txBody>
          <a:bodyPr>
            <a:normAutofit/>
          </a:bodyPr>
          <a:lstStyle/>
          <a:p>
            <a:endParaRPr lang="en-US" sz="3200" dirty="0"/>
          </a:p>
          <a:p>
            <a:r>
              <a:rPr lang="en-US" sz="2400" dirty="0"/>
              <a:t> </a:t>
            </a:r>
          </a:p>
        </p:txBody>
      </p:sp>
      <p:sp>
        <p:nvSpPr>
          <p:cNvPr id="4" name="Text Placeholder 3"/>
          <p:cNvSpPr>
            <a:spLocks noGrp="1"/>
          </p:cNvSpPr>
          <p:nvPr>
            <p:ph type="body" sz="half" idx="2"/>
          </p:nvPr>
        </p:nvSpPr>
        <p:spPr/>
        <p:txBody>
          <a:bodyPr/>
          <a:lstStyle/>
          <a:p>
            <a:endParaRPr lang="en-US" dirty="0">
              <a:solidFill>
                <a:srgbClr val="FFC000"/>
              </a:solidFill>
            </a:endParaRPr>
          </a:p>
        </p:txBody>
      </p:sp>
      <p:pic>
        <p:nvPicPr>
          <p:cNvPr id="6" name="Picture 5" descr="A picture containing diagram&#10;&#10;Description automatically generated">
            <a:extLst>
              <a:ext uri="{FF2B5EF4-FFF2-40B4-BE49-F238E27FC236}">
                <a16:creationId xmlns:a16="http://schemas.microsoft.com/office/drawing/2014/main" id="{8226652F-8028-43F2-8CD9-64F6B8ED3651}"/>
              </a:ext>
            </a:extLst>
          </p:cNvPr>
          <p:cNvPicPr>
            <a:picLocks noChangeAspect="1"/>
          </p:cNvPicPr>
          <p:nvPr/>
        </p:nvPicPr>
        <p:blipFill>
          <a:blip r:embed="rId3"/>
          <a:stretch>
            <a:fillRect/>
          </a:stretch>
        </p:blipFill>
        <p:spPr>
          <a:xfrm>
            <a:off x="3211560" y="903383"/>
            <a:ext cx="8980440" cy="5210977"/>
          </a:xfrm>
          <a:prstGeom prst="rect">
            <a:avLst/>
          </a:prstGeom>
        </p:spPr>
      </p:pic>
    </p:spTree>
    <p:extLst>
      <p:ext uri="{BB962C8B-B14F-4D97-AF65-F5344CB8AC3E}">
        <p14:creationId xmlns:p14="http://schemas.microsoft.com/office/powerpoint/2010/main" val="789868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27746-39BA-40C7-88FF-12C489190789}"/>
              </a:ext>
            </a:extLst>
          </p:cNvPr>
          <p:cNvSpPr>
            <a:spLocks noGrp="1"/>
          </p:cNvSpPr>
          <p:nvPr>
            <p:ph type="title"/>
          </p:nvPr>
        </p:nvSpPr>
        <p:spPr/>
        <p:txBody>
          <a:bodyPr/>
          <a:lstStyle/>
          <a:p>
            <a:r>
              <a:rPr lang="en-US" dirty="0">
                <a:solidFill>
                  <a:schemeClr val="accent1"/>
                </a:solidFill>
              </a:rPr>
              <a:t>Collector App</a:t>
            </a:r>
          </a:p>
        </p:txBody>
      </p:sp>
      <p:pic>
        <p:nvPicPr>
          <p:cNvPr id="6" name="Content Placeholder 5" descr="Chart, scatter chart&#10;&#10;Description automatically generated">
            <a:extLst>
              <a:ext uri="{FF2B5EF4-FFF2-40B4-BE49-F238E27FC236}">
                <a16:creationId xmlns:a16="http://schemas.microsoft.com/office/drawing/2014/main" id="{3DACFB30-482D-4D25-843B-30E785667F5C}"/>
              </a:ext>
            </a:extLst>
          </p:cNvPr>
          <p:cNvPicPr>
            <a:picLocks noGrp="1" noChangeAspect="1"/>
          </p:cNvPicPr>
          <p:nvPr>
            <p:ph idx="1"/>
          </p:nvPr>
        </p:nvPicPr>
        <p:blipFill>
          <a:blip r:embed="rId3"/>
          <a:stretch>
            <a:fillRect/>
          </a:stretch>
        </p:blipFill>
        <p:spPr>
          <a:xfrm>
            <a:off x="3656522" y="393895"/>
            <a:ext cx="3072853" cy="6145707"/>
          </a:xfrm>
        </p:spPr>
      </p:pic>
      <p:sp>
        <p:nvSpPr>
          <p:cNvPr id="4" name="Text Placeholder 3">
            <a:extLst>
              <a:ext uri="{FF2B5EF4-FFF2-40B4-BE49-F238E27FC236}">
                <a16:creationId xmlns:a16="http://schemas.microsoft.com/office/drawing/2014/main" id="{CD8AAF36-48DD-4BE5-87ED-EA36E545A6FD}"/>
              </a:ext>
            </a:extLst>
          </p:cNvPr>
          <p:cNvSpPr>
            <a:spLocks noGrp="1"/>
          </p:cNvSpPr>
          <p:nvPr>
            <p:ph type="body" sz="half" idx="2"/>
          </p:nvPr>
        </p:nvSpPr>
        <p:spPr/>
        <p:txBody>
          <a:bodyPr/>
          <a:lstStyle/>
          <a:p>
            <a:endParaRPr lang="en-US"/>
          </a:p>
        </p:txBody>
      </p:sp>
      <p:sp>
        <p:nvSpPr>
          <p:cNvPr id="7" name="Rectangle 6">
            <a:extLst>
              <a:ext uri="{FF2B5EF4-FFF2-40B4-BE49-F238E27FC236}">
                <a16:creationId xmlns:a16="http://schemas.microsoft.com/office/drawing/2014/main" id="{8B44E256-255F-4610-85BB-613AC318FEB6}"/>
              </a:ext>
            </a:extLst>
          </p:cNvPr>
          <p:cNvSpPr/>
          <p:nvPr/>
        </p:nvSpPr>
        <p:spPr>
          <a:xfrm>
            <a:off x="4384713" y="4671152"/>
            <a:ext cx="1200839" cy="1322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1069459-FAED-4B76-884C-5FE008644C1D}"/>
              </a:ext>
            </a:extLst>
          </p:cNvPr>
          <p:cNvSpPr/>
          <p:nvPr/>
        </p:nvSpPr>
        <p:spPr>
          <a:xfrm>
            <a:off x="5112158" y="3838588"/>
            <a:ext cx="1281629" cy="2124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Graphical user interface, text, application&#10;&#10;Description automatically generated">
            <a:extLst>
              <a:ext uri="{FF2B5EF4-FFF2-40B4-BE49-F238E27FC236}">
                <a16:creationId xmlns:a16="http://schemas.microsoft.com/office/drawing/2014/main" id="{AEAC734A-C9C3-4C40-87C6-C834E6B94C71}"/>
              </a:ext>
            </a:extLst>
          </p:cNvPr>
          <p:cNvPicPr>
            <a:picLocks noChangeAspect="1"/>
          </p:cNvPicPr>
          <p:nvPr/>
        </p:nvPicPr>
        <p:blipFill>
          <a:blip r:embed="rId4"/>
          <a:stretch>
            <a:fillRect/>
          </a:stretch>
        </p:blipFill>
        <p:spPr>
          <a:xfrm>
            <a:off x="7744004" y="393894"/>
            <a:ext cx="3906365" cy="6145708"/>
          </a:xfrm>
          <a:prstGeom prst="rect">
            <a:avLst/>
          </a:prstGeom>
        </p:spPr>
      </p:pic>
      <p:sp>
        <p:nvSpPr>
          <p:cNvPr id="11" name="Rectangle 10">
            <a:extLst>
              <a:ext uri="{FF2B5EF4-FFF2-40B4-BE49-F238E27FC236}">
                <a16:creationId xmlns:a16="http://schemas.microsoft.com/office/drawing/2014/main" id="{921BF357-5F70-479F-B9D6-D849F450264F}"/>
              </a:ext>
            </a:extLst>
          </p:cNvPr>
          <p:cNvSpPr/>
          <p:nvPr/>
        </p:nvSpPr>
        <p:spPr>
          <a:xfrm>
            <a:off x="7744004" y="4362680"/>
            <a:ext cx="3790656" cy="11016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1C6A617-5548-4EA8-9A05-A551FFD099C2}"/>
              </a:ext>
            </a:extLst>
          </p:cNvPr>
          <p:cNvSpPr txBox="1"/>
          <p:nvPr/>
        </p:nvSpPr>
        <p:spPr>
          <a:xfrm>
            <a:off x="7744004" y="4251803"/>
            <a:ext cx="3657600" cy="1323439"/>
          </a:xfrm>
          <a:prstGeom prst="rect">
            <a:avLst/>
          </a:prstGeom>
          <a:noFill/>
        </p:spPr>
        <p:txBody>
          <a:bodyPr wrap="square" rtlCol="0">
            <a:spAutoFit/>
          </a:bodyPr>
          <a:lstStyle/>
          <a:p>
            <a:r>
              <a:rPr lang="en-US" sz="1600" dirty="0"/>
              <a:t>Loan/Grant applied for?</a:t>
            </a:r>
          </a:p>
          <a:p>
            <a:endParaRPr lang="en-US" sz="1600" dirty="0"/>
          </a:p>
          <a:p>
            <a:endParaRPr lang="en-US" sz="1600" dirty="0"/>
          </a:p>
          <a:p>
            <a:r>
              <a:rPr lang="en-US" sz="1600" dirty="0"/>
              <a:t>Business Status</a:t>
            </a:r>
          </a:p>
          <a:p>
            <a:r>
              <a:rPr lang="en-US" sz="1600" dirty="0"/>
              <a:t>open</a:t>
            </a:r>
          </a:p>
        </p:txBody>
      </p:sp>
      <p:sp>
        <p:nvSpPr>
          <p:cNvPr id="13" name="Rectangle 12">
            <a:extLst>
              <a:ext uri="{FF2B5EF4-FFF2-40B4-BE49-F238E27FC236}">
                <a16:creationId xmlns:a16="http://schemas.microsoft.com/office/drawing/2014/main" id="{BC8B9AC2-2C4A-4EBE-8E73-0F43E04D03B2}"/>
              </a:ext>
            </a:extLst>
          </p:cNvPr>
          <p:cNvSpPr/>
          <p:nvPr/>
        </p:nvSpPr>
        <p:spPr>
          <a:xfrm>
            <a:off x="3656522" y="393894"/>
            <a:ext cx="3072853" cy="61457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7059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1F001-6951-4E89-B1C1-7BA09CDC1D64}"/>
              </a:ext>
            </a:extLst>
          </p:cNvPr>
          <p:cNvSpPr>
            <a:spLocks noGrp="1"/>
          </p:cNvSpPr>
          <p:nvPr>
            <p:ph type="title"/>
          </p:nvPr>
        </p:nvSpPr>
        <p:spPr/>
        <p:txBody>
          <a:bodyPr/>
          <a:lstStyle/>
          <a:p>
            <a:r>
              <a:rPr lang="en-US" dirty="0">
                <a:solidFill>
                  <a:schemeClr val="accent1"/>
                </a:solidFill>
              </a:rPr>
              <a:t>Panorama </a:t>
            </a:r>
          </a:p>
        </p:txBody>
      </p:sp>
      <p:sp>
        <p:nvSpPr>
          <p:cNvPr id="4" name="Text Placeholder 3">
            <a:extLst>
              <a:ext uri="{FF2B5EF4-FFF2-40B4-BE49-F238E27FC236}">
                <a16:creationId xmlns:a16="http://schemas.microsoft.com/office/drawing/2014/main" id="{97FD0421-9915-4FB4-8015-B2B292402364}"/>
              </a:ext>
            </a:extLst>
          </p:cNvPr>
          <p:cNvSpPr>
            <a:spLocks noGrp="1"/>
          </p:cNvSpPr>
          <p:nvPr>
            <p:ph type="body" sz="half" idx="2"/>
          </p:nvPr>
        </p:nvSpPr>
        <p:spPr/>
        <p:txBody>
          <a:bodyPr>
            <a:normAutofit/>
          </a:bodyPr>
          <a:lstStyle/>
          <a:p>
            <a:r>
              <a:rPr lang="en-US" sz="2400" b="1" dirty="0">
                <a:solidFill>
                  <a:schemeClr val="accent1"/>
                </a:solidFill>
                <a:hlinkClick r:id="rId3">
                  <a:extLst>
                    <a:ext uri="{A12FA001-AC4F-418D-AE19-62706E023703}">
                      <ahyp:hlinkClr xmlns:ahyp="http://schemas.microsoft.com/office/drawing/2018/hyperlinkcolor" val="tx"/>
                    </a:ext>
                  </a:extLst>
                </a:hlinkClick>
              </a:rPr>
              <a:t>Mplspanorama.com</a:t>
            </a:r>
            <a:endParaRPr lang="en-US" sz="2400" b="1" dirty="0">
              <a:solidFill>
                <a:schemeClr val="accent1"/>
              </a:solidFill>
            </a:endParaRPr>
          </a:p>
        </p:txBody>
      </p:sp>
      <p:pic>
        <p:nvPicPr>
          <p:cNvPr id="10" name="Content Placeholder 9" descr="Graphical user interface, website&#10;&#10;Description automatically generated">
            <a:extLst>
              <a:ext uri="{FF2B5EF4-FFF2-40B4-BE49-F238E27FC236}">
                <a16:creationId xmlns:a16="http://schemas.microsoft.com/office/drawing/2014/main" id="{8812554F-0815-43AA-B432-EF483A30AE2D}"/>
              </a:ext>
            </a:extLst>
          </p:cNvPr>
          <p:cNvPicPr>
            <a:picLocks noGrp="1" noChangeAspect="1"/>
          </p:cNvPicPr>
          <p:nvPr>
            <p:ph idx="1"/>
          </p:nvPr>
        </p:nvPicPr>
        <p:blipFill>
          <a:blip r:embed="rId4"/>
          <a:stretch>
            <a:fillRect/>
          </a:stretch>
        </p:blipFill>
        <p:spPr>
          <a:xfrm>
            <a:off x="3228294" y="1072262"/>
            <a:ext cx="8963705" cy="4251028"/>
          </a:xfrm>
        </p:spPr>
      </p:pic>
    </p:spTree>
    <p:extLst>
      <p:ext uri="{BB962C8B-B14F-4D97-AF65-F5344CB8AC3E}">
        <p14:creationId xmlns:p14="http://schemas.microsoft.com/office/powerpoint/2010/main" val="4245403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1F001-6951-4E89-B1C1-7BA09CDC1D64}"/>
              </a:ext>
            </a:extLst>
          </p:cNvPr>
          <p:cNvSpPr>
            <a:spLocks noGrp="1"/>
          </p:cNvSpPr>
          <p:nvPr>
            <p:ph type="title"/>
          </p:nvPr>
        </p:nvSpPr>
        <p:spPr/>
        <p:txBody>
          <a:bodyPr/>
          <a:lstStyle/>
          <a:p>
            <a:r>
              <a:rPr lang="en-US" dirty="0">
                <a:solidFill>
                  <a:schemeClr val="accent1"/>
                </a:solidFill>
              </a:rPr>
              <a:t>Panorama </a:t>
            </a:r>
          </a:p>
        </p:txBody>
      </p:sp>
      <p:pic>
        <p:nvPicPr>
          <p:cNvPr id="6" name="Content Placeholder 5">
            <a:extLst>
              <a:ext uri="{FF2B5EF4-FFF2-40B4-BE49-F238E27FC236}">
                <a16:creationId xmlns:a16="http://schemas.microsoft.com/office/drawing/2014/main" id="{044CBEDE-A5C0-4A86-98D7-C82E1BFDBD1A}"/>
              </a:ext>
            </a:extLst>
          </p:cNvPr>
          <p:cNvPicPr>
            <a:picLocks noGrp="1" noChangeAspect="1"/>
          </p:cNvPicPr>
          <p:nvPr>
            <p:ph idx="1"/>
          </p:nvPr>
        </p:nvPicPr>
        <p:blipFill>
          <a:blip r:embed="rId3"/>
          <a:stretch>
            <a:fillRect/>
          </a:stretch>
        </p:blipFill>
        <p:spPr>
          <a:xfrm>
            <a:off x="3207434" y="991822"/>
            <a:ext cx="8984565" cy="5035234"/>
          </a:xfrm>
        </p:spPr>
      </p:pic>
      <p:sp>
        <p:nvSpPr>
          <p:cNvPr id="4" name="Text Placeholder 3">
            <a:extLst>
              <a:ext uri="{FF2B5EF4-FFF2-40B4-BE49-F238E27FC236}">
                <a16:creationId xmlns:a16="http://schemas.microsoft.com/office/drawing/2014/main" id="{97FD0421-9915-4FB4-8015-B2B292402364}"/>
              </a:ext>
            </a:extLst>
          </p:cNvPr>
          <p:cNvSpPr>
            <a:spLocks noGrp="1"/>
          </p:cNvSpPr>
          <p:nvPr>
            <p:ph type="body" sz="half" idx="2"/>
          </p:nvPr>
        </p:nvSpPr>
        <p:spPr/>
        <p:txBody>
          <a:bodyPr>
            <a:normAutofit/>
          </a:bodyPr>
          <a:lstStyle/>
          <a:p>
            <a:r>
              <a:rPr lang="en-US" sz="2400" b="1" dirty="0">
                <a:solidFill>
                  <a:schemeClr val="accent1"/>
                </a:solidFill>
                <a:hlinkClick r:id="rId4">
                  <a:extLst>
                    <a:ext uri="{A12FA001-AC4F-418D-AE19-62706E023703}">
                      <ahyp:hlinkClr xmlns:ahyp="http://schemas.microsoft.com/office/drawing/2018/hyperlinkcolor" val="tx"/>
                    </a:ext>
                  </a:extLst>
                </a:hlinkClick>
              </a:rPr>
              <a:t>Mplspanorama.com</a:t>
            </a:r>
            <a:endParaRPr lang="en-US" sz="2400" b="1" dirty="0">
              <a:solidFill>
                <a:schemeClr val="accent1"/>
              </a:solidFill>
            </a:endParaRPr>
          </a:p>
        </p:txBody>
      </p:sp>
    </p:spTree>
    <p:extLst>
      <p:ext uri="{BB962C8B-B14F-4D97-AF65-F5344CB8AC3E}">
        <p14:creationId xmlns:p14="http://schemas.microsoft.com/office/powerpoint/2010/main" val="1711001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1CCFA-D123-448A-8CCE-A26E26C69732}"/>
              </a:ext>
            </a:extLst>
          </p:cNvPr>
          <p:cNvSpPr>
            <a:spLocks noGrp="1"/>
          </p:cNvSpPr>
          <p:nvPr>
            <p:ph type="title"/>
          </p:nvPr>
        </p:nvSpPr>
        <p:spPr/>
        <p:txBody>
          <a:bodyPr/>
          <a:lstStyle/>
          <a:p>
            <a:r>
              <a:rPr lang="en-US" dirty="0">
                <a:solidFill>
                  <a:schemeClr val="accent1"/>
                </a:solidFill>
              </a:rPr>
              <a:t>Google </a:t>
            </a:r>
            <a:r>
              <a:rPr lang="en-US" dirty="0" err="1">
                <a:solidFill>
                  <a:schemeClr val="accent1"/>
                </a:solidFill>
              </a:rPr>
              <a:t>Streetview</a:t>
            </a:r>
            <a:endParaRPr lang="en-US" dirty="0">
              <a:solidFill>
                <a:schemeClr val="accent1"/>
              </a:solidFill>
            </a:endParaRPr>
          </a:p>
        </p:txBody>
      </p:sp>
      <p:pic>
        <p:nvPicPr>
          <p:cNvPr id="6" name="Content Placeholder 5" descr="A picture containing table&#10;&#10;Description automatically generated">
            <a:extLst>
              <a:ext uri="{FF2B5EF4-FFF2-40B4-BE49-F238E27FC236}">
                <a16:creationId xmlns:a16="http://schemas.microsoft.com/office/drawing/2014/main" id="{96A74CF0-C8C8-4170-800F-207822DD063A}"/>
              </a:ext>
            </a:extLst>
          </p:cNvPr>
          <p:cNvPicPr>
            <a:picLocks noGrp="1" noChangeAspect="1"/>
          </p:cNvPicPr>
          <p:nvPr>
            <p:ph idx="1"/>
          </p:nvPr>
        </p:nvPicPr>
        <p:blipFill>
          <a:blip r:embed="rId3"/>
          <a:stretch>
            <a:fillRect/>
          </a:stretch>
        </p:blipFill>
        <p:spPr>
          <a:xfrm>
            <a:off x="3249638" y="289898"/>
            <a:ext cx="8942362" cy="4509762"/>
          </a:xfrm>
        </p:spPr>
      </p:pic>
      <p:sp>
        <p:nvSpPr>
          <p:cNvPr id="4" name="Text Placeholder 3">
            <a:extLst>
              <a:ext uri="{FF2B5EF4-FFF2-40B4-BE49-F238E27FC236}">
                <a16:creationId xmlns:a16="http://schemas.microsoft.com/office/drawing/2014/main" id="{AA855C1E-717D-4375-B123-82C0A1853F4E}"/>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234891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1CCFA-D123-448A-8CCE-A26E26C69732}"/>
              </a:ext>
            </a:extLst>
          </p:cNvPr>
          <p:cNvSpPr>
            <a:spLocks noGrp="1"/>
          </p:cNvSpPr>
          <p:nvPr>
            <p:ph type="title"/>
          </p:nvPr>
        </p:nvSpPr>
        <p:spPr/>
        <p:txBody>
          <a:bodyPr/>
          <a:lstStyle/>
          <a:p>
            <a:r>
              <a:rPr lang="en-US" dirty="0">
                <a:solidFill>
                  <a:schemeClr val="accent1"/>
                </a:solidFill>
              </a:rPr>
              <a:t>Google </a:t>
            </a:r>
            <a:r>
              <a:rPr lang="en-US" dirty="0" err="1">
                <a:solidFill>
                  <a:schemeClr val="accent1"/>
                </a:solidFill>
              </a:rPr>
              <a:t>Streetview</a:t>
            </a:r>
            <a:endParaRPr lang="en-US" dirty="0">
              <a:solidFill>
                <a:schemeClr val="accent1"/>
              </a:solidFill>
            </a:endParaRPr>
          </a:p>
        </p:txBody>
      </p:sp>
      <p:pic>
        <p:nvPicPr>
          <p:cNvPr id="6" name="Content Placeholder 5" descr="A picture containing table&#10;&#10;Description automatically generated">
            <a:extLst>
              <a:ext uri="{FF2B5EF4-FFF2-40B4-BE49-F238E27FC236}">
                <a16:creationId xmlns:a16="http://schemas.microsoft.com/office/drawing/2014/main" id="{96A74CF0-C8C8-4170-800F-207822DD063A}"/>
              </a:ext>
            </a:extLst>
          </p:cNvPr>
          <p:cNvPicPr>
            <a:picLocks noGrp="1" noChangeAspect="1"/>
          </p:cNvPicPr>
          <p:nvPr>
            <p:ph idx="1"/>
          </p:nvPr>
        </p:nvPicPr>
        <p:blipFill>
          <a:blip r:embed="rId3"/>
          <a:stretch>
            <a:fillRect/>
          </a:stretch>
        </p:blipFill>
        <p:spPr>
          <a:xfrm>
            <a:off x="3249638" y="289898"/>
            <a:ext cx="8942362" cy="4509762"/>
          </a:xfrm>
        </p:spPr>
      </p:pic>
      <p:sp>
        <p:nvSpPr>
          <p:cNvPr id="4" name="Text Placeholder 3">
            <a:extLst>
              <a:ext uri="{FF2B5EF4-FFF2-40B4-BE49-F238E27FC236}">
                <a16:creationId xmlns:a16="http://schemas.microsoft.com/office/drawing/2014/main" id="{AA855C1E-717D-4375-B123-82C0A1853F4E}"/>
              </a:ext>
            </a:extLst>
          </p:cNvPr>
          <p:cNvSpPr>
            <a:spLocks noGrp="1"/>
          </p:cNvSpPr>
          <p:nvPr>
            <p:ph type="body" sz="half" idx="2"/>
          </p:nvPr>
        </p:nvSpPr>
        <p:spPr/>
        <p:txBody>
          <a:bodyPr/>
          <a:lstStyle/>
          <a:p>
            <a:endParaRPr lang="en-US"/>
          </a:p>
        </p:txBody>
      </p:sp>
      <p:pic>
        <p:nvPicPr>
          <p:cNvPr id="3" name="Picture 2">
            <a:extLst>
              <a:ext uri="{FF2B5EF4-FFF2-40B4-BE49-F238E27FC236}">
                <a16:creationId xmlns:a16="http://schemas.microsoft.com/office/drawing/2014/main" id="{F56425C1-AAFE-432F-AEFD-6A88C1DA93AE}"/>
              </a:ext>
            </a:extLst>
          </p:cNvPr>
          <p:cNvPicPr>
            <a:picLocks noChangeAspect="1"/>
          </p:cNvPicPr>
          <p:nvPr/>
        </p:nvPicPr>
        <p:blipFill>
          <a:blip r:embed="rId4"/>
          <a:stretch>
            <a:fillRect/>
          </a:stretch>
        </p:blipFill>
        <p:spPr>
          <a:xfrm>
            <a:off x="3406649" y="2824663"/>
            <a:ext cx="8349027" cy="3480540"/>
          </a:xfrm>
          <a:prstGeom prst="rect">
            <a:avLst/>
          </a:prstGeom>
        </p:spPr>
      </p:pic>
    </p:spTree>
    <p:extLst>
      <p:ext uri="{BB962C8B-B14F-4D97-AF65-F5344CB8AC3E}">
        <p14:creationId xmlns:p14="http://schemas.microsoft.com/office/powerpoint/2010/main" val="3883661940"/>
      </p:ext>
    </p:extLst>
  </p:cSld>
  <p:clrMapOvr>
    <a:masterClrMapping/>
  </p:clrMapOvr>
</p:sld>
</file>

<file path=ppt/theme/theme1.xml><?xml version="1.0" encoding="utf-8"?>
<a:theme xmlns:a="http://schemas.openxmlformats.org/drawingml/2006/main" name="Retrospect">
  <a:themeElements>
    <a:clrScheme name="Custom 2">
      <a:dk1>
        <a:srgbClr val="000000"/>
      </a:dk1>
      <a:lt1>
        <a:srgbClr val="FFFFFF"/>
      </a:lt1>
      <a:dk2>
        <a:srgbClr val="344068"/>
      </a:dk2>
      <a:lt2>
        <a:srgbClr val="D9E0E6"/>
      </a:lt2>
      <a:accent1>
        <a:srgbClr val="FFCC33"/>
      </a:accent1>
      <a:accent2>
        <a:srgbClr val="790019"/>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31A06D3F-F3CD-484C-830D-A1F2108BCCFD}">
  <ds:schemaRefs>
    <ds:schemaRef ds:uri="ESRI.ArcGIS.Mapping.OfficeIntegration.PowerPointInfo"/>
  </ds:schemaRefs>
</ds:datastoreItem>
</file>

<file path=customXml/itemProps2.xml><?xml version="1.0" encoding="utf-8"?>
<ds:datastoreItem xmlns:ds="http://schemas.openxmlformats.org/officeDocument/2006/customXml" ds:itemID="{B42D10EF-5814-4456-88E8-C7B3F52BF0D2}">
  <ds:schemaRefs>
    <ds:schemaRef ds:uri="ESRI.ArcGIS.Mapping.OfficeIntegration.PowerPointInfo"/>
  </ds:schemaRefs>
</ds:datastoreItem>
</file>

<file path=customXml/itemProps3.xml><?xml version="1.0" encoding="utf-8"?>
<ds:datastoreItem xmlns:ds="http://schemas.openxmlformats.org/officeDocument/2006/customXml" ds:itemID="{F5FE6FCD-6E29-4A7A-AEAB-6BB0B43A6659}">
  <ds:schemaRefs>
    <ds:schemaRef ds:uri="ESRI.ArcGIS.Mapping.OfficeIntegration.PowerPointInfo"/>
  </ds:schemaRefs>
</ds:datastoreItem>
</file>

<file path=customXml/itemProps4.xml><?xml version="1.0" encoding="utf-8"?>
<ds:datastoreItem xmlns:ds="http://schemas.openxmlformats.org/officeDocument/2006/customXml" ds:itemID="{79591D87-712F-4AA5-AD0A-1EF073102867}">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Retrospect</Template>
  <TotalTime>4858</TotalTime>
  <Words>575</Words>
  <Application>Microsoft Office PowerPoint</Application>
  <PresentationFormat>Widescreen</PresentationFormat>
  <Paragraphs>84</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Calibri</vt:lpstr>
      <vt:lpstr>Calibri Light</vt:lpstr>
      <vt:lpstr>Wingdings</vt:lpstr>
      <vt:lpstr>Retrospect</vt:lpstr>
      <vt:lpstr>NNIP Showcase: Lake Street Recovery web map</vt:lpstr>
      <vt:lpstr>Overview</vt:lpstr>
      <vt:lpstr>Project in Brief</vt:lpstr>
      <vt:lpstr>Data Layers</vt:lpstr>
      <vt:lpstr>Collector App</vt:lpstr>
      <vt:lpstr>Panorama </vt:lpstr>
      <vt:lpstr>Panorama </vt:lpstr>
      <vt:lpstr>Google Streetview</vt:lpstr>
      <vt:lpstr>Google Streetview</vt:lpstr>
      <vt:lpstr>Google Streetview</vt:lpstr>
      <vt:lpstr>What’s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Gentrification in Minneapolis-St. Paul</dc:title>
  <dc:creator>Tony Damiano</dc:creator>
  <cp:lastModifiedBy>Jeffrey K Matson</cp:lastModifiedBy>
  <cp:revision>188</cp:revision>
  <cp:lastPrinted>2016-12-21T19:46:21Z</cp:lastPrinted>
  <dcterms:created xsi:type="dcterms:W3CDTF">2016-09-26T01:28:19Z</dcterms:created>
  <dcterms:modified xsi:type="dcterms:W3CDTF">2021-02-18T17:09:01Z</dcterms:modified>
</cp:coreProperties>
</file>