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wprdc.org/news/introducing-data-user-group-meetings/" TargetMode="External"/><Relationship Id="rId4" Type="http://schemas.openxmlformats.org/officeDocument/2006/relationships/hyperlink" Target="http://www.wprdc.org/news/building-products-and-programs-on-user-feedback/" TargetMode="External"/><Relationship Id="rId5" Type="http://schemas.openxmlformats.org/officeDocument/2006/relationships/hyperlink" Target="http://www.wprdc.org/news/property-data-user-group-meeting-recap/" TargetMode="External"/><Relationship Id="rId6" Type="http://schemas.openxmlformats.org/officeDocument/2006/relationships/hyperlink" Target="https://docs.google.com/presentation/d/17Zagsy_zy1l_HiYKC12p0XfbmGfYQHaxOhkBbcmU3xw/edit#slide=id.p" TargetMode="External"/><Relationship Id="rId7" Type="http://schemas.openxmlformats.org/officeDocument/2006/relationships/hyperlink" Target="http://www.wprdc.org/news/environmental-justice-data-user-group-meeting-recap-and-next-steps/" TargetMode="External"/><Relationship Id="rId8" Type="http://schemas.openxmlformats.org/officeDocument/2006/relationships/hyperlink" Target="http://www.wprdc.org/news/environmental-justice-user-group-brainstorming-meeting-recap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Relationship Id="rId4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973450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NNIP Showcase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Data User Groups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93585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June 9, 2016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Bob Gradeck   rmg44@pitt.edu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University of Pittsburgh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538" y="104873"/>
            <a:ext cx="3995685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Links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User Group Blog Post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Property Data User Group Story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5"/>
              </a:rPr>
              <a:t>Recap</a:t>
            </a:r>
            <a:r>
              <a:rPr lang="en"/>
              <a:t>, and </a:t>
            </a:r>
            <a:r>
              <a:rPr lang="en" u="sng">
                <a:solidFill>
                  <a:schemeClr val="hlink"/>
                </a:solidFill>
                <a:hlinkClick r:id="rId6"/>
              </a:rPr>
              <a:t>Slides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Environmental Justice User Group Recap </a:t>
            </a:r>
            <a:r>
              <a:rPr lang="en" u="sng">
                <a:solidFill>
                  <a:schemeClr val="hlink"/>
                </a:solidFill>
                <a:hlinkClick r:id="rId7"/>
              </a:rPr>
              <a:t>1st Meeting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8"/>
              </a:rPr>
              <a:t>2nd Meeting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a Data User Group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Shared data conversation and learning activities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Open to everyone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Organized around topics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Starts with a listening session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800" y="1710275"/>
            <a:ext cx="3912900" cy="293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March 3: Property Data User Group Meeting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8125" y="2257050"/>
            <a:ext cx="4299998" cy="244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75" y="1182549"/>
            <a:ext cx="4257048" cy="239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2647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“It’s tough to extract raw parcel data for my neighborhood”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514375"/>
            <a:ext cx="8248200" cy="305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1974"/>
            <a:ext cx="5594999" cy="378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“I need help getting started with data”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3655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101 Training Series with the Carnegie Library of Pittsburgh 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75" y="2182849"/>
            <a:ext cx="3401475" cy="255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5725" y="1303350"/>
            <a:ext cx="4058599" cy="336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“It would be nice to view data on the Website”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325" y="1152474"/>
            <a:ext cx="8291674" cy="372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We Did This...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7740300" cy="337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b="1" lang="en">
                <a:solidFill>
                  <a:srgbClr val="0000FF"/>
                </a:solidFill>
              </a:rPr>
              <a:t>Publishers</a:t>
            </a:r>
            <a:r>
              <a:rPr b="1" lang="en"/>
              <a:t> need to hear from </a:t>
            </a:r>
            <a:r>
              <a:rPr b="1" lang="en">
                <a:solidFill>
                  <a:srgbClr val="FF0000"/>
                </a:solidFill>
              </a:rPr>
              <a:t>data users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Publishing priorities, uses/impacts, and data quality improvements</a:t>
            </a:r>
          </a:p>
          <a:p>
            <a:pPr indent="-228600" lvl="0" marL="457200">
              <a:spcBef>
                <a:spcPts val="0"/>
              </a:spcBef>
            </a:pPr>
            <a:r>
              <a:rPr b="1" lang="en">
                <a:solidFill>
                  <a:srgbClr val="FF0000"/>
                </a:solidFill>
              </a:rPr>
              <a:t>Data users</a:t>
            </a:r>
            <a:r>
              <a:rPr b="1" lang="en"/>
              <a:t> need to hear from </a:t>
            </a:r>
            <a:r>
              <a:rPr b="1" lang="en">
                <a:solidFill>
                  <a:srgbClr val="0000FF"/>
                </a:solidFill>
              </a:rPr>
              <a:t>publishers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Provide insight into the publishing process, constraints, and learn about data</a:t>
            </a:r>
          </a:p>
          <a:p>
            <a:pPr indent="-228600" lvl="0" marL="457200">
              <a:spcBef>
                <a:spcPts val="0"/>
              </a:spcBef>
            </a:pPr>
            <a:r>
              <a:rPr b="1" lang="en">
                <a:solidFill>
                  <a:srgbClr val="0000FF"/>
                </a:solidFill>
              </a:rPr>
              <a:t>Publishers</a:t>
            </a:r>
            <a:r>
              <a:rPr b="1" lang="en"/>
              <a:t> need to hear from other</a:t>
            </a:r>
            <a:r>
              <a:rPr b="1" lang="en">
                <a:solidFill>
                  <a:srgbClr val="0000FF"/>
                </a:solidFill>
              </a:rPr>
              <a:t> publishers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Learn about d</a:t>
            </a:r>
            <a:r>
              <a:rPr lang="en"/>
              <a:t>ata management, data standards, and shared purchasing</a:t>
            </a:r>
          </a:p>
          <a:p>
            <a:pPr indent="-228600" lvl="0" marL="457200">
              <a:spcBef>
                <a:spcPts val="0"/>
              </a:spcBef>
            </a:pPr>
            <a:r>
              <a:rPr b="1" lang="en">
                <a:solidFill>
                  <a:srgbClr val="FF0000"/>
                </a:solidFill>
              </a:rPr>
              <a:t>Data </a:t>
            </a:r>
            <a:r>
              <a:rPr b="1" lang="en">
                <a:solidFill>
                  <a:srgbClr val="FF0000"/>
                </a:solidFill>
              </a:rPr>
              <a:t>Users</a:t>
            </a:r>
            <a:r>
              <a:rPr b="1" lang="en"/>
              <a:t> need to hear from other </a:t>
            </a:r>
            <a:r>
              <a:rPr b="1" lang="en">
                <a:solidFill>
                  <a:srgbClr val="FF0000"/>
                </a:solidFill>
              </a:rPr>
              <a:t>data users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Collaborate on d</a:t>
            </a:r>
            <a:r>
              <a:rPr lang="en"/>
              <a:t>ata applications, analytic techniques, and tool development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Set-up the meeting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Choose a topic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Pick a neutral location - libraries are great!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Invite everyone, with special focus on key stakeholders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Create a welcoming environment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Keep the conversation moving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Follow-up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Things we learned... 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Feedback matters, and your work benefits from it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Are you listening?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Where do you listen?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Who are you listening to?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Keep engaging your users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Make everyone comfortable.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