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86" r:id="rId4"/>
    <p:sldId id="261" r:id="rId5"/>
    <p:sldId id="263" r:id="rId6"/>
    <p:sldId id="264" r:id="rId7"/>
    <p:sldId id="269" r:id="rId8"/>
    <p:sldId id="287" r:id="rId9"/>
    <p:sldId id="291" r:id="rId10"/>
    <p:sldId id="290" r:id="rId11"/>
    <p:sldId id="267" r:id="rId12"/>
    <p:sldId id="288" r:id="rId13"/>
    <p:sldId id="292" r:id="rId14"/>
    <p:sldId id="293" r:id="rId15"/>
    <p:sldId id="289" r:id="rId16"/>
    <p:sldId id="294" r:id="rId17"/>
    <p:sldId id="295" r:id="rId18"/>
    <p:sldId id="284"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Lato" panose="020B060402020202020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PT Sans Narrow" panose="020B0604020202020204" charset="0"/>
      <p:regular r:id="rId41"/>
      <p:bold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40">
          <p15:clr>
            <a:srgbClr val="A4A3A4"/>
          </p15:clr>
        </p15:guide>
        <p15:guide id="2" pos="5616">
          <p15:clr>
            <a:srgbClr val="A4A3A4"/>
          </p15:clr>
        </p15:guide>
        <p15:guide id="3" pos="23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86A38C-4398-428A-BB24-5579FB7A8A7D}">
  <a:tblStyle styleId="{3086A38C-4398-428A-BB24-5579FB7A8A7D}" styleName="Table_0">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rgbClr val="000000">
              <a:alpha val="20000"/>
            </a:srgbClr>
          </a:solidFill>
        </a:fill>
      </a:tcStyle>
    </a:band1H>
    <a:band2H>
      <a:tcTxStyle b="off" i="off"/>
      <a:tcStyle>
        <a:tcBdr/>
      </a:tcStyle>
    </a:band2H>
    <a:band1V>
      <a:tcTxStyle b="off" i="off"/>
      <a:tcStyle>
        <a:tcBdr/>
        <a:fill>
          <a:solidFill>
            <a:srgbClr val="000000">
              <a:alpha val="20000"/>
            </a:srgb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rgbClr val="000000"/>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rgbClr val="000000"/>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C2B5143-7CD6-412E-88DD-7F3DEA3DDE1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3EBE25C-48E6-48CD-9621-793FA60CF720}"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8" y="44"/>
      </p:cViewPr>
      <p:guideLst>
        <p:guide orient="horz" pos="3140"/>
        <p:guide pos="5616"/>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5609b91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5609b91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ed54850a7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ed54850a7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05db73f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05db73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●Our journey really started in October 2008, Gov </a:t>
            </a:r>
            <a:r>
              <a:rPr lang="en" sz="1200" dirty="0"/>
              <a:t>Schwarzenegger signed Senate Bill 375, the sustainable communities act, </a:t>
            </a:r>
            <a:r>
              <a:rPr lang="en" sz="1200" i="1" dirty="0"/>
              <a:t>the nation’s first law to reduce greenhouse gas emissions by controlling sprawl.</a:t>
            </a:r>
            <a:endParaRPr sz="1200" i="1" dirty="0"/>
          </a:p>
          <a:p>
            <a:pPr marL="0" lvl="0" indent="0" algn="l" rtl="0">
              <a:lnSpc>
                <a:spcPct val="115000"/>
              </a:lnSpc>
              <a:spcBef>
                <a:spcPts val="0"/>
              </a:spcBef>
              <a:spcAft>
                <a:spcPts val="0"/>
              </a:spcAft>
              <a:buNone/>
            </a:pPr>
            <a:r>
              <a:rPr lang="en" sz="1050" dirty="0">
                <a:solidFill>
                  <a:srgbClr val="3C4043"/>
                </a:solidFill>
                <a:highlight>
                  <a:srgbClr val="FFFFFF"/>
                </a:highlight>
                <a:latin typeface="Roboto"/>
                <a:ea typeface="Roboto"/>
                <a:cs typeface="Roboto"/>
                <a:sym typeface="Roboto"/>
              </a:rPr>
              <a:t>TOD/smart growth and the demand for the study.</a:t>
            </a:r>
            <a:endParaRPr sz="1200" i="1"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2600beea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2600beea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75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805dba7a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805dba7a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2"/>
              </a:buClr>
              <a:buSzPts val="1100"/>
              <a:buFont typeface="Open Sans"/>
              <a:buChar char="●"/>
            </a:pPr>
            <a:r>
              <a:rPr lang="en">
                <a:solidFill>
                  <a:schemeClr val="dk2"/>
                </a:solidFill>
                <a:latin typeface="Open Sans"/>
                <a:ea typeface="Open Sans"/>
                <a:cs typeface="Open Sans"/>
                <a:sym typeface="Open Sans"/>
              </a:rPr>
              <a:t>When new transit is located in low-income communities of color, tends to attract more affluent in-movers → neighborhood transformation</a:t>
            </a:r>
            <a:endParaRPr>
              <a:solidFill>
                <a:schemeClr val="dk2"/>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2"/>
              </a:buClr>
              <a:buSzPts val="1100"/>
              <a:buFont typeface="Open Sans"/>
              <a:buChar char="●"/>
            </a:pPr>
            <a:r>
              <a:rPr lang="en">
                <a:solidFill>
                  <a:schemeClr val="dk2"/>
                </a:solidFill>
                <a:latin typeface="Open Sans"/>
                <a:ea typeface="Open Sans"/>
                <a:cs typeface="Open Sans"/>
                <a:sym typeface="Open Sans"/>
              </a:rPr>
              <a:t>Impacts vary depending on location within region, specific local contexts </a:t>
            </a:r>
            <a:endParaRPr>
              <a:solidFill>
                <a:schemeClr val="dk2"/>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2"/>
              </a:buClr>
              <a:buSzPts val="1100"/>
              <a:buFont typeface="Open Sans"/>
              <a:buChar char="●"/>
            </a:pPr>
            <a:r>
              <a:rPr lang="en">
                <a:solidFill>
                  <a:schemeClr val="dk2"/>
                </a:solidFill>
                <a:latin typeface="Open Sans"/>
                <a:ea typeface="Open Sans"/>
                <a:cs typeface="Open Sans"/>
                <a:sym typeface="Open Sans"/>
              </a:rPr>
              <a:t>TOD without caring about gentrification / displacement may be self-defeating (environmental and equity goals):</a:t>
            </a:r>
            <a:endParaRPr>
              <a:solidFill>
                <a:schemeClr val="dk2"/>
              </a:solidFill>
              <a:latin typeface="Open Sans"/>
              <a:ea typeface="Open Sans"/>
              <a:cs typeface="Open Sans"/>
              <a:sym typeface="Open Sans"/>
            </a:endParaRPr>
          </a:p>
          <a:p>
            <a:pPr marL="914400" lvl="1" indent="-298450" algn="l" rtl="0">
              <a:lnSpc>
                <a:spcPct val="115000"/>
              </a:lnSpc>
              <a:spcBef>
                <a:spcPts val="0"/>
              </a:spcBef>
              <a:spcAft>
                <a:spcPts val="0"/>
              </a:spcAft>
              <a:buClr>
                <a:schemeClr val="dk2"/>
              </a:buClr>
              <a:buSzPts val="1100"/>
              <a:buFont typeface="Open Sans"/>
              <a:buChar char="○"/>
            </a:pPr>
            <a:r>
              <a:rPr lang="en">
                <a:solidFill>
                  <a:schemeClr val="dk2"/>
                </a:solidFill>
                <a:latin typeface="Open Sans"/>
                <a:ea typeface="Open Sans"/>
                <a:cs typeface="Open Sans"/>
                <a:sym typeface="Open Sans"/>
              </a:rPr>
              <a:t>Displacing people to further away </a:t>
            </a:r>
            <a:endParaRPr>
              <a:solidFill>
                <a:schemeClr val="dk2"/>
              </a:solidFill>
              <a:latin typeface="Open Sans"/>
              <a:ea typeface="Open Sans"/>
              <a:cs typeface="Open Sans"/>
              <a:sym typeface="Open Sans"/>
            </a:endParaRPr>
          </a:p>
          <a:p>
            <a:pPr marL="0" lvl="0" indent="0" algn="l" rtl="0">
              <a:lnSpc>
                <a:spcPct val="115000"/>
              </a:lnSpc>
              <a:spcBef>
                <a:spcPts val="1600"/>
              </a:spcBef>
              <a:spcAft>
                <a:spcPts val="0"/>
              </a:spcAft>
              <a:buNone/>
            </a:pPr>
            <a:r>
              <a:rPr lang="en">
                <a:solidFill>
                  <a:srgbClr val="595959"/>
                </a:solidFill>
                <a:latin typeface="Georgia"/>
                <a:ea typeface="Georgia"/>
                <a:cs typeface="Georgia"/>
                <a:sym typeface="Georgia"/>
              </a:rPr>
              <a:t>Only 5% of neighborhoods near rail have seen significant housing built</a:t>
            </a:r>
            <a:endParaRPr>
              <a:solidFill>
                <a:srgbClr val="595959"/>
              </a:solidFill>
              <a:latin typeface="Georgia"/>
              <a:ea typeface="Georgia"/>
              <a:cs typeface="Georgia"/>
              <a:sym typeface="Georgia"/>
            </a:endParaRPr>
          </a:p>
          <a:p>
            <a:pPr marL="0" lvl="0" indent="0" algn="l" rtl="0">
              <a:lnSpc>
                <a:spcPct val="115000"/>
              </a:lnSpc>
              <a:spcBef>
                <a:spcPts val="0"/>
              </a:spcBef>
              <a:spcAft>
                <a:spcPts val="0"/>
              </a:spcAft>
              <a:buNone/>
            </a:pPr>
            <a:r>
              <a:rPr lang="en">
                <a:solidFill>
                  <a:srgbClr val="595959"/>
                </a:solidFill>
                <a:latin typeface="Georgia"/>
                <a:ea typeface="Georgia"/>
                <a:cs typeface="Georgia"/>
                <a:sym typeface="Georgia"/>
              </a:rPr>
              <a:t>Need development to accommodate growing populations, meet GHG reduction goals</a:t>
            </a:r>
            <a:endParaRPr>
              <a:solidFill>
                <a:srgbClr val="595959"/>
              </a:solidFill>
              <a:latin typeface="Georgia"/>
              <a:ea typeface="Georgia"/>
              <a:cs typeface="Georgia"/>
              <a:sym typeface="Georgia"/>
            </a:endParaRPr>
          </a:p>
          <a:p>
            <a:pPr marL="0" lvl="0" indent="0" algn="l" rtl="0">
              <a:lnSpc>
                <a:spcPct val="115000"/>
              </a:lnSpc>
              <a:spcBef>
                <a:spcPts val="0"/>
              </a:spcBef>
              <a:spcAft>
                <a:spcPts val="0"/>
              </a:spcAft>
              <a:buNone/>
            </a:pPr>
            <a:r>
              <a:rPr lang="en">
                <a:solidFill>
                  <a:srgbClr val="595959"/>
                </a:solidFill>
                <a:latin typeface="Georgia"/>
                <a:ea typeface="Georgia"/>
                <a:cs typeface="Georgia"/>
                <a:sym typeface="Georgia"/>
              </a:rPr>
              <a:t>Transit station areas more likely to experience gentrification and displacement than neighborhoods without a transit stop – even after the development of TODs and new market rate housing</a:t>
            </a:r>
            <a:endParaRPr>
              <a:solidFill>
                <a:srgbClr val="595959"/>
              </a:solidFill>
              <a:latin typeface="Georgia"/>
              <a:ea typeface="Georgia"/>
              <a:cs typeface="Georgia"/>
              <a:sym typeface="Georgia"/>
            </a:endParaRPr>
          </a:p>
          <a:p>
            <a:pPr marL="0" lvl="0" indent="0" algn="l" rtl="0">
              <a:lnSpc>
                <a:spcPct val="115000"/>
              </a:lnSpc>
              <a:spcBef>
                <a:spcPts val="1600"/>
              </a:spcBef>
              <a:spcAft>
                <a:spcPts val="0"/>
              </a:spcAft>
              <a:buNone/>
            </a:pPr>
            <a:r>
              <a:rPr lang="en"/>
              <a:t>Since the enhanced accessibility offered by transit proximity is often capitalized into land and housing prices, many express concern that new transit investments will result in the displacement of the low-income populations likely to benefit most from transit access, a phenomenon which we term </a:t>
            </a:r>
            <a:r>
              <a:rPr lang="en" i="1"/>
              <a:t>transit-induced gentrification</a:t>
            </a:r>
            <a:r>
              <a:rPr lang="en"/>
              <a:t>.  Others argue that even if TODs see an increase in housing prices, the total location affordability of locations near transit, factoring in housing and transportation costs, may still be lower, compared with locations in transit-poor suburban areas. In response to these concerns, policy advocates have proposed a variety of interventions designed to ensure that affordable housing for low- to moderate-income households is produced and preserved in areas proximate to transit stations. (Dawkins 2016).</a:t>
            </a:r>
            <a:endParaRPr/>
          </a:p>
          <a:p>
            <a:pPr marL="0" lvl="0" indent="0" algn="l" rtl="0">
              <a:lnSpc>
                <a:spcPct val="115000"/>
              </a:lnSpc>
              <a:spcBef>
                <a:spcPts val="1600"/>
              </a:spcBef>
              <a:spcAft>
                <a:spcPts val="0"/>
              </a:spcAft>
              <a:buNone/>
            </a:pPr>
            <a:r>
              <a:rPr lang="en"/>
              <a:t>Does transit-induced gentrification lead to displacement? To our knowledge, while a number of studies have discussed the potential for displacement as a result of transit investments (Pollack, Bluestone, and Billingham 2010; Greenwich and Wykowski 2012), no empirical study has been able to measure the extent of any transit-induced displacement. Nevertheless, since researchers have found that transit neighborhoods tend to have higher concentrations of renters (Greenwich and Wykowski 2012), and transit investments have been shown to increase property values and rents, there are enough reasons for community advocates to worry about transit-induced displacement (Rayle 2015; Dawkins and Moeckel 2016).</a:t>
            </a:r>
            <a:endParaRPr/>
          </a:p>
          <a:p>
            <a:pPr marL="0" lvl="0" indent="0" algn="l" rtl="0">
              <a:spcBef>
                <a:spcPts val="16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fc9d154b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fc9d154b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a:t>~One in three displaced households reported some period of </a:t>
            </a:r>
            <a:r>
              <a:rPr lang="en" b="1"/>
              <a:t>homelessness or marginal housing</a:t>
            </a:r>
            <a:r>
              <a:rPr lang="en"/>
              <a:t> in the two years following their displacement. Several of these households remained homeless even months after they were displaced. </a:t>
            </a:r>
            <a:endParaRPr/>
          </a:p>
          <a:p>
            <a:pPr marL="171450" lvl="0" indent="-171450" algn="l" rtl="0">
              <a:spcBef>
                <a:spcPts val="0"/>
              </a:spcBef>
              <a:spcAft>
                <a:spcPts val="0"/>
              </a:spcAft>
              <a:buClr>
                <a:srgbClr val="000000"/>
              </a:buClr>
              <a:buFont typeface="Arial"/>
              <a:buNone/>
            </a:pPr>
            <a:r>
              <a:rPr lang="en"/>
              <a:t>After being displaced, only 20 percent of households reported staying in the same neighborhood (within one mile of their previous home). Thirty-three percent of households left San Mateo County, generally moving to the Central Valley or eastern communities in the East Bay. </a:t>
            </a:r>
            <a:endParaRPr/>
          </a:p>
          <a:p>
            <a:pPr marL="171450" lvl="0" indent="-171450" algn="l" rtl="0">
              <a:spcBef>
                <a:spcPts val="0"/>
              </a:spcBef>
              <a:spcAft>
                <a:spcPts val="0"/>
              </a:spcAft>
              <a:buClr>
                <a:srgbClr val="000000"/>
              </a:buClr>
              <a:buFont typeface="Arial"/>
              <a:buNone/>
            </a:pPr>
            <a:r>
              <a:rPr lang="en"/>
              <a:t>After being displaced, households moved to neighborhoods with fewer job opportunities on average, leading to longer, more costly commutes for households who left the county. These new neighborhoods also had more environmental and safety concerns as well as fewer healthcare resources. </a:t>
            </a:r>
            <a:endParaRPr/>
          </a:p>
          <a:p>
            <a:pPr marL="171450" lvl="0" indent="-171450" algn="l" rtl="0">
              <a:spcBef>
                <a:spcPts val="0"/>
              </a:spcBef>
              <a:spcAft>
                <a:spcPts val="0"/>
              </a:spcAft>
              <a:buClr>
                <a:srgbClr val="000000"/>
              </a:buClr>
              <a:buFont typeface="Arial"/>
              <a:buNone/>
            </a:pPr>
            <a:r>
              <a:rPr lang="en"/>
              <a:t>Displacement was a significant disruption and trauma for respondents and their children. Two out of three children in displaced households had to change schools.</a:t>
            </a:r>
            <a:endParaRPr/>
          </a:p>
          <a:p>
            <a:pPr marL="0" lvl="0" indent="0" algn="l" rtl="0">
              <a:spcBef>
                <a:spcPts val="0"/>
              </a:spcBef>
              <a:spcAft>
                <a:spcPts val="0"/>
              </a:spcAft>
              <a:buClr>
                <a:srgbClr val="000000"/>
              </a:buClr>
              <a:buSzPts val="1200"/>
              <a:buFont typeface="Calibri"/>
              <a:buNone/>
            </a:pPr>
            <a:r>
              <a:rPr lang="en" b="1" u="sng"/>
              <a:t>Source</a:t>
            </a:r>
            <a:r>
              <a:rPr lang="en"/>
              <a:t>: Marcus, Justine and Miriam Zuk, “Displacement in San Mateo County, California: Consequences for Housing, Neighborhoods, Quality of Life, and Health,” (2017). </a:t>
            </a:r>
            <a:endParaRPr/>
          </a:p>
          <a:p>
            <a:pPr marL="0" lvl="0" indent="0" algn="l" rtl="0">
              <a:spcBef>
                <a:spcPts val="0"/>
              </a:spcBef>
              <a:spcAft>
                <a:spcPts val="0"/>
              </a:spcAft>
              <a:buClr>
                <a:srgbClr val="000000"/>
              </a:buClr>
              <a:buSzPts val="1200"/>
              <a:buFont typeface="Calibri"/>
              <a:buNone/>
            </a:pPr>
            <a:endParaRPr/>
          </a:p>
          <a:p>
            <a:pPr marL="0" lvl="0" indent="0" algn="l" rtl="0">
              <a:spcBef>
                <a:spcPts val="0"/>
              </a:spcBef>
              <a:spcAft>
                <a:spcPts val="0"/>
              </a:spcAft>
              <a:buClr>
                <a:srgbClr val="000000"/>
              </a:buClr>
              <a:buSzPts val="1200"/>
              <a:buFont typeface="Calibri"/>
              <a:buNone/>
            </a:pPr>
            <a:r>
              <a:rPr lang="en"/>
              <a:t>Forthcoming expansion of the study in Santa Clara County, preliminary results show:</a:t>
            </a:r>
            <a:endParaRPr/>
          </a:p>
          <a:p>
            <a:pPr marL="171450" lvl="0" indent="-171450" algn="l" rtl="0">
              <a:spcBef>
                <a:spcPts val="0"/>
              </a:spcBef>
              <a:spcAft>
                <a:spcPts val="0"/>
              </a:spcAft>
              <a:buSzPts val="1200"/>
              <a:buChar char="•"/>
            </a:pPr>
            <a:r>
              <a:rPr lang="en"/>
              <a:t>Similar disparities in experiences of homelessness/marginally housed</a:t>
            </a:r>
            <a:endParaRPr/>
          </a:p>
          <a:p>
            <a:pPr marL="171450" lvl="0" indent="-171450" algn="l" rtl="0">
              <a:spcBef>
                <a:spcPts val="0"/>
              </a:spcBef>
              <a:spcAft>
                <a:spcPts val="0"/>
              </a:spcAft>
              <a:buSzPts val="1200"/>
              <a:buChar char="•"/>
            </a:pPr>
            <a:r>
              <a:rPr lang="en"/>
              <a:t>More crowded; more rent burdened</a:t>
            </a:r>
            <a:endParaRPr/>
          </a:p>
          <a:p>
            <a:pPr marL="171450" lvl="0" indent="-171450" algn="l" rtl="0">
              <a:spcBef>
                <a:spcPts val="0"/>
              </a:spcBef>
              <a:spcAft>
                <a:spcPts val="0"/>
              </a:spcAft>
              <a:buSzPts val="1200"/>
              <a:buChar char="•"/>
            </a:pPr>
            <a:r>
              <a:rPr lang="en"/>
              <a:t>More folks staying within the city, but still a significant proportion who leave the city (1/3) and 1 in 5 leave the county</a:t>
            </a:r>
            <a:endParaRPr/>
          </a:p>
          <a:p>
            <a:pPr marL="171450" lvl="0" indent="-171450" algn="l" rtl="0">
              <a:spcBef>
                <a:spcPts val="0"/>
              </a:spcBef>
              <a:spcAft>
                <a:spcPts val="0"/>
              </a:spcAft>
              <a:buSzPts val="1200"/>
              <a:buChar char="•"/>
            </a:pPr>
            <a:r>
              <a:rPr lang="en"/>
              <a:t>Participants who were displaced were significantly less likely to be able to rely on neighbors to lend or exchange things or favors or to be willing to take collective, political action. </a:t>
            </a:r>
            <a:endParaRPr/>
          </a:p>
          <a:p>
            <a:pPr marL="171450" lvl="0" indent="-95250" algn="l" rtl="0">
              <a:spcBef>
                <a:spcPts val="0"/>
              </a:spcBef>
              <a:spcAft>
                <a:spcPts val="0"/>
              </a:spcAft>
              <a:buClr>
                <a:srgbClr val="000000"/>
              </a:buClr>
              <a:buSzPts val="1200"/>
              <a:buFont typeface="Arial"/>
              <a:buNone/>
            </a:pPr>
            <a:endParaRPr b="1" u="sng"/>
          </a:p>
          <a:p>
            <a:pPr marL="171450" lvl="0" indent="-171450" algn="l" rtl="0">
              <a:spcBef>
                <a:spcPts val="0"/>
              </a:spcBef>
              <a:spcAft>
                <a:spcPts val="0"/>
              </a:spcAft>
              <a:buSzPts val="1200"/>
              <a:buChar char="•"/>
            </a:pPr>
            <a:r>
              <a:rPr lang="en" b="1" u="sng"/>
              <a:t>These individual impacts are in addition to the potential community/city impacts of displacement, such as less racial and economic diversity, workforce shortages, etc.</a:t>
            </a:r>
            <a:endParaRPr/>
          </a:p>
          <a:p>
            <a:pPr marL="0" lvl="0" indent="0" algn="l" rtl="0">
              <a:spcBef>
                <a:spcPts val="0"/>
              </a:spcBef>
              <a:spcAft>
                <a:spcPts val="0"/>
              </a:spcAft>
              <a:buClr>
                <a:srgbClr val="000000"/>
              </a:buClr>
              <a:buSzPts val="1200"/>
              <a:buFont typeface="Calibri"/>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3877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2600beea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2600beea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2600beea5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52600beea5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mzuk@berkeley.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426425" y="1763375"/>
            <a:ext cx="84960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latin typeface="Lato"/>
                <a:ea typeface="Lato"/>
                <a:cs typeface="Lato"/>
                <a:sym typeface="Lato"/>
              </a:rPr>
              <a:t>The Urban Displacement Project:</a:t>
            </a:r>
            <a:br>
              <a:rPr lang="en-US" sz="3200" dirty="0">
                <a:latin typeface="Lato"/>
                <a:ea typeface="Lato"/>
                <a:cs typeface="Lato"/>
                <a:sym typeface="Lato"/>
              </a:rPr>
            </a:br>
            <a:r>
              <a:rPr lang="en-US" sz="2400" i="1" dirty="0">
                <a:latin typeface="Lato"/>
                <a:ea typeface="Lato"/>
                <a:cs typeface="Lato"/>
                <a:sym typeface="Lato"/>
              </a:rPr>
              <a:t>An Introduction and New Projects!</a:t>
            </a:r>
            <a:endParaRPr sz="3200" b="0" i="1" dirty="0">
              <a:latin typeface="Lato"/>
              <a:ea typeface="Lato"/>
              <a:cs typeface="Lato"/>
              <a:sym typeface="Lato"/>
            </a:endParaRPr>
          </a:p>
        </p:txBody>
      </p:sp>
      <p:sp>
        <p:nvSpPr>
          <p:cNvPr id="67" name="Google Shape;67;p13"/>
          <p:cNvSpPr txBox="1">
            <a:spLocks noGrp="1"/>
          </p:cNvSpPr>
          <p:nvPr>
            <p:ph type="ctrTitle"/>
          </p:nvPr>
        </p:nvSpPr>
        <p:spPr>
          <a:xfrm>
            <a:off x="1003650" y="4499269"/>
            <a:ext cx="7136700" cy="48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0" dirty="0">
                <a:solidFill>
                  <a:srgbClr val="000000"/>
                </a:solidFill>
                <a:latin typeface="Lato"/>
                <a:ea typeface="Lato"/>
                <a:cs typeface="Lato"/>
                <a:sym typeface="Lato"/>
              </a:rPr>
              <a:t>Miriam Zuk</a:t>
            </a:r>
            <a:r>
              <a:rPr lang="en" sz="1800" b="0" dirty="0">
                <a:solidFill>
                  <a:srgbClr val="000000"/>
                </a:solidFill>
                <a:latin typeface="Lato"/>
                <a:ea typeface="Lato"/>
                <a:cs typeface="Lato"/>
                <a:sym typeface="Lato"/>
              </a:rPr>
              <a:t>, </a:t>
            </a:r>
            <a:r>
              <a:rPr lang="en-US" sz="1800" b="0" dirty="0">
                <a:solidFill>
                  <a:srgbClr val="000000"/>
                </a:solidFill>
                <a:latin typeface="Lato"/>
                <a:ea typeface="Lato"/>
                <a:cs typeface="Lato"/>
                <a:sym typeface="Lato"/>
              </a:rPr>
              <a:t>Ph.D.</a:t>
            </a:r>
          </a:p>
          <a:p>
            <a:pPr marL="0" lvl="0" indent="0" algn="ctr" rtl="0">
              <a:spcBef>
                <a:spcPts val="0"/>
              </a:spcBef>
              <a:spcAft>
                <a:spcPts val="0"/>
              </a:spcAft>
              <a:buNone/>
            </a:pPr>
            <a:r>
              <a:rPr lang="en-US" sz="1800" b="0" dirty="0">
                <a:solidFill>
                  <a:srgbClr val="000000"/>
                </a:solidFill>
                <a:latin typeface="Lato"/>
                <a:ea typeface="Lato"/>
                <a:cs typeface="Lato"/>
                <a:sym typeface="Lato"/>
              </a:rPr>
              <a:t>Urban Displacement Project, UC-Berkeley </a:t>
            </a:r>
            <a:endParaRPr lang="en-US" sz="2400" dirty="0">
              <a:solidFill>
                <a:srgbClr val="000000"/>
              </a:solidFill>
              <a:latin typeface="Lato"/>
              <a:ea typeface="Lato"/>
              <a:cs typeface="Lato"/>
              <a:sym typeface="Lato"/>
            </a:endParaRPr>
          </a:p>
        </p:txBody>
      </p:sp>
      <p:pic>
        <p:nvPicPr>
          <p:cNvPr id="68" name="Google Shape;68;p13"/>
          <p:cNvPicPr preferRelativeResize="0"/>
          <p:nvPr/>
        </p:nvPicPr>
        <p:blipFill rotWithShape="1">
          <a:blip r:embed="rId3">
            <a:alphaModFix/>
          </a:blip>
          <a:srcRect l="-2060" r="2059"/>
          <a:stretch/>
        </p:blipFill>
        <p:spPr>
          <a:xfrm>
            <a:off x="481175" y="133213"/>
            <a:ext cx="2205775" cy="686700"/>
          </a:xfrm>
          <a:prstGeom prst="rect">
            <a:avLst/>
          </a:prstGeom>
          <a:noFill/>
          <a:ln>
            <a:noFill/>
          </a:ln>
        </p:spPr>
      </p:pic>
      <p:sp>
        <p:nvSpPr>
          <p:cNvPr id="69" name="Google Shape;69;p13"/>
          <p:cNvSpPr txBox="1">
            <a:spLocks noGrp="1"/>
          </p:cNvSpPr>
          <p:nvPr>
            <p:ph type="ctrTitle"/>
          </p:nvPr>
        </p:nvSpPr>
        <p:spPr>
          <a:xfrm>
            <a:off x="372850" y="2785775"/>
            <a:ext cx="84960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200" dirty="0">
              <a:latin typeface="Lato"/>
              <a:ea typeface="Lato"/>
              <a:cs typeface="Lato"/>
              <a:sym typeface="Lato"/>
            </a:endParaRPr>
          </a:p>
          <a:p>
            <a:pPr marL="0" lvl="0" indent="0" algn="ctr" rtl="0">
              <a:spcBef>
                <a:spcPts val="0"/>
              </a:spcBef>
              <a:spcAft>
                <a:spcPts val="0"/>
              </a:spcAft>
              <a:buNone/>
            </a:pPr>
            <a:endParaRPr sz="2400" b="0" i="1" dirty="0">
              <a:latin typeface="Lato"/>
              <a:ea typeface="Lato"/>
              <a:cs typeface="Lato"/>
              <a:sym typeface="Lato"/>
            </a:endParaRPr>
          </a:p>
          <a:p>
            <a:pPr marL="0" lvl="0" indent="0" algn="ctr" rtl="0">
              <a:spcBef>
                <a:spcPts val="0"/>
              </a:spcBef>
              <a:spcAft>
                <a:spcPts val="0"/>
              </a:spcAft>
              <a:buNone/>
            </a:pPr>
            <a:r>
              <a:rPr lang="en-US" sz="2400" b="0" i="1" dirty="0">
                <a:latin typeface="Lato"/>
                <a:ea typeface="Lato"/>
                <a:cs typeface="Lato"/>
                <a:sym typeface="Lato"/>
              </a:rPr>
              <a:t>June</a:t>
            </a:r>
            <a:r>
              <a:rPr lang="en" sz="2400" b="0" i="1" dirty="0">
                <a:latin typeface="Lato"/>
                <a:ea typeface="Lato"/>
                <a:cs typeface="Lato"/>
                <a:sym typeface="Lato"/>
              </a:rPr>
              <a:t> 13, 2019</a:t>
            </a:r>
            <a:endParaRPr sz="2400" b="0" i="1" dirty="0">
              <a:latin typeface="Lato"/>
              <a:ea typeface="Lato"/>
              <a:cs typeface="Lato"/>
              <a:sym typeface="Lato"/>
            </a:endParaRPr>
          </a:p>
          <a:p>
            <a:pPr marL="0" lvl="0" indent="0" algn="ctr" rtl="0">
              <a:spcBef>
                <a:spcPts val="0"/>
              </a:spcBef>
              <a:spcAft>
                <a:spcPts val="0"/>
              </a:spcAft>
              <a:buNone/>
            </a:pPr>
            <a:r>
              <a:rPr lang="en-US" sz="2400" b="0" i="1" dirty="0">
                <a:latin typeface="Lato"/>
                <a:ea typeface="Lato"/>
                <a:cs typeface="Lato"/>
                <a:sym typeface="Lato"/>
              </a:rPr>
              <a:t>NNIP</a:t>
            </a:r>
            <a:endParaRPr sz="2400" b="0" i="1" dirty="0">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2000" advTm="11011"/>
    </mc:Choice>
    <mc:Fallback xmlns="">
      <p:transition spd="slow" advTm="110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0CA3-EE71-4B96-8334-F7A715F1ED0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CB1982D-84BE-419C-85B3-9A30B68126EE}"/>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2F14BAD7-61E5-42FA-AEC9-25584502FEE2}"/>
              </a:ext>
            </a:extLst>
          </p:cNvPr>
          <p:cNvPicPr>
            <a:picLocks noChangeAspect="1"/>
          </p:cNvPicPr>
          <p:nvPr/>
        </p:nvPicPr>
        <p:blipFill rotWithShape="1">
          <a:blip r:embed="rId2"/>
          <a:srcRect l="5304" t="14686" r="6818" b="8652"/>
          <a:stretch/>
        </p:blipFill>
        <p:spPr>
          <a:xfrm>
            <a:off x="198783" y="293951"/>
            <a:ext cx="8668024" cy="4253450"/>
          </a:xfrm>
          <a:prstGeom prst="rect">
            <a:avLst/>
          </a:prstGeom>
        </p:spPr>
      </p:pic>
    </p:spTree>
    <p:extLst>
      <p:ext uri="{BB962C8B-B14F-4D97-AF65-F5344CB8AC3E}">
        <p14:creationId xmlns:p14="http://schemas.microsoft.com/office/powerpoint/2010/main" val="1474914569"/>
      </p:ext>
    </p:extLst>
  </p:cSld>
  <p:clrMapOvr>
    <a:masterClrMapping/>
  </p:clrMapOvr>
  <mc:AlternateContent xmlns:mc="http://schemas.openxmlformats.org/markup-compatibility/2006" xmlns:p14="http://schemas.microsoft.com/office/powerpoint/2010/main">
    <mc:Choice Requires="p14">
      <p:transition spd="slow" p14:dur="2000" advTm="20091"/>
    </mc:Choice>
    <mc:Fallback xmlns="">
      <p:transition spd="slow" advTm="2009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2976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Lato"/>
                <a:ea typeface="Lato"/>
                <a:cs typeface="Lato"/>
                <a:sym typeface="Lato"/>
              </a:rPr>
              <a:t>Explainer Videos</a:t>
            </a:r>
            <a:endParaRPr dirty="0">
              <a:latin typeface="Lato"/>
              <a:ea typeface="Lato"/>
              <a:cs typeface="Lato"/>
              <a:sym typeface="Lato"/>
            </a:endParaRPr>
          </a:p>
        </p:txBody>
      </p:sp>
      <p:sp>
        <p:nvSpPr>
          <p:cNvPr id="152" name="Google Shape;152;p24"/>
          <p:cNvSpPr txBox="1"/>
          <p:nvPr/>
        </p:nvSpPr>
        <p:spPr>
          <a:xfrm>
            <a:off x="5159175" y="0"/>
            <a:ext cx="3984900" cy="423300"/>
          </a:xfrm>
          <a:prstGeom prst="rect">
            <a:avLst/>
          </a:prstGeom>
          <a:solidFill>
            <a:schemeClr val="dk1"/>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dirty="0">
                <a:latin typeface="Helvetica Neue"/>
                <a:ea typeface="Helvetica Neue"/>
                <a:cs typeface="Helvetica Neue"/>
                <a:sym typeface="Helvetica Neue"/>
              </a:rPr>
              <a:t>urbandisplacement.org/pushedout</a:t>
            </a:r>
            <a:endParaRPr sz="1800" b="1" dirty="0">
              <a:latin typeface="Helvetica Neue"/>
              <a:ea typeface="Helvetica Neue"/>
              <a:cs typeface="Helvetica Neue"/>
              <a:sym typeface="Helvetica Neue"/>
            </a:endParaRPr>
          </a:p>
        </p:txBody>
      </p:sp>
      <p:pic>
        <p:nvPicPr>
          <p:cNvPr id="4" name="Picture 3">
            <a:extLst>
              <a:ext uri="{FF2B5EF4-FFF2-40B4-BE49-F238E27FC236}">
                <a16:creationId xmlns:a16="http://schemas.microsoft.com/office/drawing/2014/main" id="{1499B3B6-8C5A-4009-A936-9D7E7E878D7D}"/>
              </a:ext>
            </a:extLst>
          </p:cNvPr>
          <p:cNvPicPr>
            <a:picLocks noChangeAspect="1"/>
          </p:cNvPicPr>
          <p:nvPr/>
        </p:nvPicPr>
        <p:blipFill rotWithShape="1">
          <a:blip r:embed="rId3"/>
          <a:srcRect l="1739" t="15440" r="40696" b="5787"/>
          <a:stretch/>
        </p:blipFill>
        <p:spPr>
          <a:xfrm>
            <a:off x="15908" y="1320187"/>
            <a:ext cx="4580347" cy="3525663"/>
          </a:xfrm>
          <a:prstGeom prst="rect">
            <a:avLst/>
          </a:prstGeom>
        </p:spPr>
      </p:pic>
      <p:pic>
        <p:nvPicPr>
          <p:cNvPr id="5" name="Picture 4">
            <a:extLst>
              <a:ext uri="{FF2B5EF4-FFF2-40B4-BE49-F238E27FC236}">
                <a16:creationId xmlns:a16="http://schemas.microsoft.com/office/drawing/2014/main" id="{DE989E22-5943-4E9D-B65C-66FF4FD10653}"/>
              </a:ext>
            </a:extLst>
          </p:cNvPr>
          <p:cNvPicPr>
            <a:picLocks noChangeAspect="1"/>
          </p:cNvPicPr>
          <p:nvPr/>
        </p:nvPicPr>
        <p:blipFill rotWithShape="1">
          <a:blip r:embed="rId4"/>
          <a:srcRect l="1739" t="14017" r="40783" b="5787"/>
          <a:stretch/>
        </p:blipFill>
        <p:spPr>
          <a:xfrm>
            <a:off x="4556100" y="1251072"/>
            <a:ext cx="4580347" cy="3594777"/>
          </a:xfrm>
          <a:prstGeom prst="rect">
            <a:avLst/>
          </a:prstGeom>
        </p:spPr>
      </p:pic>
      <p:sp>
        <p:nvSpPr>
          <p:cNvPr id="10" name="Google Shape;152;p24">
            <a:extLst>
              <a:ext uri="{FF2B5EF4-FFF2-40B4-BE49-F238E27FC236}">
                <a16:creationId xmlns:a16="http://schemas.microsoft.com/office/drawing/2014/main" id="{D6EAE1E5-F360-4E7E-8CEA-538B006C5146}"/>
              </a:ext>
            </a:extLst>
          </p:cNvPr>
          <p:cNvSpPr txBox="1"/>
          <p:nvPr/>
        </p:nvSpPr>
        <p:spPr>
          <a:xfrm>
            <a:off x="5168457" y="422747"/>
            <a:ext cx="3984900" cy="423300"/>
          </a:xfrm>
          <a:prstGeom prst="rect">
            <a:avLst/>
          </a:prstGeom>
          <a:solidFill>
            <a:schemeClr val="dk1"/>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dirty="0">
                <a:latin typeface="Helvetica Neue"/>
                <a:ea typeface="Helvetica Neue"/>
                <a:cs typeface="Helvetica Neue"/>
                <a:sym typeface="Helvetica Neue"/>
              </a:rPr>
              <a:t>~/</a:t>
            </a:r>
            <a:r>
              <a:rPr lang="en-US" sz="1800" b="1" dirty="0">
                <a:latin typeface="Helvetica Neue"/>
                <a:ea typeface="Helvetica Neue"/>
                <a:cs typeface="Helvetica Neue"/>
                <a:sym typeface="Helvetica Neue"/>
              </a:rPr>
              <a:t>gentrification-explained</a:t>
            </a:r>
            <a:endParaRPr sz="1800" b="1" dirty="0">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2000" advTm="22935"/>
    </mc:Choice>
    <mc:Fallback xmlns="">
      <p:transition spd="slow" advTm="229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D37A-DDD3-4071-BF65-3DFF667F40CB}"/>
              </a:ext>
            </a:extLst>
          </p:cNvPr>
          <p:cNvSpPr>
            <a:spLocks noGrp="1"/>
          </p:cNvSpPr>
          <p:nvPr>
            <p:ph type="title"/>
          </p:nvPr>
        </p:nvSpPr>
        <p:spPr/>
        <p:txBody>
          <a:bodyPr/>
          <a:lstStyle/>
          <a:p>
            <a:r>
              <a:rPr lang="en-US" dirty="0"/>
              <a:t>Informing Policy</a:t>
            </a:r>
          </a:p>
        </p:txBody>
      </p:sp>
    </p:spTree>
    <p:extLst>
      <p:ext uri="{BB962C8B-B14F-4D97-AF65-F5344CB8AC3E}">
        <p14:creationId xmlns:p14="http://schemas.microsoft.com/office/powerpoint/2010/main" val="3681980923"/>
      </p:ext>
    </p:extLst>
  </p:cSld>
  <p:clrMapOvr>
    <a:masterClrMapping/>
  </p:clrMapOvr>
  <mc:AlternateContent xmlns:mc="http://schemas.openxmlformats.org/markup-compatibility/2006" xmlns:p14="http://schemas.microsoft.com/office/powerpoint/2010/main">
    <mc:Choice Requires="p14">
      <p:transition spd="slow" p14:dur="2000" advTm="2546"/>
    </mc:Choice>
    <mc:Fallback xmlns="">
      <p:transition spd="slow" advTm="25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5902-6D47-4287-B566-84B98B69BA0C}"/>
              </a:ext>
            </a:extLst>
          </p:cNvPr>
          <p:cNvSpPr>
            <a:spLocks noGrp="1"/>
          </p:cNvSpPr>
          <p:nvPr>
            <p:ph type="title"/>
          </p:nvPr>
        </p:nvSpPr>
        <p:spPr/>
        <p:txBody>
          <a:bodyPr/>
          <a:lstStyle/>
          <a:p>
            <a:r>
              <a:rPr lang="en-US" dirty="0"/>
              <a:t>Policy Briefs</a:t>
            </a:r>
          </a:p>
        </p:txBody>
      </p:sp>
      <p:sp>
        <p:nvSpPr>
          <p:cNvPr id="3" name="Text Placeholder 2">
            <a:extLst>
              <a:ext uri="{FF2B5EF4-FFF2-40B4-BE49-F238E27FC236}">
                <a16:creationId xmlns:a16="http://schemas.microsoft.com/office/drawing/2014/main" id="{8A799E8D-60B8-47CF-9790-E62263E7DFF4}"/>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44BB03A6-9DA7-4D3E-943F-52B220A9D709}"/>
              </a:ext>
            </a:extLst>
          </p:cNvPr>
          <p:cNvPicPr>
            <a:picLocks noChangeAspect="1"/>
          </p:cNvPicPr>
          <p:nvPr/>
        </p:nvPicPr>
        <p:blipFill rotWithShape="1">
          <a:blip r:embed="rId2"/>
          <a:srcRect l="33825" t="19169" r="34522" b="7247"/>
          <a:stretch/>
        </p:blipFill>
        <p:spPr>
          <a:xfrm>
            <a:off x="6098640" y="1089325"/>
            <a:ext cx="2894275" cy="3784821"/>
          </a:xfrm>
          <a:prstGeom prst="rect">
            <a:avLst/>
          </a:prstGeom>
        </p:spPr>
      </p:pic>
      <p:pic>
        <p:nvPicPr>
          <p:cNvPr id="5" name="Picture 4">
            <a:extLst>
              <a:ext uri="{FF2B5EF4-FFF2-40B4-BE49-F238E27FC236}">
                <a16:creationId xmlns:a16="http://schemas.microsoft.com/office/drawing/2014/main" id="{483BBE2D-5BEF-469B-93BE-1B64AE53262B}"/>
              </a:ext>
            </a:extLst>
          </p:cNvPr>
          <p:cNvPicPr>
            <a:picLocks noChangeAspect="1"/>
          </p:cNvPicPr>
          <p:nvPr/>
        </p:nvPicPr>
        <p:blipFill rotWithShape="1">
          <a:blip r:embed="rId3"/>
          <a:srcRect l="33217" t="19169" r="34348" b="7247"/>
          <a:stretch/>
        </p:blipFill>
        <p:spPr>
          <a:xfrm>
            <a:off x="176516" y="1144981"/>
            <a:ext cx="2965837" cy="3784821"/>
          </a:xfrm>
          <a:prstGeom prst="rect">
            <a:avLst/>
          </a:prstGeom>
        </p:spPr>
      </p:pic>
      <p:pic>
        <p:nvPicPr>
          <p:cNvPr id="6" name="Picture 5">
            <a:extLst>
              <a:ext uri="{FF2B5EF4-FFF2-40B4-BE49-F238E27FC236}">
                <a16:creationId xmlns:a16="http://schemas.microsoft.com/office/drawing/2014/main" id="{CFECFCC5-9C86-422B-BB3B-791D5BE0706A}"/>
              </a:ext>
            </a:extLst>
          </p:cNvPr>
          <p:cNvPicPr>
            <a:picLocks noChangeAspect="1"/>
          </p:cNvPicPr>
          <p:nvPr/>
        </p:nvPicPr>
        <p:blipFill rotWithShape="1">
          <a:blip r:embed="rId4"/>
          <a:srcRect l="33392" t="19169" r="35652" b="8652"/>
          <a:stretch/>
        </p:blipFill>
        <p:spPr>
          <a:xfrm>
            <a:off x="3172573" y="1152938"/>
            <a:ext cx="2830664" cy="3712514"/>
          </a:xfrm>
          <a:prstGeom prst="rect">
            <a:avLst/>
          </a:prstGeom>
        </p:spPr>
      </p:pic>
    </p:spTree>
    <p:extLst>
      <p:ext uri="{BB962C8B-B14F-4D97-AF65-F5344CB8AC3E}">
        <p14:creationId xmlns:p14="http://schemas.microsoft.com/office/powerpoint/2010/main" val="832214874"/>
      </p:ext>
    </p:extLst>
  </p:cSld>
  <p:clrMapOvr>
    <a:masterClrMapping/>
  </p:clrMapOvr>
  <mc:AlternateContent xmlns:mc="http://schemas.openxmlformats.org/markup-compatibility/2006" xmlns:p14="http://schemas.microsoft.com/office/powerpoint/2010/main">
    <mc:Choice Requires="p14">
      <p:transition spd="slow" p14:dur="2000" advTm="14395"/>
    </mc:Choice>
    <mc:Fallback xmlns="">
      <p:transition spd="slow" advTm="1439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24131D-B522-4951-B674-1443CB3FE01D}"/>
              </a:ext>
            </a:extLst>
          </p:cNvPr>
          <p:cNvPicPr>
            <a:picLocks noChangeAspect="1"/>
          </p:cNvPicPr>
          <p:nvPr/>
        </p:nvPicPr>
        <p:blipFill rotWithShape="1">
          <a:blip r:embed="rId2"/>
          <a:srcRect t="5102" b="5082"/>
          <a:stretch/>
        </p:blipFill>
        <p:spPr>
          <a:xfrm>
            <a:off x="2806810" y="1736101"/>
            <a:ext cx="6337190" cy="3201659"/>
          </a:xfrm>
          <a:prstGeom prst="rect">
            <a:avLst/>
          </a:prstGeom>
        </p:spPr>
      </p:pic>
      <p:sp>
        <p:nvSpPr>
          <p:cNvPr id="2" name="Title 1">
            <a:extLst>
              <a:ext uri="{FF2B5EF4-FFF2-40B4-BE49-F238E27FC236}">
                <a16:creationId xmlns:a16="http://schemas.microsoft.com/office/drawing/2014/main" id="{60815B67-36B7-410D-ADFF-EA0307B540CA}"/>
              </a:ext>
            </a:extLst>
          </p:cNvPr>
          <p:cNvSpPr>
            <a:spLocks noGrp="1"/>
          </p:cNvSpPr>
          <p:nvPr>
            <p:ph type="title"/>
          </p:nvPr>
        </p:nvSpPr>
        <p:spPr/>
        <p:txBody>
          <a:bodyPr/>
          <a:lstStyle/>
          <a:p>
            <a:r>
              <a:rPr lang="en-US" dirty="0"/>
              <a:t>Technical Assistance and Task Forces</a:t>
            </a:r>
          </a:p>
        </p:txBody>
      </p:sp>
      <p:sp>
        <p:nvSpPr>
          <p:cNvPr id="3" name="Text Placeholder 2">
            <a:extLst>
              <a:ext uri="{FF2B5EF4-FFF2-40B4-BE49-F238E27FC236}">
                <a16:creationId xmlns:a16="http://schemas.microsoft.com/office/drawing/2014/main" id="{DFB3519F-1A7F-47F5-B72F-8F2A6DDCA642}"/>
              </a:ext>
            </a:extLst>
          </p:cNvPr>
          <p:cNvSpPr>
            <a:spLocks noGrp="1"/>
          </p:cNvSpPr>
          <p:nvPr>
            <p:ph type="body" idx="1"/>
          </p:nvPr>
        </p:nvSpPr>
        <p:spPr/>
        <p:txBody>
          <a:bodyPr/>
          <a:lstStyle/>
          <a:p>
            <a:endParaRPr lang="en-US" dirty="0"/>
          </a:p>
        </p:txBody>
      </p:sp>
      <p:pic>
        <p:nvPicPr>
          <p:cNvPr id="4" name="Google Shape;200;p31">
            <a:extLst>
              <a:ext uri="{FF2B5EF4-FFF2-40B4-BE49-F238E27FC236}">
                <a16:creationId xmlns:a16="http://schemas.microsoft.com/office/drawing/2014/main" id="{7E9A8B0C-04C2-4B4E-BD8F-E2471859A0D4}"/>
              </a:ext>
            </a:extLst>
          </p:cNvPr>
          <p:cNvPicPr preferRelativeResize="0"/>
          <p:nvPr/>
        </p:nvPicPr>
        <p:blipFill>
          <a:blip r:embed="rId3">
            <a:alphaModFix/>
          </a:blip>
          <a:stretch>
            <a:fillRect/>
          </a:stretch>
        </p:blipFill>
        <p:spPr>
          <a:xfrm>
            <a:off x="311700" y="1083445"/>
            <a:ext cx="3170972" cy="1763122"/>
          </a:xfrm>
          <a:prstGeom prst="rect">
            <a:avLst/>
          </a:prstGeom>
          <a:noFill/>
          <a:ln>
            <a:solidFill>
              <a:schemeClr val="accent1"/>
            </a:solidFill>
          </a:ln>
        </p:spPr>
      </p:pic>
    </p:spTree>
    <p:extLst>
      <p:ext uri="{BB962C8B-B14F-4D97-AF65-F5344CB8AC3E}">
        <p14:creationId xmlns:p14="http://schemas.microsoft.com/office/powerpoint/2010/main" val="3487010697"/>
      </p:ext>
    </p:extLst>
  </p:cSld>
  <p:clrMapOvr>
    <a:masterClrMapping/>
  </p:clrMapOvr>
  <mc:AlternateContent xmlns:mc="http://schemas.openxmlformats.org/markup-compatibility/2006" xmlns:p14="http://schemas.microsoft.com/office/powerpoint/2010/main">
    <mc:Choice Requires="p14">
      <p:transition spd="slow" p14:dur="2000" advTm="20797"/>
    </mc:Choice>
    <mc:Fallback xmlns="">
      <p:transition spd="slow" advTm="207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D37A-DDD3-4071-BF65-3DFF667F40CB}"/>
              </a:ext>
            </a:extLst>
          </p:cNvPr>
          <p:cNvSpPr>
            <a:spLocks noGrp="1"/>
          </p:cNvSpPr>
          <p:nvPr>
            <p:ph type="title"/>
          </p:nvPr>
        </p:nvSpPr>
        <p:spPr/>
        <p:txBody>
          <a:bodyPr/>
          <a:lstStyle/>
          <a:p>
            <a:r>
              <a:rPr lang="en-US" dirty="0"/>
              <a:t>Analyzing Solutions</a:t>
            </a:r>
          </a:p>
        </p:txBody>
      </p:sp>
    </p:spTree>
    <p:extLst>
      <p:ext uri="{BB962C8B-B14F-4D97-AF65-F5344CB8AC3E}">
        <p14:creationId xmlns:p14="http://schemas.microsoft.com/office/powerpoint/2010/main" val="3571330791"/>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15FA-E232-4C4B-92F5-D4E0C8BEB35B}"/>
              </a:ext>
            </a:extLst>
          </p:cNvPr>
          <p:cNvSpPr>
            <a:spLocks noGrp="1"/>
          </p:cNvSpPr>
          <p:nvPr>
            <p:ph type="title"/>
          </p:nvPr>
        </p:nvSpPr>
        <p:spPr/>
        <p:txBody>
          <a:bodyPr/>
          <a:lstStyle/>
          <a:p>
            <a:r>
              <a:rPr lang="en-US" dirty="0"/>
              <a:t>Anti-Displacement Policy Book Chapters</a:t>
            </a:r>
          </a:p>
        </p:txBody>
      </p:sp>
      <p:sp>
        <p:nvSpPr>
          <p:cNvPr id="3" name="Text Placeholder 2">
            <a:extLst>
              <a:ext uri="{FF2B5EF4-FFF2-40B4-BE49-F238E27FC236}">
                <a16:creationId xmlns:a16="http://schemas.microsoft.com/office/drawing/2014/main" id="{36EFAFB4-59DC-45E5-B04E-3D51195AEBA5}"/>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42B06820-E439-4501-BA7E-272EBD5C2D42}"/>
              </a:ext>
            </a:extLst>
          </p:cNvPr>
          <p:cNvPicPr>
            <a:picLocks noChangeAspect="1"/>
          </p:cNvPicPr>
          <p:nvPr/>
        </p:nvPicPr>
        <p:blipFill>
          <a:blip r:embed="rId2"/>
          <a:stretch>
            <a:fillRect/>
          </a:stretch>
        </p:blipFill>
        <p:spPr>
          <a:xfrm>
            <a:off x="3298246" y="1152425"/>
            <a:ext cx="2527727" cy="3769242"/>
          </a:xfrm>
          <a:prstGeom prst="rect">
            <a:avLst/>
          </a:prstGeom>
        </p:spPr>
      </p:pic>
      <p:pic>
        <p:nvPicPr>
          <p:cNvPr id="5" name="Google Shape;126;p21">
            <a:extLst>
              <a:ext uri="{FF2B5EF4-FFF2-40B4-BE49-F238E27FC236}">
                <a16:creationId xmlns:a16="http://schemas.microsoft.com/office/drawing/2014/main" id="{CF6EDC41-5463-42B2-9FFA-BC626BE1203E}"/>
              </a:ext>
            </a:extLst>
          </p:cNvPr>
          <p:cNvPicPr preferRelativeResize="0"/>
          <p:nvPr/>
        </p:nvPicPr>
        <p:blipFill>
          <a:blip r:embed="rId3">
            <a:alphaModFix/>
          </a:blip>
          <a:stretch>
            <a:fillRect/>
          </a:stretch>
        </p:blipFill>
        <p:spPr>
          <a:xfrm>
            <a:off x="806339" y="1266325"/>
            <a:ext cx="2199254" cy="3559200"/>
          </a:xfrm>
          <a:prstGeom prst="rect">
            <a:avLst/>
          </a:prstGeom>
          <a:noFill/>
          <a:ln>
            <a:noFill/>
          </a:ln>
        </p:spPr>
      </p:pic>
      <p:pic>
        <p:nvPicPr>
          <p:cNvPr id="7" name="Picture 6">
            <a:extLst>
              <a:ext uri="{FF2B5EF4-FFF2-40B4-BE49-F238E27FC236}">
                <a16:creationId xmlns:a16="http://schemas.microsoft.com/office/drawing/2014/main" id="{BCEA1961-F31E-4776-A8A8-5C1E27A00FC2}"/>
              </a:ext>
            </a:extLst>
          </p:cNvPr>
          <p:cNvPicPr>
            <a:picLocks noChangeAspect="1"/>
          </p:cNvPicPr>
          <p:nvPr/>
        </p:nvPicPr>
        <p:blipFill>
          <a:blip r:embed="rId4"/>
          <a:stretch>
            <a:fillRect/>
          </a:stretch>
        </p:blipFill>
        <p:spPr>
          <a:xfrm>
            <a:off x="6004021" y="1226124"/>
            <a:ext cx="2527727" cy="3625215"/>
          </a:xfrm>
          <a:prstGeom prst="rect">
            <a:avLst/>
          </a:prstGeom>
        </p:spPr>
      </p:pic>
    </p:spTree>
    <p:extLst>
      <p:ext uri="{BB962C8B-B14F-4D97-AF65-F5344CB8AC3E}">
        <p14:creationId xmlns:p14="http://schemas.microsoft.com/office/powerpoint/2010/main" val="2910205863"/>
      </p:ext>
    </p:extLst>
  </p:cSld>
  <p:clrMapOvr>
    <a:masterClrMapping/>
  </p:clrMapOvr>
  <mc:AlternateContent xmlns:mc="http://schemas.openxmlformats.org/markup-compatibility/2006" xmlns:p14="http://schemas.microsoft.com/office/powerpoint/2010/main">
    <mc:Choice Requires="p14">
      <p:transition spd="slow" p14:dur="2000" advTm="19387"/>
    </mc:Choice>
    <mc:Fallback xmlns="">
      <p:transition spd="slow" advTm="1938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9DFF-05F1-4443-8239-10C38C11FEFC}"/>
              </a:ext>
            </a:extLst>
          </p:cNvPr>
          <p:cNvSpPr>
            <a:spLocks noGrp="1"/>
          </p:cNvSpPr>
          <p:nvPr>
            <p:ph type="title"/>
          </p:nvPr>
        </p:nvSpPr>
        <p:spPr/>
        <p:txBody>
          <a:bodyPr/>
          <a:lstStyle/>
          <a:p>
            <a:r>
              <a:rPr lang="en-US" dirty="0"/>
              <a:t>New Projects!</a:t>
            </a:r>
          </a:p>
        </p:txBody>
      </p:sp>
      <p:sp>
        <p:nvSpPr>
          <p:cNvPr id="3" name="Text Placeholder 2">
            <a:extLst>
              <a:ext uri="{FF2B5EF4-FFF2-40B4-BE49-F238E27FC236}">
                <a16:creationId xmlns:a16="http://schemas.microsoft.com/office/drawing/2014/main" id="{7B2186CA-2940-426E-B894-4A84DFFDB2F8}"/>
              </a:ext>
            </a:extLst>
          </p:cNvPr>
          <p:cNvSpPr>
            <a:spLocks noGrp="1"/>
          </p:cNvSpPr>
          <p:nvPr>
            <p:ph type="body" idx="1"/>
          </p:nvPr>
        </p:nvSpPr>
        <p:spPr/>
        <p:txBody>
          <a:bodyPr/>
          <a:lstStyle/>
          <a:p>
            <a:r>
              <a:rPr lang="en-US" sz="2000" dirty="0"/>
              <a:t>Analysis of the displacement impacts of policy:</a:t>
            </a:r>
          </a:p>
          <a:p>
            <a:pPr lvl="1"/>
            <a:r>
              <a:rPr lang="en-US" sz="1600" dirty="0"/>
              <a:t>Rent control and just cause evictions protections (funded by SVCF)</a:t>
            </a:r>
          </a:p>
          <a:p>
            <a:pPr lvl="1"/>
            <a:r>
              <a:rPr lang="en-US" sz="1600" dirty="0"/>
              <a:t>New housing production – affordable and market rate (funded by CZI)</a:t>
            </a:r>
          </a:p>
          <a:p>
            <a:pPr lvl="1"/>
            <a:r>
              <a:rPr lang="en-US" sz="1600" dirty="0"/>
              <a:t>Climate investments (funded by SGC)</a:t>
            </a:r>
          </a:p>
          <a:p>
            <a:endParaRPr lang="en-US" sz="2000" dirty="0"/>
          </a:p>
          <a:p>
            <a:r>
              <a:rPr lang="en-US" sz="2000" dirty="0"/>
              <a:t>Collaboration with Prof. Jackelyn Hwang (Stanford) and Federal Reserve Bank of San Francisco</a:t>
            </a:r>
          </a:p>
          <a:p>
            <a:pPr lvl="1"/>
            <a:r>
              <a:rPr lang="en-US" sz="1600" dirty="0"/>
              <a:t>Using Federal Reserve Bank of New York Consumer Credit Panel/Equifax (CCP)</a:t>
            </a:r>
          </a:p>
        </p:txBody>
      </p:sp>
    </p:spTree>
    <p:extLst>
      <p:ext uri="{BB962C8B-B14F-4D97-AF65-F5344CB8AC3E}">
        <p14:creationId xmlns:p14="http://schemas.microsoft.com/office/powerpoint/2010/main" val="4200653367"/>
      </p:ext>
    </p:extLst>
  </p:cSld>
  <p:clrMapOvr>
    <a:masterClrMapping/>
  </p:clrMapOvr>
  <mc:AlternateContent xmlns:mc="http://schemas.openxmlformats.org/markup-compatibility/2006" xmlns:p14="http://schemas.microsoft.com/office/powerpoint/2010/main">
    <mc:Choice Requires="p14">
      <p:transition spd="slow" p14:dur="2000" advTm="22274"/>
    </mc:Choice>
    <mc:Fallback xmlns="">
      <p:transition spd="slow" advTm="2227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286350" y="450575"/>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sp>
        <p:nvSpPr>
          <p:cNvPr id="278" name="Google Shape;278;p41"/>
          <p:cNvSpPr txBox="1"/>
          <p:nvPr/>
        </p:nvSpPr>
        <p:spPr>
          <a:xfrm>
            <a:off x="2406025" y="1392575"/>
            <a:ext cx="4175100" cy="9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dirty="0">
              <a:solidFill>
                <a:srgbClr val="2D637F"/>
              </a:solidFill>
              <a:latin typeface="Lato"/>
              <a:ea typeface="Lato"/>
              <a:cs typeface="Lato"/>
              <a:sym typeface="Lato"/>
            </a:endParaRPr>
          </a:p>
          <a:p>
            <a:pPr marL="0" lvl="0" indent="0" algn="ctr" rtl="0">
              <a:spcBef>
                <a:spcPts val="0"/>
              </a:spcBef>
              <a:spcAft>
                <a:spcPts val="0"/>
              </a:spcAft>
              <a:buNone/>
            </a:pPr>
            <a:r>
              <a:rPr lang="en-US" sz="1800" u="sng" dirty="0" err="1">
                <a:solidFill>
                  <a:srgbClr val="2D637F"/>
                </a:solidFill>
                <a:latin typeface="Lato"/>
                <a:ea typeface="Lato"/>
                <a:cs typeface="Lato"/>
                <a:sym typeface="Lato"/>
                <a:hlinkClick r:id="rId3"/>
              </a:rPr>
              <a:t>mzuk</a:t>
            </a:r>
            <a:r>
              <a:rPr lang="en" sz="1800" u="sng" dirty="0">
                <a:solidFill>
                  <a:srgbClr val="2D637F"/>
                </a:solidFill>
                <a:latin typeface="Lato"/>
                <a:ea typeface="Lato"/>
                <a:cs typeface="Lato"/>
                <a:sym typeface="Lato"/>
                <a:hlinkClick r:id="rId3"/>
              </a:rPr>
              <a:t>@berkeley.edu</a:t>
            </a:r>
            <a:endParaRPr lang="en" sz="1800" u="sng" dirty="0">
              <a:solidFill>
                <a:srgbClr val="2D637F"/>
              </a:solidFill>
              <a:latin typeface="Lato"/>
              <a:ea typeface="Lato"/>
              <a:cs typeface="Lato"/>
              <a:sym typeface="Lato"/>
            </a:endParaRPr>
          </a:p>
          <a:p>
            <a:pPr marL="0" lvl="0" indent="0" algn="ctr" rtl="0">
              <a:spcBef>
                <a:spcPts val="0"/>
              </a:spcBef>
              <a:spcAft>
                <a:spcPts val="0"/>
              </a:spcAft>
              <a:buNone/>
            </a:pPr>
            <a:r>
              <a:rPr lang="en-US" sz="1800" dirty="0">
                <a:solidFill>
                  <a:srgbClr val="2D637F"/>
                </a:solidFill>
                <a:latin typeface="Lato"/>
                <a:ea typeface="Lato"/>
                <a:cs typeface="Lato"/>
                <a:sym typeface="Lato"/>
              </a:rPr>
              <a:t>http://www.u</a:t>
            </a:r>
            <a:r>
              <a:rPr lang="en" sz="1800" dirty="0">
                <a:solidFill>
                  <a:srgbClr val="2D637F"/>
                </a:solidFill>
                <a:latin typeface="Lato"/>
                <a:ea typeface="Lato"/>
                <a:cs typeface="Lato"/>
                <a:sym typeface="Lato"/>
              </a:rPr>
              <a:t>rbandisplacement.org</a:t>
            </a:r>
            <a:endParaRPr sz="1800" dirty="0">
              <a:solidFill>
                <a:srgbClr val="2D637F"/>
              </a:solidFill>
              <a:latin typeface="Lato"/>
              <a:ea typeface="Lato"/>
              <a:cs typeface="Lato"/>
              <a:sym typeface="Lato"/>
            </a:endParaRPr>
          </a:p>
          <a:p>
            <a:pPr marL="0" lvl="0" indent="0" algn="ctr" rtl="0">
              <a:spcBef>
                <a:spcPts val="0"/>
              </a:spcBef>
              <a:spcAft>
                <a:spcPts val="0"/>
              </a:spcAft>
              <a:buNone/>
            </a:pPr>
            <a:endParaRPr sz="1800" u="sng" dirty="0">
              <a:solidFill>
                <a:srgbClr val="2D637F"/>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2000" advTm="15005"/>
    </mc:Choice>
    <mc:Fallback xmlns="">
      <p:transition spd="slow" advTm="1500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Lato"/>
                <a:ea typeface="Lato"/>
                <a:cs typeface="Lato"/>
                <a:sym typeface="Lato"/>
              </a:rPr>
              <a:t>About the Urban Displacement Project</a:t>
            </a:r>
            <a:endParaRPr sz="3200">
              <a:latin typeface="Lato"/>
              <a:ea typeface="Lato"/>
              <a:cs typeface="Lato"/>
              <a:sym typeface="Lato"/>
            </a:endParaRPr>
          </a:p>
        </p:txBody>
      </p:sp>
      <p:sp>
        <p:nvSpPr>
          <p:cNvPr id="75" name="Google Shape;75;p14"/>
          <p:cNvSpPr txBox="1">
            <a:spLocks noGrp="1"/>
          </p:cNvSpPr>
          <p:nvPr>
            <p:ph type="body" idx="1"/>
          </p:nvPr>
        </p:nvSpPr>
        <p:spPr>
          <a:xfrm>
            <a:off x="311700" y="1266325"/>
            <a:ext cx="8520600" cy="3757200"/>
          </a:xfrm>
          <a:prstGeom prst="rect">
            <a:avLst/>
          </a:prstGeom>
          <a:effectLst>
            <a:reflection dist="38100" dir="5400000" fadeDir="5400012"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The Urban Displacement Project (UDP) is a research and action initiative at UC Berkeley. UDP conducts community-engaged, data-driven, applied research to help move cities towards more equitable and inclusive futures.</a:t>
            </a:r>
            <a:endParaRPr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0" lvl="0" indent="0" algn="l" rtl="0">
              <a:spcBef>
                <a:spcPts val="0"/>
              </a:spcBef>
              <a:spcAft>
                <a:spcPts val="0"/>
              </a:spcAft>
              <a:buClr>
                <a:srgbClr val="000000"/>
              </a:buClr>
              <a:buSzPts val="1100"/>
              <a:buFont typeface="Arial"/>
              <a:buNone/>
            </a:pPr>
            <a:endParaRPr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0" lvl="0" indent="0" algn="l" rtl="0">
              <a:spcBef>
                <a:spcPts val="500"/>
              </a:spcBef>
              <a:spcAft>
                <a:spcPts val="0"/>
              </a:spcAft>
              <a:buClr>
                <a:srgbClr val="000000"/>
              </a:buClr>
              <a:buSzPts val="1100"/>
              <a:buFont typeface="Arial"/>
              <a:buNone/>
            </a:pPr>
            <a:r>
              <a:rPr lang="en"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The goal of UDP is to produce rigorous research to reframe conversations, empower advocates and policymakers, and to train and inspire the next generation of leaders in equitable development.</a:t>
            </a:r>
            <a:endParaRPr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0" lvl="0" indent="0" algn="l" rtl="0">
              <a:lnSpc>
                <a:spcPct val="115000"/>
              </a:lnSpc>
              <a:spcBef>
                <a:spcPts val="0"/>
              </a:spcBef>
              <a:spcAft>
                <a:spcPts val="0"/>
              </a:spcAft>
              <a:buClr>
                <a:srgbClr val="000000"/>
              </a:buClr>
              <a:buSzPts val="1100"/>
              <a:buFont typeface="Arial"/>
              <a:buNone/>
            </a:pPr>
            <a:endParaRPr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0" lvl="0" indent="0" algn="l" rtl="0">
              <a:spcBef>
                <a:spcPts val="0"/>
              </a:spcBef>
              <a:spcAft>
                <a:spcPts val="1600"/>
              </a:spcAft>
              <a:buNone/>
            </a:pPr>
            <a:endParaRPr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2000" advTm="8191"/>
    </mc:Choice>
    <mc:Fallback xmlns="">
      <p:transition spd="slow" advTm="81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B38C-074D-4F0E-B602-69AAC1A6810E}"/>
              </a:ext>
            </a:extLst>
          </p:cNvPr>
          <p:cNvSpPr>
            <a:spLocks noGrp="1"/>
          </p:cNvSpPr>
          <p:nvPr>
            <p:ph type="title"/>
          </p:nvPr>
        </p:nvSpPr>
        <p:spPr>
          <a:xfrm>
            <a:off x="311700" y="814800"/>
            <a:ext cx="8571300" cy="1756950"/>
          </a:xfrm>
        </p:spPr>
        <p:txBody>
          <a:bodyPr/>
          <a:lstStyle/>
          <a:p>
            <a:r>
              <a:rPr lang="en-US" dirty="0"/>
              <a:t>In the beginning</a:t>
            </a:r>
          </a:p>
        </p:txBody>
      </p:sp>
    </p:spTree>
    <p:extLst>
      <p:ext uri="{BB962C8B-B14F-4D97-AF65-F5344CB8AC3E}">
        <p14:creationId xmlns:p14="http://schemas.microsoft.com/office/powerpoint/2010/main" val="1111289980"/>
      </p:ext>
    </p:extLst>
  </p:cSld>
  <p:clrMapOvr>
    <a:masterClrMapping/>
  </p:clrMapOvr>
  <mc:AlternateContent xmlns:mc="http://schemas.openxmlformats.org/markup-compatibility/2006" xmlns:p14="http://schemas.microsoft.com/office/powerpoint/2010/main">
    <mc:Choice Requires="p14">
      <p:transition spd="slow" p14:dur="2000" advTm="4504"/>
    </mc:Choice>
    <mc:Fallback xmlns="">
      <p:transition spd="slow" advTm="45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1395875" y="626550"/>
            <a:ext cx="6132850" cy="3449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0519"/>
    </mc:Choice>
    <mc:Fallback xmlns="">
      <p:transition spd="slow" advTm="305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2601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Lato"/>
                <a:ea typeface="Lato"/>
                <a:cs typeface="Lato"/>
                <a:sym typeface="Lato"/>
              </a:rPr>
              <a:t>Multi-method Approach</a:t>
            </a:r>
            <a:endParaRPr sz="3200">
              <a:latin typeface="Lato"/>
              <a:ea typeface="Lato"/>
              <a:cs typeface="Lato"/>
              <a:sym typeface="Lato"/>
            </a:endParaRPr>
          </a:p>
        </p:txBody>
      </p:sp>
      <p:sp>
        <p:nvSpPr>
          <p:cNvPr id="118" name="Google Shape;118;p20"/>
          <p:cNvSpPr txBox="1"/>
          <p:nvPr/>
        </p:nvSpPr>
        <p:spPr>
          <a:xfrm>
            <a:off x="248724" y="1071900"/>
            <a:ext cx="3900300" cy="1548600"/>
          </a:xfrm>
          <a:prstGeom prst="rect">
            <a:avLst/>
          </a:prstGeom>
          <a:noFill/>
          <a:ln>
            <a:noFill/>
          </a:ln>
        </p:spPr>
        <p:txBody>
          <a:bodyPr spcFirstLastPara="1" wrap="square" lIns="91425" tIns="91425" rIns="91425" bIns="91425" anchor="t" anchorCtr="0">
            <a:noAutofit/>
          </a:bodyPr>
          <a:lstStyle/>
          <a:p>
            <a:pPr marL="457200" lvl="0" indent="-368300" algn="l" rtl="0">
              <a:spcBef>
                <a:spcPts val="440"/>
              </a:spcBef>
              <a:spcAft>
                <a:spcPts val="0"/>
              </a:spcAft>
              <a:buClr>
                <a:srgbClr val="2D637F"/>
              </a:buClr>
              <a:buSzPts val="2200"/>
              <a:buFont typeface="Lato"/>
              <a:buChar char="•"/>
            </a:pPr>
            <a:r>
              <a:rPr lang="en-US"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Partnerships with state, regional, local gov and community groups</a:t>
            </a:r>
          </a:p>
          <a:p>
            <a:pPr marL="457200" lvl="0" indent="-368300" algn="l" rtl="0">
              <a:spcBef>
                <a:spcPts val="440"/>
              </a:spcBef>
              <a:spcAft>
                <a:spcPts val="0"/>
              </a:spcAft>
              <a:buClr>
                <a:srgbClr val="2D637F"/>
              </a:buClr>
              <a:buSzPts val="2200"/>
              <a:buFont typeface="Lato"/>
              <a:buChar char="•"/>
            </a:pPr>
            <a:endParaRPr lang="en-US"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457200" lvl="0" indent="-368300" algn="l" rtl="0">
              <a:spcBef>
                <a:spcPts val="440"/>
              </a:spcBef>
              <a:spcAft>
                <a:spcPts val="0"/>
              </a:spcAft>
              <a:buClr>
                <a:srgbClr val="2D637F"/>
              </a:buClr>
              <a:buSzPts val="2200"/>
              <a:buFont typeface="Lato"/>
              <a:buChar char="•"/>
            </a:pPr>
            <a:r>
              <a:rPr lang="en-US"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Mixed method approach (case studies, data analysis, qualitative)</a:t>
            </a:r>
          </a:p>
          <a:p>
            <a:pPr marL="457200" lvl="0" indent="-368300" algn="l" rtl="0">
              <a:spcBef>
                <a:spcPts val="440"/>
              </a:spcBef>
              <a:spcAft>
                <a:spcPts val="0"/>
              </a:spcAft>
              <a:buClr>
                <a:srgbClr val="2D637F"/>
              </a:buClr>
              <a:buSzPts val="2200"/>
              <a:buFont typeface="Lato"/>
              <a:buChar char="•"/>
            </a:pPr>
            <a:endParaRPr lang="en"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457200" lvl="0" indent="-368300" algn="l" rtl="0">
              <a:spcBef>
                <a:spcPts val="440"/>
              </a:spcBef>
              <a:spcAft>
                <a:spcPts val="0"/>
              </a:spcAft>
              <a:buClr>
                <a:srgbClr val="2D637F"/>
              </a:buClr>
              <a:buSzPts val="2200"/>
              <a:buFont typeface="Lato"/>
              <a:buChar char="•"/>
            </a:pPr>
            <a:r>
              <a:rPr lang="en"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Redefine gentrification as a process, not an event</a:t>
            </a:r>
          </a:p>
          <a:p>
            <a:pPr marL="457200" lvl="0" indent="-368300" algn="l" rtl="0">
              <a:spcBef>
                <a:spcPts val="440"/>
              </a:spcBef>
              <a:spcAft>
                <a:spcPts val="0"/>
              </a:spcAft>
              <a:buClr>
                <a:srgbClr val="2D637F"/>
              </a:buClr>
              <a:buSzPts val="2200"/>
              <a:buFont typeface="Lato"/>
              <a:buChar char="•"/>
            </a:pPr>
            <a:endParaRPr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457200" lvl="0" indent="-368300" algn="l" rtl="0">
              <a:spcBef>
                <a:spcPts val="440"/>
              </a:spcBef>
              <a:spcAft>
                <a:spcPts val="0"/>
              </a:spcAft>
              <a:buClr>
                <a:srgbClr val="2D637F"/>
              </a:buClr>
              <a:buSzPts val="2200"/>
              <a:buFont typeface="Lato"/>
              <a:buChar char="•"/>
            </a:pPr>
            <a:r>
              <a:rPr lang="en"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Incorporate exclusion</a:t>
            </a:r>
          </a:p>
          <a:p>
            <a:pPr marL="457200" lvl="0" indent="-368300" algn="l" rtl="0">
              <a:spcBef>
                <a:spcPts val="440"/>
              </a:spcBef>
              <a:spcAft>
                <a:spcPts val="0"/>
              </a:spcAft>
              <a:buClr>
                <a:srgbClr val="2D637F"/>
              </a:buClr>
              <a:buSzPts val="2200"/>
              <a:buFont typeface="Lato"/>
              <a:buChar char="•"/>
            </a:pPr>
            <a:endParaRPr lang="en"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457200" lvl="0" indent="-368300" algn="l" rtl="0">
              <a:spcBef>
                <a:spcPts val="440"/>
              </a:spcBef>
              <a:spcAft>
                <a:spcPts val="0"/>
              </a:spcAft>
              <a:buClr>
                <a:srgbClr val="2D637F"/>
              </a:buClr>
              <a:buSzPts val="2200"/>
              <a:buFont typeface="Lato"/>
              <a:buChar char="•"/>
            </a:pPr>
            <a:r>
              <a:rPr lang="en"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Retrospective and pr</a:t>
            </a:r>
            <a:r>
              <a:rPr lang="en-US" sz="1600" dirty="0" err="1">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ospective</a:t>
            </a:r>
            <a:r>
              <a:rPr lang="en"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 maps</a:t>
            </a:r>
            <a:endParaRPr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a:p>
            <a:pPr marL="457200" lvl="0" indent="-228600" algn="l" rtl="0">
              <a:spcBef>
                <a:spcPts val="440"/>
              </a:spcBef>
              <a:spcAft>
                <a:spcPts val="0"/>
              </a:spcAft>
              <a:buNone/>
            </a:pPr>
            <a:endParaRPr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 name="Google Shape;109;p19">
            <a:extLst>
              <a:ext uri="{FF2B5EF4-FFF2-40B4-BE49-F238E27FC236}">
                <a16:creationId xmlns:a16="http://schemas.microsoft.com/office/drawing/2014/main" id="{FB538941-500E-4D92-9F34-48A628E56F22}"/>
              </a:ext>
            </a:extLst>
          </p:cNvPr>
          <p:cNvPicPr preferRelativeResize="0"/>
          <p:nvPr/>
        </p:nvPicPr>
        <p:blipFill rotWithShape="1">
          <a:blip r:embed="rId3">
            <a:alphaModFix/>
          </a:blip>
          <a:srcRect t="-2936" r="54462"/>
          <a:stretch/>
        </p:blipFill>
        <p:spPr>
          <a:xfrm>
            <a:off x="5090394" y="2613994"/>
            <a:ext cx="2997205" cy="2372724"/>
          </a:xfrm>
          <a:prstGeom prst="rect">
            <a:avLst/>
          </a:prstGeom>
          <a:noFill/>
          <a:ln>
            <a:noFill/>
          </a:ln>
        </p:spPr>
      </p:pic>
      <p:pic>
        <p:nvPicPr>
          <p:cNvPr id="7" name="Google Shape;110;p19">
            <a:extLst>
              <a:ext uri="{FF2B5EF4-FFF2-40B4-BE49-F238E27FC236}">
                <a16:creationId xmlns:a16="http://schemas.microsoft.com/office/drawing/2014/main" id="{425F8557-1A60-4EE5-B5F6-B1530C1C9DCD}"/>
              </a:ext>
            </a:extLst>
          </p:cNvPr>
          <p:cNvPicPr preferRelativeResize="0"/>
          <p:nvPr/>
        </p:nvPicPr>
        <p:blipFill rotWithShape="1">
          <a:blip r:embed="rId4">
            <a:alphaModFix/>
          </a:blip>
          <a:srcRect/>
          <a:stretch/>
        </p:blipFill>
        <p:spPr>
          <a:xfrm>
            <a:off x="5352951" y="211887"/>
            <a:ext cx="2814676" cy="2423232"/>
          </a:xfrm>
          <a:prstGeom prst="rect">
            <a:avLst/>
          </a:prstGeom>
          <a:noFill/>
          <a:ln>
            <a:noFill/>
          </a:ln>
        </p:spPr>
      </p:pic>
    </p:spTree>
    <p:extLst>
      <p:ext uri="{BB962C8B-B14F-4D97-AF65-F5344CB8AC3E}">
        <p14:creationId xmlns:p14="http://schemas.microsoft.com/office/powerpoint/2010/main" val="636810626"/>
      </p:ext>
    </p:extLst>
  </p:cSld>
  <p:clrMapOvr>
    <a:masterClrMapping/>
  </p:clrMapOvr>
  <mc:AlternateContent xmlns:mc="http://schemas.openxmlformats.org/markup-compatibility/2006" xmlns:p14="http://schemas.microsoft.com/office/powerpoint/2010/main">
    <mc:Choice Requires="p14">
      <p:transition spd="slow" p14:dur="2000" advTm="33809"/>
    </mc:Choice>
    <mc:Fallback xmlns="">
      <p:transition spd="slow" advTm="338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31975" y="2376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Transit-induced gentrification</a:t>
            </a:r>
            <a:endParaRPr/>
          </a:p>
        </p:txBody>
      </p:sp>
      <p:sp>
        <p:nvSpPr>
          <p:cNvPr id="125" name="Google Shape;125;p21"/>
          <p:cNvSpPr txBox="1">
            <a:spLocks noGrp="1"/>
          </p:cNvSpPr>
          <p:nvPr>
            <p:ph type="body" idx="1"/>
          </p:nvPr>
        </p:nvSpPr>
        <p:spPr>
          <a:xfrm>
            <a:off x="311700" y="1058925"/>
            <a:ext cx="4904356"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i="1"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Our research shows -- rail station areas </a:t>
            </a:r>
            <a:r>
              <a:rPr lang="en-US" sz="1600" i="1">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areas </a:t>
            </a:r>
            <a:r>
              <a:rPr lang="en" sz="1600" i="1">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more </a:t>
            </a:r>
            <a:r>
              <a:rPr lang="en" sz="1600" i="1"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t>likely to experience gentrification and displacement than areas without a transit stop.</a:t>
            </a:r>
            <a:br>
              <a:rPr lang="en" sz="1600" i="1"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rPr>
            </a:br>
            <a:endParaRPr sz="1600" dirty="0">
              <a:solidFill>
                <a:srgbClr val="2D637F"/>
              </a:solidFill>
              <a:latin typeface="Open Sans" panose="020B0606030504020204" pitchFamily="34" charset="0"/>
              <a:ea typeface="Open Sans" panose="020B0606030504020204" pitchFamily="34" charset="0"/>
              <a:cs typeface="Open Sans" panose="020B0606030504020204" pitchFamily="34" charset="0"/>
              <a:sym typeface="Lato"/>
            </a:endParaRPr>
          </a:p>
        </p:txBody>
      </p:sp>
      <p:pic>
        <p:nvPicPr>
          <p:cNvPr id="126" name="Google Shape;126;p21"/>
          <p:cNvPicPr preferRelativeResize="0"/>
          <p:nvPr/>
        </p:nvPicPr>
        <p:blipFill>
          <a:blip r:embed="rId3">
            <a:alphaModFix/>
          </a:blip>
          <a:stretch>
            <a:fillRect/>
          </a:stretch>
        </p:blipFill>
        <p:spPr>
          <a:xfrm>
            <a:off x="5752050" y="516700"/>
            <a:ext cx="2900525" cy="4308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2470"/>
    </mc:Choice>
    <mc:Fallback xmlns="">
      <p:transition spd="slow" advTm="124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177100" y="69525"/>
            <a:ext cx="54354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latin typeface="Lato"/>
                <a:ea typeface="Lato"/>
                <a:cs typeface="Lato"/>
                <a:sym typeface="Lato"/>
              </a:rPr>
              <a:t>Studying the impacts of Displacement</a:t>
            </a:r>
            <a:endParaRPr sz="3200" dirty="0">
              <a:latin typeface="Lato"/>
              <a:ea typeface="Lato"/>
              <a:cs typeface="Lato"/>
              <a:sym typeface="Lato"/>
            </a:endParaRPr>
          </a:p>
        </p:txBody>
      </p:sp>
      <p:pic>
        <p:nvPicPr>
          <p:cNvPr id="2" name="Picture 1">
            <a:extLst>
              <a:ext uri="{FF2B5EF4-FFF2-40B4-BE49-F238E27FC236}">
                <a16:creationId xmlns:a16="http://schemas.microsoft.com/office/drawing/2014/main" id="{7886503C-26DB-4709-B025-99A04F133B9E}"/>
              </a:ext>
            </a:extLst>
          </p:cNvPr>
          <p:cNvPicPr>
            <a:picLocks noChangeAspect="1"/>
          </p:cNvPicPr>
          <p:nvPr/>
        </p:nvPicPr>
        <p:blipFill>
          <a:blip r:embed="rId3"/>
          <a:stretch>
            <a:fillRect/>
          </a:stretch>
        </p:blipFill>
        <p:spPr>
          <a:xfrm>
            <a:off x="2063956" y="1078472"/>
            <a:ext cx="2977172" cy="3906110"/>
          </a:xfrm>
          <a:prstGeom prst="rect">
            <a:avLst/>
          </a:prstGeom>
        </p:spPr>
      </p:pic>
      <p:pic>
        <p:nvPicPr>
          <p:cNvPr id="5" name="Google Shape;175;p27">
            <a:extLst>
              <a:ext uri="{FF2B5EF4-FFF2-40B4-BE49-F238E27FC236}">
                <a16:creationId xmlns:a16="http://schemas.microsoft.com/office/drawing/2014/main" id="{1519C30F-B171-47C7-A259-0E16516DB18C}"/>
              </a:ext>
            </a:extLst>
          </p:cNvPr>
          <p:cNvPicPr preferRelativeResize="0"/>
          <p:nvPr/>
        </p:nvPicPr>
        <p:blipFill>
          <a:blip r:embed="rId4">
            <a:alphaModFix/>
          </a:blip>
          <a:stretch>
            <a:fillRect/>
          </a:stretch>
        </p:blipFill>
        <p:spPr>
          <a:xfrm>
            <a:off x="5494351" y="1111524"/>
            <a:ext cx="3174924" cy="3706965"/>
          </a:xfrm>
          <a:prstGeom prst="rect">
            <a:avLst/>
          </a:prstGeom>
          <a:noFill/>
          <a:ln>
            <a:noFill/>
          </a:ln>
        </p:spPr>
      </p:pic>
    </p:spTree>
    <p:extLst>
      <p:ext uri="{BB962C8B-B14F-4D97-AF65-F5344CB8AC3E}">
        <p14:creationId xmlns:p14="http://schemas.microsoft.com/office/powerpoint/2010/main" val="2645953783"/>
      </p:ext>
    </p:extLst>
  </p:cSld>
  <p:clrMapOvr>
    <a:masterClrMapping/>
  </p:clrMapOvr>
  <mc:AlternateContent xmlns:mc="http://schemas.openxmlformats.org/markup-compatibility/2006" xmlns:p14="http://schemas.microsoft.com/office/powerpoint/2010/main">
    <mc:Choice Requires="p14">
      <p:transition spd="slow" p14:dur="2000" advTm="40797"/>
    </mc:Choice>
    <mc:Fallback xmlns="">
      <p:transition spd="slow" advTm="407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D37A-DDD3-4071-BF65-3DFF667F40CB}"/>
              </a:ext>
            </a:extLst>
          </p:cNvPr>
          <p:cNvSpPr>
            <a:spLocks noGrp="1"/>
          </p:cNvSpPr>
          <p:nvPr>
            <p:ph type="title"/>
          </p:nvPr>
        </p:nvSpPr>
        <p:spPr/>
        <p:txBody>
          <a:bodyPr/>
          <a:lstStyle/>
          <a:p>
            <a:r>
              <a:rPr lang="en-US" dirty="0"/>
              <a:t>Disseminating our Work and Reframing Conversations</a:t>
            </a:r>
          </a:p>
        </p:txBody>
      </p:sp>
    </p:spTree>
    <p:extLst>
      <p:ext uri="{BB962C8B-B14F-4D97-AF65-F5344CB8AC3E}">
        <p14:creationId xmlns:p14="http://schemas.microsoft.com/office/powerpoint/2010/main" val="3763519481"/>
      </p:ext>
    </p:extLst>
  </p:cSld>
  <p:clrMapOvr>
    <a:masterClrMapping/>
  </p:clrMapOvr>
  <mc:AlternateContent xmlns:mc="http://schemas.openxmlformats.org/markup-compatibility/2006" xmlns:p14="http://schemas.microsoft.com/office/powerpoint/2010/main">
    <mc:Choice Requires="p14">
      <p:transition spd="slow" p14:dur="2000" advTm="1909"/>
    </mc:Choice>
    <mc:Fallback xmlns="">
      <p:transition spd="slow" advTm="19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A9A3-1474-4690-96F9-716D5EB976E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297C454-87F8-4FA3-A2CA-D73E85688AF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17CC1DF0-6D08-4560-86BC-1FE571F307A2}"/>
              </a:ext>
            </a:extLst>
          </p:cNvPr>
          <p:cNvPicPr>
            <a:picLocks noChangeAspect="1"/>
          </p:cNvPicPr>
          <p:nvPr/>
        </p:nvPicPr>
        <p:blipFill rotWithShape="1">
          <a:blip r:embed="rId2"/>
          <a:srcRect t="14068" r="2000" b="14048"/>
          <a:stretch/>
        </p:blipFill>
        <p:spPr>
          <a:xfrm>
            <a:off x="135168" y="119271"/>
            <a:ext cx="5935537" cy="2449002"/>
          </a:xfrm>
          <a:prstGeom prst="rect">
            <a:avLst/>
          </a:prstGeom>
        </p:spPr>
      </p:pic>
      <p:pic>
        <p:nvPicPr>
          <p:cNvPr id="6" name="Picture 5">
            <a:extLst>
              <a:ext uri="{FF2B5EF4-FFF2-40B4-BE49-F238E27FC236}">
                <a16:creationId xmlns:a16="http://schemas.microsoft.com/office/drawing/2014/main" id="{A8235B22-2061-43A9-A10E-EE236C97DC59}"/>
              </a:ext>
            </a:extLst>
          </p:cNvPr>
          <p:cNvPicPr>
            <a:picLocks noChangeAspect="1"/>
          </p:cNvPicPr>
          <p:nvPr/>
        </p:nvPicPr>
        <p:blipFill rotWithShape="1">
          <a:blip r:embed="rId3"/>
          <a:srcRect l="-956" t="24620" r="1825" b="30899"/>
          <a:stretch/>
        </p:blipFill>
        <p:spPr>
          <a:xfrm>
            <a:off x="15900" y="2681655"/>
            <a:ext cx="9064487" cy="2287909"/>
          </a:xfrm>
          <a:prstGeom prst="rect">
            <a:avLst/>
          </a:prstGeom>
        </p:spPr>
      </p:pic>
      <p:sp>
        <p:nvSpPr>
          <p:cNvPr id="7" name="TextBox 6">
            <a:extLst>
              <a:ext uri="{FF2B5EF4-FFF2-40B4-BE49-F238E27FC236}">
                <a16:creationId xmlns:a16="http://schemas.microsoft.com/office/drawing/2014/main" id="{2BE77B3C-1EE6-4591-A720-31E523E06468}"/>
              </a:ext>
            </a:extLst>
          </p:cNvPr>
          <p:cNvSpPr txBox="1"/>
          <p:nvPr/>
        </p:nvSpPr>
        <p:spPr>
          <a:xfrm>
            <a:off x="6273579" y="646820"/>
            <a:ext cx="2558721" cy="1569660"/>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In 2015 we made a website.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By summer 2019, nearly </a:t>
            </a:r>
            <a:r>
              <a:rPr lang="en-US" sz="1600" b="1" dirty="0">
                <a:latin typeface="Open Sans" panose="020B0606030504020204" pitchFamily="34" charset="0"/>
                <a:ea typeface="Open Sans" panose="020B0606030504020204" pitchFamily="34" charset="0"/>
                <a:cs typeface="Open Sans" panose="020B0606030504020204" pitchFamily="34" charset="0"/>
              </a:rPr>
              <a:t>half a million</a:t>
            </a:r>
            <a:r>
              <a:rPr lang="en-US" sz="1600" dirty="0">
                <a:latin typeface="Open Sans" panose="020B0606030504020204" pitchFamily="34" charset="0"/>
                <a:ea typeface="Open Sans" panose="020B0606030504020204" pitchFamily="34" charset="0"/>
                <a:cs typeface="Open Sans" panose="020B0606030504020204" pitchFamily="34" charset="0"/>
              </a:rPr>
              <a:t> people have visited.</a:t>
            </a:r>
          </a:p>
        </p:txBody>
      </p:sp>
    </p:spTree>
    <p:extLst>
      <p:ext uri="{BB962C8B-B14F-4D97-AF65-F5344CB8AC3E}">
        <p14:creationId xmlns:p14="http://schemas.microsoft.com/office/powerpoint/2010/main" val="1580313926"/>
      </p:ext>
    </p:extLst>
  </p:cSld>
  <p:clrMapOvr>
    <a:masterClrMapping/>
  </p:clrMapOvr>
  <mc:AlternateContent xmlns:mc="http://schemas.openxmlformats.org/markup-compatibility/2006" xmlns:p14="http://schemas.microsoft.com/office/powerpoint/2010/main">
    <mc:Choice Requires="p14">
      <p:transition spd="slow" p14:dur="2000" advTm="16770"/>
    </mc:Choice>
    <mc:Fallback xmlns="">
      <p:transition spd="slow" advTm="16770"/>
    </mc:Fallback>
  </mc:AlternateContent>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1004</Words>
  <Application>Microsoft Office PowerPoint</Application>
  <PresentationFormat>On-screen Show (16:9)</PresentationFormat>
  <Paragraphs>73</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Lato</vt:lpstr>
      <vt:lpstr>Calibri</vt:lpstr>
      <vt:lpstr>Open Sans</vt:lpstr>
      <vt:lpstr>Arial</vt:lpstr>
      <vt:lpstr>PT Sans Narrow</vt:lpstr>
      <vt:lpstr>Georgia</vt:lpstr>
      <vt:lpstr>Helvetica Neue</vt:lpstr>
      <vt:lpstr>Roboto</vt:lpstr>
      <vt:lpstr>Tropic</vt:lpstr>
      <vt:lpstr>The Urban Displacement Project: An Introduction and New Projects!</vt:lpstr>
      <vt:lpstr>About the Urban Displacement Project</vt:lpstr>
      <vt:lpstr>In the beginning</vt:lpstr>
      <vt:lpstr>PowerPoint Presentation</vt:lpstr>
      <vt:lpstr>Multi-method Approach</vt:lpstr>
      <vt:lpstr>Transit-induced gentrification</vt:lpstr>
      <vt:lpstr>Studying the impacts of Displacement</vt:lpstr>
      <vt:lpstr>Disseminating our Work and Reframing Conversations</vt:lpstr>
      <vt:lpstr>PowerPoint Presentation</vt:lpstr>
      <vt:lpstr>PowerPoint Presentation</vt:lpstr>
      <vt:lpstr>Explainer Videos</vt:lpstr>
      <vt:lpstr>Informing Policy</vt:lpstr>
      <vt:lpstr>Policy Briefs</vt:lpstr>
      <vt:lpstr>Technical Assistance and Task Forces</vt:lpstr>
      <vt:lpstr>Analyzing Solutions</vt:lpstr>
      <vt:lpstr>Anti-Displacement Policy Book Chapters</vt:lpstr>
      <vt:lpstr>New Projects!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Urban Displacement Project: An Introduction and New Projects!</dc:title>
  <dc:creator>Miriam Zuk</dc:creator>
  <cp:lastModifiedBy>Miriam Zuk</cp:lastModifiedBy>
  <cp:revision>13</cp:revision>
  <dcterms:modified xsi:type="dcterms:W3CDTF">2019-06-07T20:38:53Z</dcterms:modified>
</cp:coreProperties>
</file>