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0" r:id="rId1"/>
  </p:sldMasterIdLst>
  <p:sldIdLst>
    <p:sldId id="257" r:id="rId2"/>
    <p:sldId id="260" r:id="rId3"/>
    <p:sldId id="262" r:id="rId4"/>
    <p:sldId id="263" r:id="rId5"/>
    <p:sldId id="264" r:id="rId6"/>
    <p:sldId id="270" r:id="rId7"/>
    <p:sldId id="269" r:id="rId8"/>
    <p:sldId id="266" r:id="rId9"/>
    <p:sldId id="268" r:id="rId10"/>
    <p:sldId id="267" r:id="rId11"/>
    <p:sldId id="273" r:id="rId12"/>
    <p:sldId id="274" r:id="rId13"/>
    <p:sldId id="275" r:id="rId14"/>
    <p:sldId id="276"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EE3"/>
    <a:srgbClr val="26536B"/>
    <a:srgbClr val="FF5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9"/>
    <p:restoredTop sz="94648"/>
  </p:normalViewPr>
  <p:slideViewPr>
    <p:cSldViewPr snapToGrid="0" snapToObjects="1">
      <p:cViewPr varScale="1">
        <p:scale>
          <a:sx n="102" d="100"/>
          <a:sy n="102"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BDF68E2-58F2-4D09-BE8B-E3BD06533059}" type="datetimeFigureOut">
              <a:rPr lang="en-US" smtClean="0"/>
              <a:t>9/15/16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FAB73BC-B049-4115-A692-8D63A059BFB8}"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95288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9/15/16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99458478"/>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9/15/16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49340958"/>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9/15/16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877333645"/>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0EBB0C4-6273-4C6E-B9BD-2EDC30F1CD52}" type="datetimeFigureOut">
              <a:rPr lang="en-US" smtClean="0"/>
              <a:t>9/15/16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FAB73BC-B049-4115-A692-8D63A059BFB8}"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723851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9/15/16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2476636"/>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9/15/16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79685848"/>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9/15/16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3230186"/>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9/15/16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20263416"/>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2ABBEA6-7C60-4B02-AE87-00D78D8422AF}" type="datetimeFigureOut">
              <a:rPr lang="en-US" smtClean="0"/>
              <a:t>9/15/16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AB73BC-B049-4115-A692-8D63A059BFB8}"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914573"/>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9CAD897-D46E-4AD2-BD9B-49DD3E640873}" type="datetimeFigureOut">
              <a:rPr lang="en-US" smtClean="0"/>
              <a:t>9/15/16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dirty="0" smtClean="0"/>
              <a:t>
              </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AB73BC-B049-4115-A692-8D63A059BFB8}"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3761752"/>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8624D31-43A5-475A-80CF-332C9F6DCF35}" type="datetimeFigureOut">
              <a:rPr lang="en-US" smtClean="0"/>
              <a:t>9/15/16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FAB73BC-B049-4115-A692-8D63A059BFB8}"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8708980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tiff"/><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f"/><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f"/><Relationship Id="rId1" Type="http://schemas.openxmlformats.org/officeDocument/2006/relationships/slideLayout" Target="../slideLayouts/slideLayout4.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lstStyle/>
          <a:p>
            <a:r>
              <a:rPr lang="en-US" sz="6000" b="1" dirty="0" smtClean="0"/>
              <a:t>Data Behind </a:t>
            </a:r>
            <a:r>
              <a:rPr lang="en-US" sz="6000" b="1" dirty="0"/>
              <a:t>the Data</a:t>
            </a:r>
            <a:r>
              <a:rPr lang="en-US" sz="6000" b="1" dirty="0" smtClean="0"/>
              <a:t>:</a:t>
            </a:r>
            <a:br>
              <a:rPr lang="en-US" sz="6000" b="1" dirty="0" smtClean="0"/>
            </a:br>
            <a:r>
              <a:rPr lang="en-US" sz="3200" dirty="0"/>
              <a:t>Using Metadata to Inform Data Collection Process Improvement</a:t>
            </a:r>
            <a:r>
              <a:rPr lang="en-US" sz="6000" dirty="0"/>
              <a:t/>
            </a:r>
            <a:br>
              <a:rPr lang="en-US" sz="6000" dirty="0"/>
            </a:br>
            <a:endParaRPr lang="en-US" sz="6000" dirty="0"/>
          </a:p>
        </p:txBody>
      </p:sp>
      <p:sp>
        <p:nvSpPr>
          <p:cNvPr id="3" name="Subtitle 2"/>
          <p:cNvSpPr>
            <a:spLocks noGrp="1"/>
          </p:cNvSpPr>
          <p:nvPr>
            <p:ph type="subTitle" idx="1"/>
          </p:nvPr>
        </p:nvSpPr>
        <p:spPr>
          <a:xfrm>
            <a:off x="2679906" y="3956279"/>
            <a:ext cx="6831673" cy="1648874"/>
          </a:xfrm>
        </p:spPr>
        <p:txBody>
          <a:bodyPr anchor="ctr">
            <a:noAutofit/>
          </a:bodyPr>
          <a:lstStyle/>
          <a:p>
            <a:r>
              <a:rPr lang="en-US" sz="2000" dirty="0" smtClean="0"/>
              <a:t>Clarissa Reneé Ozuna</a:t>
            </a:r>
          </a:p>
          <a:p>
            <a:r>
              <a:rPr lang="en-US" sz="2000" dirty="0" smtClean="0"/>
              <a:t>Community Information Now (CI:Now)</a:t>
            </a:r>
          </a:p>
          <a:p>
            <a:r>
              <a:rPr lang="en-US" sz="2000" dirty="0" smtClean="0"/>
              <a:t>San Antonio, Texas</a:t>
            </a:r>
          </a:p>
        </p:txBody>
      </p:sp>
    </p:spTree>
    <p:extLst>
      <p:ext uri="{BB962C8B-B14F-4D97-AF65-F5344CB8AC3E}">
        <p14:creationId xmlns:p14="http://schemas.microsoft.com/office/powerpoint/2010/main" val="1029299401"/>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Recommended Revisions</a:t>
            </a:r>
            <a:endParaRPr lang="en-US" dirty="0"/>
          </a:p>
        </p:txBody>
      </p:sp>
      <p:sp>
        <p:nvSpPr>
          <p:cNvPr id="6" name="Text Placeholder 5"/>
          <p:cNvSpPr>
            <a:spLocks noGrp="1"/>
          </p:cNvSpPr>
          <p:nvPr>
            <p:ph type="body" idx="1"/>
          </p:nvPr>
        </p:nvSpPr>
        <p:spPr>
          <a:xfrm>
            <a:off x="1371600" y="1481328"/>
            <a:ext cx="4987636" cy="823912"/>
          </a:xfrm>
        </p:spPr>
        <p:txBody>
          <a:bodyPr anchor="ctr"/>
          <a:lstStyle/>
          <a:p>
            <a:r>
              <a:rPr lang="en-US" u="sng" dirty="0" smtClean="0"/>
              <a:t>Data Informed</a:t>
            </a:r>
            <a:endParaRPr lang="en-US" u="sng" dirty="0"/>
          </a:p>
        </p:txBody>
      </p:sp>
      <p:sp>
        <p:nvSpPr>
          <p:cNvPr id="7" name="Content Placeholder 6"/>
          <p:cNvSpPr>
            <a:spLocks noGrp="1"/>
          </p:cNvSpPr>
          <p:nvPr>
            <p:ph sz="half" idx="2"/>
          </p:nvPr>
        </p:nvSpPr>
        <p:spPr>
          <a:xfrm>
            <a:off x="1371600" y="2305240"/>
            <a:ext cx="4502727" cy="1283086"/>
          </a:xfrm>
        </p:spPr>
        <p:txBody>
          <a:bodyPr>
            <a:normAutofit/>
          </a:bodyPr>
          <a:lstStyle/>
          <a:p>
            <a:r>
              <a:rPr lang="en-US" dirty="0" smtClean="0"/>
              <a:t>Move signature line to a more prominent position so it cannot be overlooked.</a:t>
            </a:r>
          </a:p>
          <a:p>
            <a:endParaRPr lang="en-US" dirty="0"/>
          </a:p>
        </p:txBody>
      </p:sp>
      <p:sp>
        <p:nvSpPr>
          <p:cNvPr id="8" name="Text Placeholder 7"/>
          <p:cNvSpPr>
            <a:spLocks noGrp="1"/>
          </p:cNvSpPr>
          <p:nvPr>
            <p:ph type="body" sz="quarter" idx="3"/>
          </p:nvPr>
        </p:nvSpPr>
        <p:spPr>
          <a:xfrm>
            <a:off x="6719453" y="1481328"/>
            <a:ext cx="4982007" cy="823912"/>
          </a:xfrm>
        </p:spPr>
        <p:txBody>
          <a:bodyPr anchor="ctr"/>
          <a:lstStyle/>
          <a:p>
            <a:r>
              <a:rPr lang="en-US" u="sng" dirty="0" smtClean="0"/>
              <a:t>Independent Focus Group</a:t>
            </a:r>
            <a:endParaRPr lang="en-US" u="sng"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sp>
        <p:nvSpPr>
          <p:cNvPr id="11" name="Content Placeholder 6"/>
          <p:cNvSpPr txBox="1">
            <a:spLocks/>
          </p:cNvSpPr>
          <p:nvPr/>
        </p:nvSpPr>
        <p:spPr>
          <a:xfrm>
            <a:off x="1385453" y="4766458"/>
            <a:ext cx="4502727" cy="128016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smtClean="0"/>
              <a:t>Separate required fields based on consentee (student or non-student) so it is easier to understand which fields are applicable.</a:t>
            </a:r>
          </a:p>
          <a:p>
            <a:endParaRPr lang="en-US" dirty="0"/>
          </a:p>
        </p:txBody>
      </p:sp>
      <p:sp>
        <p:nvSpPr>
          <p:cNvPr id="12" name="Content Placeholder 6"/>
          <p:cNvSpPr txBox="1">
            <a:spLocks/>
          </p:cNvSpPr>
          <p:nvPr/>
        </p:nvSpPr>
        <p:spPr>
          <a:xfrm>
            <a:off x="1385453" y="3585158"/>
            <a:ext cx="4502727" cy="128016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smtClean="0"/>
              <a:t>Organize choice fields so they are not embedded between text.</a:t>
            </a:r>
          </a:p>
          <a:p>
            <a:endParaRPr lang="en-US" dirty="0" smtClean="0"/>
          </a:p>
          <a:p>
            <a:endParaRPr lang="en-US" dirty="0"/>
          </a:p>
        </p:txBody>
      </p:sp>
      <p:sp>
        <p:nvSpPr>
          <p:cNvPr id="13" name="Content Placeholder 6"/>
          <p:cNvSpPr txBox="1">
            <a:spLocks/>
          </p:cNvSpPr>
          <p:nvPr/>
        </p:nvSpPr>
        <p:spPr>
          <a:xfrm>
            <a:off x="6719453" y="2305240"/>
            <a:ext cx="4502727" cy="12830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Form is too long.  Make it 1-page so I don’t have to turn it over. </a:t>
            </a:r>
          </a:p>
        </p:txBody>
      </p:sp>
      <p:sp>
        <p:nvSpPr>
          <p:cNvPr id="14" name="Content Placeholder 6"/>
          <p:cNvSpPr txBox="1">
            <a:spLocks/>
          </p:cNvSpPr>
          <p:nvPr/>
        </p:nvSpPr>
        <p:spPr>
          <a:xfrm>
            <a:off x="6719453" y="3585158"/>
            <a:ext cx="4502727" cy="12830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I wish there was an easier way to say </a:t>
            </a:r>
            <a:r>
              <a:rPr lang="en-US" dirty="0" smtClean="0"/>
              <a:t>‘YES’ </a:t>
            </a:r>
            <a:r>
              <a:rPr lang="en-US" dirty="0"/>
              <a:t>to all the choices without having to go </a:t>
            </a:r>
            <a:r>
              <a:rPr lang="en-US" dirty="0" smtClean="0"/>
              <a:t>one-by-one.</a:t>
            </a:r>
            <a:endParaRPr lang="en-US" dirty="0"/>
          </a:p>
        </p:txBody>
      </p:sp>
      <p:sp>
        <p:nvSpPr>
          <p:cNvPr id="15" name="Content Placeholder 6"/>
          <p:cNvSpPr txBox="1">
            <a:spLocks/>
          </p:cNvSpPr>
          <p:nvPr/>
        </p:nvSpPr>
        <p:spPr>
          <a:xfrm>
            <a:off x="6719452" y="4766458"/>
            <a:ext cx="4502727" cy="12830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It is confusing.  I don</a:t>
            </a:r>
            <a:r>
              <a:rPr lang="uk-UA" dirty="0"/>
              <a:t>’</a:t>
            </a:r>
            <a:r>
              <a:rPr lang="en-US" dirty="0"/>
              <a:t>t know if you are asking about me or my child.</a:t>
            </a:r>
          </a:p>
        </p:txBody>
      </p:sp>
    </p:spTree>
    <p:extLst>
      <p:ext uri="{BB962C8B-B14F-4D97-AF65-F5344CB8AC3E}">
        <p14:creationId xmlns:p14="http://schemas.microsoft.com/office/powerpoint/2010/main" val="1116910836"/>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Revised PaCT Data-Sharing Agreement</a:t>
            </a:r>
            <a:endParaRPr lang="en-US" dirty="0"/>
          </a:p>
        </p:txBody>
      </p:sp>
      <p:sp>
        <p:nvSpPr>
          <p:cNvPr id="10" name="Content Placeholder 9"/>
          <p:cNvSpPr>
            <a:spLocks noGrp="1"/>
          </p:cNvSpPr>
          <p:nvPr>
            <p:ph sz="half" idx="1"/>
          </p:nvPr>
        </p:nvSpPr>
        <p:spPr>
          <a:xfrm>
            <a:off x="6291072" y="1814513"/>
            <a:ext cx="5413248" cy="4052888"/>
          </a:xfrm>
        </p:spPr>
        <p:txBody>
          <a:bodyPr/>
          <a:lstStyle/>
          <a:p>
            <a:r>
              <a:rPr lang="en-US" sz="2400" dirty="0" smtClean="0"/>
              <a:t>14 organizations</a:t>
            </a:r>
            <a:endParaRPr lang="en-US" sz="2400" dirty="0"/>
          </a:p>
          <a:p>
            <a:r>
              <a:rPr lang="en-US" sz="2400" dirty="0" smtClean="0"/>
              <a:t>1,460 </a:t>
            </a:r>
            <a:r>
              <a:rPr lang="en-US" sz="2400" dirty="0"/>
              <a:t>forms </a:t>
            </a:r>
            <a:r>
              <a:rPr lang="en-US" sz="2400" dirty="0" smtClean="0"/>
              <a:t>collected (4 months)</a:t>
            </a:r>
            <a:endParaRPr lang="en-US" sz="2400" dirty="0"/>
          </a:p>
          <a:p>
            <a:r>
              <a:rPr lang="en-US" sz="2400" dirty="0" smtClean="0"/>
              <a:t>407 </a:t>
            </a:r>
            <a:r>
              <a:rPr lang="en-US" sz="2400" dirty="0"/>
              <a:t>forms </a:t>
            </a:r>
            <a:r>
              <a:rPr lang="en-US" sz="2400" dirty="0" smtClean="0"/>
              <a:t>violated 1 </a:t>
            </a:r>
            <a:r>
              <a:rPr lang="en-US" sz="2400" dirty="0"/>
              <a:t>or more </a:t>
            </a:r>
            <a:r>
              <a:rPr lang="en-US" sz="2400" dirty="0" smtClean="0"/>
              <a:t>criteria</a:t>
            </a:r>
          </a:p>
          <a:p>
            <a:endParaRPr lang="en-US" dirty="0"/>
          </a:p>
          <a:p>
            <a:pPr marL="0" indent="0" algn="ctr">
              <a:lnSpc>
                <a:spcPct val="100000"/>
              </a:lnSpc>
              <a:spcBef>
                <a:spcPts val="0"/>
              </a:spcBef>
              <a:spcAft>
                <a:spcPts val="0"/>
              </a:spcAft>
              <a:buNone/>
            </a:pPr>
            <a:r>
              <a:rPr lang="en-US" sz="2800" b="1" dirty="0" smtClean="0"/>
              <a:t>27.9% </a:t>
            </a:r>
            <a:r>
              <a:rPr lang="en-US" sz="2800" b="1" dirty="0"/>
              <a:t>forms collected </a:t>
            </a:r>
            <a:endParaRPr lang="en-US" sz="2800" b="1" dirty="0" smtClean="0"/>
          </a:p>
          <a:p>
            <a:pPr marL="0" indent="0" algn="ctr">
              <a:lnSpc>
                <a:spcPct val="100000"/>
              </a:lnSpc>
              <a:spcBef>
                <a:spcPts val="0"/>
              </a:spcBef>
              <a:spcAft>
                <a:spcPts val="0"/>
              </a:spcAft>
              <a:buNone/>
            </a:pPr>
            <a:r>
              <a:rPr lang="en-US" sz="2800" b="1" dirty="0" smtClean="0"/>
              <a:t>could </a:t>
            </a:r>
            <a:r>
              <a:rPr lang="en-US" sz="2800" b="1" dirty="0"/>
              <a:t>not be used</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pic>
        <p:nvPicPr>
          <p:cNvPr id="8" name="Picture 7"/>
          <p:cNvPicPr>
            <a:picLocks noChangeAspect="1"/>
          </p:cNvPicPr>
          <p:nvPr/>
        </p:nvPicPr>
        <p:blipFill>
          <a:blip r:embed="rId3"/>
          <a:stretch>
            <a:fillRect/>
          </a:stretch>
        </p:blipFill>
        <p:spPr>
          <a:xfrm>
            <a:off x="1375059" y="1481327"/>
            <a:ext cx="3621179" cy="4663440"/>
          </a:xfrm>
          <a:prstGeom prst="rect">
            <a:avLst/>
          </a:prstGeom>
          <a:ln>
            <a:solidFill>
              <a:schemeClr val="bg1">
                <a:lumMod val="50000"/>
              </a:schemeClr>
            </a:solidFill>
          </a:ln>
        </p:spPr>
      </p:pic>
    </p:spTree>
    <p:extLst>
      <p:ext uri="{BB962C8B-B14F-4D97-AF65-F5344CB8AC3E}">
        <p14:creationId xmlns:p14="http://schemas.microsoft.com/office/powerpoint/2010/main" val="520932930"/>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Revised PaCT Data-Sharing Agreement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pic>
        <p:nvPicPr>
          <p:cNvPr id="8" name="Picture 7"/>
          <p:cNvPicPr>
            <a:picLocks noChangeAspect="1"/>
          </p:cNvPicPr>
          <p:nvPr/>
        </p:nvPicPr>
        <p:blipFill>
          <a:blip r:embed="rId3"/>
          <a:stretch>
            <a:fillRect/>
          </a:stretch>
        </p:blipFill>
        <p:spPr>
          <a:xfrm>
            <a:off x="1375059" y="1481327"/>
            <a:ext cx="3621179" cy="4663440"/>
          </a:xfrm>
          <a:prstGeom prst="rect">
            <a:avLst/>
          </a:prstGeom>
          <a:ln>
            <a:solidFill>
              <a:schemeClr val="bg1">
                <a:lumMod val="50000"/>
              </a:schemeClr>
            </a:solidFill>
          </a:ln>
        </p:spPr>
      </p:pic>
      <p:pic>
        <p:nvPicPr>
          <p:cNvPr id="7" name="Picture 6"/>
          <p:cNvPicPr>
            <a:picLocks noChangeAspect="1"/>
          </p:cNvPicPr>
          <p:nvPr/>
        </p:nvPicPr>
        <p:blipFill>
          <a:blip r:embed="rId4"/>
          <a:stretch>
            <a:fillRect/>
          </a:stretch>
        </p:blipFill>
        <p:spPr>
          <a:xfrm>
            <a:off x="6447472" y="1370837"/>
            <a:ext cx="5253990" cy="4773930"/>
          </a:xfrm>
          <a:prstGeom prst="rect">
            <a:avLst/>
          </a:prstGeom>
        </p:spPr>
      </p:pic>
    </p:spTree>
    <p:extLst>
      <p:ext uri="{BB962C8B-B14F-4D97-AF65-F5344CB8AC3E}">
        <p14:creationId xmlns:p14="http://schemas.microsoft.com/office/powerpoint/2010/main" val="520932930"/>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pic>
        <p:nvPicPr>
          <p:cNvPr id="5" name="Picture 4"/>
          <p:cNvPicPr>
            <a:picLocks noChangeAspect="1"/>
          </p:cNvPicPr>
          <p:nvPr/>
        </p:nvPicPr>
        <p:blipFill>
          <a:blip r:embed="rId3"/>
          <a:stretch>
            <a:fillRect/>
          </a:stretch>
        </p:blipFill>
        <p:spPr>
          <a:xfrm>
            <a:off x="1371600" y="1630266"/>
            <a:ext cx="10680192" cy="4517136"/>
          </a:xfrm>
          <a:prstGeom prst="rect">
            <a:avLst/>
          </a:prstGeom>
        </p:spPr>
      </p:pic>
    </p:spTree>
    <p:extLst>
      <p:ext uri="{BB962C8B-B14F-4D97-AF65-F5344CB8AC3E}">
        <p14:creationId xmlns:p14="http://schemas.microsoft.com/office/powerpoint/2010/main" val="520932930"/>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pic>
        <p:nvPicPr>
          <p:cNvPr id="7" name="Picture 6"/>
          <p:cNvPicPr>
            <a:picLocks noChangeAspect="1"/>
          </p:cNvPicPr>
          <p:nvPr/>
        </p:nvPicPr>
        <p:blipFill>
          <a:blip r:embed="rId3"/>
          <a:stretch>
            <a:fillRect/>
          </a:stretch>
        </p:blipFill>
        <p:spPr>
          <a:xfrm>
            <a:off x="1371600" y="1630266"/>
            <a:ext cx="10680192" cy="4517136"/>
          </a:xfrm>
          <a:prstGeom prst="rect">
            <a:avLst/>
          </a:prstGeom>
        </p:spPr>
      </p:pic>
      <p:sp>
        <p:nvSpPr>
          <p:cNvPr id="5" name="Rectangle 4"/>
          <p:cNvSpPr/>
          <p:nvPr/>
        </p:nvSpPr>
        <p:spPr>
          <a:xfrm>
            <a:off x="4439265" y="1634836"/>
            <a:ext cx="2064773" cy="451256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890459872"/>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chorCtr="0"/>
          <a:lstStyle/>
          <a:p>
            <a:r>
              <a:rPr lang="en-US" dirty="0" smtClean="0"/>
              <a:t>Thank you!</a:t>
            </a:r>
            <a:endParaRPr lang="en-US" dirty="0"/>
          </a:p>
        </p:txBody>
      </p:sp>
      <p:sp>
        <p:nvSpPr>
          <p:cNvPr id="3" name="Subtitle 2"/>
          <p:cNvSpPr>
            <a:spLocks noGrp="1"/>
          </p:cNvSpPr>
          <p:nvPr>
            <p:ph type="subTitle" idx="1"/>
          </p:nvPr>
        </p:nvSpPr>
        <p:spPr/>
        <p:txBody>
          <a:bodyPr>
            <a:normAutofit/>
          </a:bodyPr>
          <a:lstStyle/>
          <a:p>
            <a:r>
              <a:rPr lang="en-US" sz="2400" dirty="0"/>
              <a:t>Clarissa Reneé Ozuna</a:t>
            </a:r>
          </a:p>
          <a:p>
            <a:r>
              <a:rPr lang="en-US" sz="2400" dirty="0" smtClean="0"/>
              <a:t>Clarissa.R.Ozuna@uth.tmc.edu</a:t>
            </a:r>
            <a:endParaRPr lang="en-US" sz="2400" dirty="0"/>
          </a:p>
          <a:p>
            <a:endParaRPr lang="en-US" dirty="0"/>
          </a:p>
        </p:txBody>
      </p:sp>
    </p:spTree>
    <p:extLst>
      <p:ext uri="{BB962C8B-B14F-4D97-AF65-F5344CB8AC3E}">
        <p14:creationId xmlns:p14="http://schemas.microsoft.com/office/powerpoint/2010/main" val="1993859115"/>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691738"/>
          </a:xfrm>
        </p:spPr>
        <p:txBody>
          <a:bodyPr>
            <a:normAutofit/>
          </a:bodyPr>
          <a:lstStyle/>
          <a:p>
            <a:r>
              <a:rPr lang="en-US" dirty="0" smtClean="0"/>
              <a:t>How does metadata differ from data?</a:t>
            </a:r>
            <a:endParaRPr lang="en-US" dirty="0"/>
          </a:p>
        </p:txBody>
      </p:sp>
      <p:pic>
        <p:nvPicPr>
          <p:cNvPr id="6" name="Picture 5"/>
          <p:cNvPicPr>
            <a:picLocks noChangeAspect="1"/>
          </p:cNvPicPr>
          <p:nvPr/>
        </p:nvPicPr>
        <p:blipFill>
          <a:blip r:embed="rId2"/>
          <a:stretch>
            <a:fillRect/>
          </a:stretch>
        </p:blipFill>
        <p:spPr>
          <a:xfrm>
            <a:off x="1371600" y="2286000"/>
            <a:ext cx="9843008" cy="3157728"/>
          </a:xfrm>
          <a:prstGeom prst="rect">
            <a:avLst/>
          </a:prstGeom>
        </p:spPr>
      </p:pic>
      <p:sp>
        <p:nvSpPr>
          <p:cNvPr id="8" name="TextBox 7"/>
          <p:cNvSpPr txBox="1"/>
          <p:nvPr/>
        </p:nvSpPr>
        <p:spPr>
          <a:xfrm>
            <a:off x="9544071" y="5443542"/>
            <a:ext cx="1671625" cy="307777"/>
          </a:xfrm>
          <a:prstGeom prst="rect">
            <a:avLst/>
          </a:prstGeom>
          <a:noFill/>
        </p:spPr>
        <p:txBody>
          <a:bodyPr wrap="square" rtlCol="0">
            <a:spAutoFit/>
          </a:bodyPr>
          <a:lstStyle/>
          <a:p>
            <a:r>
              <a:rPr lang="en-US" sz="1400" dirty="0" smtClean="0"/>
              <a:t>Source: google.com</a:t>
            </a:r>
            <a:endParaRPr lang="en-US" sz="1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spTree>
    <p:extLst>
      <p:ext uri="{BB962C8B-B14F-4D97-AF65-F5344CB8AC3E}">
        <p14:creationId xmlns:p14="http://schemas.microsoft.com/office/powerpoint/2010/main" val="1539348633"/>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329862" cy="691738"/>
          </a:xfrm>
        </p:spPr>
        <p:txBody>
          <a:bodyPr>
            <a:noAutofit/>
          </a:bodyPr>
          <a:lstStyle/>
          <a:p>
            <a:r>
              <a:rPr lang="en-US" dirty="0" smtClean="0"/>
              <a:t>CI:Now’s Regular Data Collection Activities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8409134"/>
              </p:ext>
            </p:extLst>
          </p:nvPr>
        </p:nvGraphicFramePr>
        <p:xfrm>
          <a:off x="1371599" y="1484313"/>
          <a:ext cx="10329864" cy="3937000"/>
        </p:xfrm>
        <a:graphic>
          <a:graphicData uri="http://schemas.openxmlformats.org/drawingml/2006/table">
            <a:tbl>
              <a:tblPr firstRow="1" bandRow="1">
                <a:tableStyleId>{5C22544A-7EE6-4342-B048-85BDC9FD1C3A}</a:tableStyleId>
              </a:tblPr>
              <a:tblGrid>
                <a:gridCol w="2007021"/>
                <a:gridCol w="2450680"/>
                <a:gridCol w="2043113"/>
                <a:gridCol w="3829050"/>
              </a:tblGrid>
              <a:tr h="370840">
                <a:tc>
                  <a:txBody>
                    <a:bodyPr/>
                    <a:lstStyle/>
                    <a:p>
                      <a:r>
                        <a:rPr lang="en-US" dirty="0" smtClean="0"/>
                        <a:t>Activity</a:t>
                      </a:r>
                      <a:endParaRPr lang="en-US" dirty="0"/>
                    </a:p>
                  </a:txBody>
                  <a:tcPr/>
                </a:tc>
                <a:tc>
                  <a:txBody>
                    <a:bodyPr/>
                    <a:lstStyle/>
                    <a:p>
                      <a:r>
                        <a:rPr lang="en-US" dirty="0" smtClean="0"/>
                        <a:t>Description</a:t>
                      </a:r>
                      <a:endParaRPr lang="en-US" dirty="0"/>
                    </a:p>
                  </a:txBody>
                  <a:tcPr/>
                </a:tc>
                <a:tc>
                  <a:txBody>
                    <a:bodyPr/>
                    <a:lstStyle/>
                    <a:p>
                      <a:r>
                        <a:rPr lang="en-US" dirty="0" smtClean="0"/>
                        <a:t>Data Collected</a:t>
                      </a:r>
                      <a:endParaRPr lang="en-US" dirty="0"/>
                    </a:p>
                  </a:txBody>
                  <a:tcPr/>
                </a:tc>
                <a:tc>
                  <a:txBody>
                    <a:bodyPr/>
                    <a:lstStyle/>
                    <a:p>
                      <a:r>
                        <a:rPr lang="en-US" dirty="0" smtClean="0"/>
                        <a:t>Metadata Produced</a:t>
                      </a:r>
                      <a:endParaRPr lang="en-US" dirty="0"/>
                    </a:p>
                  </a:txBody>
                  <a:tcPr/>
                </a:tc>
              </a:tr>
              <a:tr h="370840">
                <a:tc>
                  <a:txBody>
                    <a:bodyPr/>
                    <a:lstStyle/>
                    <a:p>
                      <a:r>
                        <a:rPr lang="en-US" baseline="0" dirty="0" smtClean="0"/>
                        <a:t>EPN Neighborhood Survey</a:t>
                      </a:r>
                      <a:endParaRPr lang="en-US" dirty="0"/>
                    </a:p>
                  </a:txBody>
                  <a:tcPr/>
                </a:tc>
                <a:tc>
                  <a:txBody>
                    <a:bodyPr/>
                    <a:lstStyle/>
                    <a:p>
                      <a:r>
                        <a:rPr lang="en-US" dirty="0" smtClean="0"/>
                        <a:t>sample of 2,000 residences surveyed</a:t>
                      </a:r>
                    </a:p>
                    <a:p>
                      <a:r>
                        <a:rPr lang="en-US" dirty="0" smtClean="0"/>
                        <a:t>during</a:t>
                      </a:r>
                      <a:r>
                        <a:rPr lang="en-US" baseline="0" dirty="0" smtClean="0"/>
                        <a:t> </a:t>
                      </a:r>
                      <a:r>
                        <a:rPr lang="en-US" dirty="0" smtClean="0"/>
                        <a:t>2-week</a:t>
                      </a:r>
                      <a:r>
                        <a:rPr lang="en-US" baseline="0" dirty="0" smtClean="0"/>
                        <a:t> period</a:t>
                      </a:r>
                      <a:endParaRPr lang="en-US" dirty="0"/>
                    </a:p>
                  </a:txBody>
                  <a:tcPr/>
                </a:tc>
                <a:tc>
                  <a:txBody>
                    <a:bodyPr/>
                    <a:lstStyle/>
                    <a:p>
                      <a:r>
                        <a:rPr lang="en-US" dirty="0" smtClean="0"/>
                        <a:t>survey responses</a:t>
                      </a:r>
                      <a:endParaRPr lang="en-US" dirty="0"/>
                    </a:p>
                  </a:txBody>
                  <a:tcPr/>
                </a:tc>
                <a:tc>
                  <a:txBody>
                    <a:bodyPr/>
                    <a:lstStyle/>
                    <a:p>
                      <a:pPr marL="285750" indent="-285750">
                        <a:buFont typeface="Arial" charset="0"/>
                        <a:buChar char="•"/>
                      </a:pPr>
                      <a:r>
                        <a:rPr lang="en-US" baseline="0" dirty="0" smtClean="0"/>
                        <a:t>geographic information</a:t>
                      </a:r>
                    </a:p>
                    <a:p>
                      <a:pPr marL="285750" indent="-285750">
                        <a:buFont typeface="Arial" charset="0"/>
                        <a:buChar char="•"/>
                      </a:pPr>
                      <a:r>
                        <a:rPr lang="en-US" baseline="0" dirty="0" smtClean="0"/>
                        <a:t>device &amp; interviewer information</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number of contact</a:t>
                      </a:r>
                      <a:r>
                        <a:rPr lang="en-US" baseline="0" dirty="0" smtClean="0"/>
                        <a:t> attempts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survey language</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response</a:t>
                      </a:r>
                      <a:r>
                        <a:rPr lang="en-US" baseline="0" dirty="0" smtClean="0"/>
                        <a:t> timestamps</a:t>
                      </a:r>
                    </a:p>
                  </a:txBody>
                  <a:tcPr/>
                </a:tc>
              </a:tr>
              <a:tr h="370840">
                <a:tc>
                  <a:txBody>
                    <a:bodyPr/>
                    <a:lstStyle/>
                    <a:p>
                      <a:r>
                        <a:rPr lang="en-US" dirty="0" smtClean="0"/>
                        <a:t>EPN School Climate</a:t>
                      </a:r>
                      <a:r>
                        <a:rPr lang="en-US" baseline="0" dirty="0" smtClean="0"/>
                        <a:t> Survey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~1,400 students</a:t>
                      </a:r>
                      <a:r>
                        <a:rPr lang="en-US" baseline="0" dirty="0" smtClean="0"/>
                        <a:t> </a:t>
                      </a:r>
                      <a:r>
                        <a:rPr lang="en-US" dirty="0" smtClean="0"/>
                        <a:t>surveyed </a:t>
                      </a:r>
                      <a:r>
                        <a:rPr lang="en-US" baseline="0" dirty="0" smtClean="0"/>
                        <a:t>during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1-week period</a:t>
                      </a:r>
                      <a:endParaRPr lang="en-US" dirty="0" smtClean="0"/>
                    </a:p>
                  </a:txBody>
                  <a:tcPr/>
                </a:tc>
                <a:tc>
                  <a:txBody>
                    <a:bodyPr/>
                    <a:lstStyle/>
                    <a:p>
                      <a:r>
                        <a:rPr lang="en-US" dirty="0" smtClean="0"/>
                        <a:t>survey responses</a:t>
                      </a:r>
                      <a:endParaRPr lang="en-US" dirty="0"/>
                    </a:p>
                  </a:txBody>
                  <a:tcPr/>
                </a:tc>
                <a:tc>
                  <a:txBody>
                    <a:bodyPr/>
                    <a:lstStyle/>
                    <a:p>
                      <a:pPr marL="285750" indent="-285750">
                        <a:buFont typeface="Arial" charset="0"/>
                        <a:buChar char="•"/>
                      </a:pPr>
                      <a:r>
                        <a:rPr lang="en-US" baseline="0" dirty="0" smtClean="0"/>
                        <a:t>campus information</a:t>
                      </a:r>
                    </a:p>
                    <a:p>
                      <a:pPr marL="285750" indent="-285750">
                        <a:buFont typeface="Arial" charset="0"/>
                        <a:buChar char="•"/>
                      </a:pPr>
                      <a:r>
                        <a:rPr lang="en-US" baseline="0" dirty="0" smtClean="0"/>
                        <a:t>number of student log-in attempts</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response</a:t>
                      </a:r>
                      <a:r>
                        <a:rPr lang="en-US" baseline="0" dirty="0" smtClean="0"/>
                        <a:t> timestamps</a:t>
                      </a:r>
                    </a:p>
                  </a:txBody>
                  <a:tcPr/>
                </a:tc>
              </a:tr>
              <a:tr h="370840">
                <a:tc>
                  <a:txBody>
                    <a:bodyPr/>
                    <a:lstStyle/>
                    <a:p>
                      <a:r>
                        <a:rPr lang="en-US" dirty="0" smtClean="0"/>
                        <a:t>PaCT Data-Sharing</a:t>
                      </a:r>
                      <a:r>
                        <a:rPr lang="en-US" baseline="0" dirty="0" smtClean="0"/>
                        <a:t> </a:t>
                      </a:r>
                      <a:r>
                        <a:rPr lang="en-US" dirty="0" smtClean="0"/>
                        <a:t>Consent Forms</a:t>
                      </a:r>
                      <a:endParaRPr lang="en-US" dirty="0"/>
                    </a:p>
                  </a:txBody>
                  <a:tcPr/>
                </a:tc>
                <a:tc>
                  <a:txBody>
                    <a:bodyPr/>
                    <a:lstStyle/>
                    <a:p>
                      <a:r>
                        <a:rPr lang="en-US" dirty="0" smtClean="0"/>
                        <a:t>3,100+ program participants asked</a:t>
                      </a:r>
                      <a:r>
                        <a:rPr lang="en-US" baseline="0" dirty="0" smtClean="0"/>
                        <a:t> to complete annually with year-round collection</a:t>
                      </a:r>
                      <a:endParaRPr lang="en-US" dirty="0"/>
                    </a:p>
                  </a:txBody>
                  <a:tcPr/>
                </a:tc>
                <a:tc>
                  <a:txBody>
                    <a:bodyPr/>
                    <a:lstStyle/>
                    <a:p>
                      <a:r>
                        <a:rPr lang="en-US" dirty="0" smtClean="0"/>
                        <a:t>individual</a:t>
                      </a:r>
                      <a:r>
                        <a:rPr lang="en-US" baseline="0" dirty="0" smtClean="0"/>
                        <a:t> identifiers &amp; consent choices</a:t>
                      </a:r>
                      <a:endParaRPr lang="en-US" dirty="0"/>
                    </a:p>
                  </a:txBody>
                  <a:tcPr/>
                </a:tc>
                <a:tc>
                  <a:txBody>
                    <a:bodyPr/>
                    <a:lstStyle/>
                    <a:p>
                      <a:pPr marL="285750" indent="-285750">
                        <a:buFont typeface="Arial" charset="0"/>
                        <a:buChar char="•"/>
                      </a:pPr>
                      <a:r>
                        <a:rPr lang="en-US" baseline="0" dirty="0" smtClean="0"/>
                        <a:t>form version &amp; language</a:t>
                      </a:r>
                    </a:p>
                    <a:p>
                      <a:pPr marL="285750" indent="-285750">
                        <a:buFont typeface="Arial" charset="0"/>
                        <a:buChar char="•"/>
                      </a:pPr>
                      <a:r>
                        <a:rPr lang="en-US" baseline="0" dirty="0" smtClean="0"/>
                        <a:t>collecting organization information</a:t>
                      </a:r>
                    </a:p>
                    <a:p>
                      <a:pPr marL="285750" indent="-285750">
                        <a:buFont typeface="Arial" charset="0"/>
                        <a:buChar char="•"/>
                      </a:pPr>
                      <a:r>
                        <a:rPr lang="en-US" baseline="0" dirty="0" smtClean="0"/>
                        <a:t>information sheet returned</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violation of 8 form validity</a:t>
                      </a:r>
                      <a:r>
                        <a:rPr lang="en-US" baseline="0" dirty="0" smtClean="0"/>
                        <a:t> criteria</a:t>
                      </a:r>
                    </a:p>
                  </a:txBody>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spTree>
    <p:extLst>
      <p:ext uri="{BB962C8B-B14F-4D97-AF65-F5344CB8AC3E}">
        <p14:creationId xmlns:p14="http://schemas.microsoft.com/office/powerpoint/2010/main" val="533988385"/>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371600" y="685800"/>
            <a:ext cx="10329862" cy="691738"/>
          </a:xfrm>
        </p:spPr>
        <p:txBody>
          <a:bodyPr>
            <a:noAutofit/>
          </a:bodyPr>
          <a:lstStyle/>
          <a:p>
            <a:r>
              <a:rPr lang="en-US" dirty="0" smtClean="0"/>
              <a:t>CI:Now’s Regular Data Collection Activities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65218179"/>
              </p:ext>
            </p:extLst>
          </p:nvPr>
        </p:nvGraphicFramePr>
        <p:xfrm>
          <a:off x="1371599" y="1484313"/>
          <a:ext cx="10329864" cy="3937000"/>
        </p:xfrm>
        <a:graphic>
          <a:graphicData uri="http://schemas.openxmlformats.org/drawingml/2006/table">
            <a:tbl>
              <a:tblPr firstRow="1" bandRow="1">
                <a:tableStyleId>{5C22544A-7EE6-4342-B048-85BDC9FD1C3A}</a:tableStyleId>
              </a:tblPr>
              <a:tblGrid>
                <a:gridCol w="2007021"/>
                <a:gridCol w="2450680"/>
                <a:gridCol w="2043113"/>
                <a:gridCol w="3829050"/>
              </a:tblGrid>
              <a:tr h="370840">
                <a:tc>
                  <a:txBody>
                    <a:bodyPr/>
                    <a:lstStyle/>
                    <a:p>
                      <a:r>
                        <a:rPr lang="en-US" dirty="0" smtClean="0"/>
                        <a:t>Activity</a:t>
                      </a:r>
                      <a:endParaRPr lang="en-US" dirty="0"/>
                    </a:p>
                  </a:txBody>
                  <a:tcPr/>
                </a:tc>
                <a:tc>
                  <a:txBody>
                    <a:bodyPr/>
                    <a:lstStyle/>
                    <a:p>
                      <a:r>
                        <a:rPr lang="en-US" dirty="0" smtClean="0"/>
                        <a:t>Description</a:t>
                      </a:r>
                      <a:endParaRPr lang="en-US" dirty="0"/>
                    </a:p>
                  </a:txBody>
                  <a:tcPr/>
                </a:tc>
                <a:tc>
                  <a:txBody>
                    <a:bodyPr/>
                    <a:lstStyle/>
                    <a:p>
                      <a:r>
                        <a:rPr lang="en-US" dirty="0" smtClean="0"/>
                        <a:t>Data Collected</a:t>
                      </a:r>
                      <a:endParaRPr lang="en-US" dirty="0"/>
                    </a:p>
                  </a:txBody>
                  <a:tcPr/>
                </a:tc>
                <a:tc>
                  <a:txBody>
                    <a:bodyPr/>
                    <a:lstStyle/>
                    <a:p>
                      <a:r>
                        <a:rPr lang="en-US" dirty="0" smtClean="0"/>
                        <a:t>Metadata Produced</a:t>
                      </a:r>
                      <a:endParaRPr lang="en-US" dirty="0"/>
                    </a:p>
                  </a:txBody>
                  <a:tcPr/>
                </a:tc>
              </a:tr>
              <a:tr h="370840">
                <a:tc>
                  <a:txBody>
                    <a:bodyPr/>
                    <a:lstStyle/>
                    <a:p>
                      <a:r>
                        <a:rPr lang="en-US" baseline="0" dirty="0" smtClean="0">
                          <a:solidFill>
                            <a:schemeClr val="bg1">
                              <a:lumMod val="65000"/>
                            </a:schemeClr>
                          </a:solidFill>
                        </a:rPr>
                        <a:t>EPN Neighborhood Survey</a:t>
                      </a:r>
                      <a:endParaRPr lang="en-US" dirty="0">
                        <a:solidFill>
                          <a:schemeClr val="bg1">
                            <a:lumMod val="65000"/>
                          </a:schemeClr>
                        </a:solidFill>
                      </a:endParaRPr>
                    </a:p>
                  </a:txBody>
                  <a:tcPr/>
                </a:tc>
                <a:tc>
                  <a:txBody>
                    <a:bodyPr/>
                    <a:lstStyle/>
                    <a:p>
                      <a:r>
                        <a:rPr lang="en-US" dirty="0" smtClean="0">
                          <a:solidFill>
                            <a:schemeClr val="bg1">
                              <a:lumMod val="65000"/>
                            </a:schemeClr>
                          </a:solidFill>
                        </a:rPr>
                        <a:t>sample of 2,000 residences surveyed</a:t>
                      </a:r>
                    </a:p>
                    <a:p>
                      <a:r>
                        <a:rPr lang="en-US" dirty="0" smtClean="0">
                          <a:solidFill>
                            <a:schemeClr val="bg1">
                              <a:lumMod val="65000"/>
                            </a:schemeClr>
                          </a:solidFill>
                        </a:rPr>
                        <a:t>during</a:t>
                      </a:r>
                      <a:r>
                        <a:rPr lang="en-US" baseline="0" dirty="0" smtClean="0">
                          <a:solidFill>
                            <a:schemeClr val="bg1">
                              <a:lumMod val="65000"/>
                            </a:schemeClr>
                          </a:solidFill>
                        </a:rPr>
                        <a:t> </a:t>
                      </a:r>
                      <a:r>
                        <a:rPr lang="en-US" dirty="0" smtClean="0">
                          <a:solidFill>
                            <a:schemeClr val="bg1">
                              <a:lumMod val="65000"/>
                            </a:schemeClr>
                          </a:solidFill>
                        </a:rPr>
                        <a:t>2-week</a:t>
                      </a:r>
                      <a:r>
                        <a:rPr lang="en-US" baseline="0" dirty="0" smtClean="0">
                          <a:solidFill>
                            <a:schemeClr val="bg1">
                              <a:lumMod val="65000"/>
                            </a:schemeClr>
                          </a:solidFill>
                        </a:rPr>
                        <a:t> period</a:t>
                      </a:r>
                      <a:endParaRPr lang="en-US" dirty="0">
                        <a:solidFill>
                          <a:schemeClr val="bg1">
                            <a:lumMod val="65000"/>
                          </a:schemeClr>
                        </a:solidFill>
                      </a:endParaRPr>
                    </a:p>
                  </a:txBody>
                  <a:tcPr/>
                </a:tc>
                <a:tc>
                  <a:txBody>
                    <a:bodyPr/>
                    <a:lstStyle/>
                    <a:p>
                      <a:r>
                        <a:rPr lang="en-US" dirty="0" smtClean="0">
                          <a:solidFill>
                            <a:schemeClr val="bg1">
                              <a:lumMod val="65000"/>
                            </a:schemeClr>
                          </a:solidFill>
                        </a:rPr>
                        <a:t>survey responses</a:t>
                      </a:r>
                      <a:endParaRPr lang="en-US" dirty="0">
                        <a:solidFill>
                          <a:schemeClr val="bg1">
                            <a:lumMod val="65000"/>
                          </a:schemeClr>
                        </a:solidFill>
                      </a:endParaRPr>
                    </a:p>
                  </a:txBody>
                  <a:tcPr/>
                </a:tc>
                <a:tc>
                  <a:txBody>
                    <a:bodyPr/>
                    <a:lstStyle/>
                    <a:p>
                      <a:pPr marL="285750" indent="-285750">
                        <a:buFont typeface="Arial" charset="0"/>
                        <a:buChar char="•"/>
                      </a:pPr>
                      <a:r>
                        <a:rPr lang="en-US" baseline="0" dirty="0" smtClean="0">
                          <a:solidFill>
                            <a:schemeClr val="bg1">
                              <a:lumMod val="65000"/>
                            </a:schemeClr>
                          </a:solidFill>
                        </a:rPr>
                        <a:t>geographic information</a:t>
                      </a:r>
                    </a:p>
                    <a:p>
                      <a:pPr marL="285750" indent="-285750">
                        <a:buFont typeface="Arial" charset="0"/>
                        <a:buChar char="•"/>
                      </a:pPr>
                      <a:r>
                        <a:rPr lang="en-US" baseline="0" dirty="0" smtClean="0">
                          <a:solidFill>
                            <a:schemeClr val="bg1">
                              <a:lumMod val="65000"/>
                            </a:schemeClr>
                          </a:solidFill>
                        </a:rPr>
                        <a:t>device &amp; interviewer information</a:t>
                      </a:r>
                      <a:endParaRPr lang="en-US" dirty="0" smtClean="0">
                        <a:solidFill>
                          <a:schemeClr val="bg1">
                            <a:lumMod val="65000"/>
                          </a:schemeClr>
                        </a:solidFill>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solidFill>
                            <a:schemeClr val="bg1">
                              <a:lumMod val="65000"/>
                            </a:schemeClr>
                          </a:solidFill>
                        </a:rPr>
                        <a:t>number of contact</a:t>
                      </a:r>
                      <a:r>
                        <a:rPr lang="en-US" baseline="0" dirty="0" smtClean="0">
                          <a:solidFill>
                            <a:schemeClr val="bg1">
                              <a:lumMod val="65000"/>
                            </a:schemeClr>
                          </a:solidFill>
                        </a:rPr>
                        <a:t> attempts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solidFill>
                            <a:schemeClr val="bg1">
                              <a:lumMod val="65000"/>
                            </a:schemeClr>
                          </a:solidFill>
                        </a:rPr>
                        <a:t>survey language</a:t>
                      </a:r>
                      <a:endParaRPr lang="en-US" dirty="0" smtClean="0">
                        <a:solidFill>
                          <a:schemeClr val="bg1">
                            <a:lumMod val="65000"/>
                          </a:schemeClr>
                        </a:solidFill>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solidFill>
                            <a:schemeClr val="bg1">
                              <a:lumMod val="65000"/>
                            </a:schemeClr>
                          </a:solidFill>
                        </a:rPr>
                        <a:t>response</a:t>
                      </a:r>
                      <a:r>
                        <a:rPr lang="en-US" baseline="0" dirty="0" smtClean="0">
                          <a:solidFill>
                            <a:schemeClr val="bg1">
                              <a:lumMod val="65000"/>
                            </a:schemeClr>
                          </a:solidFill>
                        </a:rPr>
                        <a:t> timestamps</a:t>
                      </a:r>
                    </a:p>
                  </a:txBody>
                  <a:tcPr/>
                </a:tc>
              </a:tr>
              <a:tr h="370840">
                <a:tc>
                  <a:txBody>
                    <a:bodyPr/>
                    <a:lstStyle/>
                    <a:p>
                      <a:r>
                        <a:rPr lang="en-US" dirty="0" smtClean="0">
                          <a:solidFill>
                            <a:schemeClr val="bg1">
                              <a:lumMod val="65000"/>
                            </a:schemeClr>
                          </a:solidFill>
                        </a:rPr>
                        <a:t>EPN School Climate</a:t>
                      </a:r>
                      <a:r>
                        <a:rPr lang="en-US" baseline="0" dirty="0" smtClean="0">
                          <a:solidFill>
                            <a:schemeClr val="bg1">
                              <a:lumMod val="65000"/>
                            </a:schemeClr>
                          </a:solidFill>
                        </a:rPr>
                        <a:t> Survey</a:t>
                      </a:r>
                      <a:endParaRPr lang="en-US" dirty="0">
                        <a:solidFill>
                          <a:schemeClr val="bg1">
                            <a:lumMod val="6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65000"/>
                            </a:schemeClr>
                          </a:solidFill>
                        </a:rPr>
                        <a:t>~1,400 students</a:t>
                      </a:r>
                      <a:r>
                        <a:rPr lang="en-US" baseline="0" dirty="0" smtClean="0">
                          <a:solidFill>
                            <a:schemeClr val="bg1">
                              <a:lumMod val="65000"/>
                            </a:schemeClr>
                          </a:solidFill>
                        </a:rPr>
                        <a:t> </a:t>
                      </a:r>
                      <a:r>
                        <a:rPr lang="en-US" dirty="0" smtClean="0">
                          <a:solidFill>
                            <a:schemeClr val="bg1">
                              <a:lumMod val="65000"/>
                            </a:schemeClr>
                          </a:solidFill>
                        </a:rPr>
                        <a:t>surveyed </a:t>
                      </a:r>
                      <a:r>
                        <a:rPr lang="en-US" baseline="0" dirty="0" smtClean="0">
                          <a:solidFill>
                            <a:schemeClr val="bg1">
                              <a:lumMod val="65000"/>
                            </a:schemeClr>
                          </a:solidFill>
                        </a:rPr>
                        <a:t>during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lumMod val="65000"/>
                            </a:schemeClr>
                          </a:solidFill>
                        </a:rPr>
                        <a:t>1-week period</a:t>
                      </a:r>
                      <a:endParaRPr lang="en-US" dirty="0" smtClean="0">
                        <a:solidFill>
                          <a:schemeClr val="bg1">
                            <a:lumMod val="65000"/>
                          </a:schemeClr>
                        </a:solidFill>
                      </a:endParaRPr>
                    </a:p>
                  </a:txBody>
                  <a:tcPr/>
                </a:tc>
                <a:tc>
                  <a:txBody>
                    <a:bodyPr/>
                    <a:lstStyle/>
                    <a:p>
                      <a:r>
                        <a:rPr lang="en-US" dirty="0" smtClean="0">
                          <a:solidFill>
                            <a:schemeClr val="bg1">
                              <a:lumMod val="65000"/>
                            </a:schemeClr>
                          </a:solidFill>
                        </a:rPr>
                        <a:t>survey responses</a:t>
                      </a:r>
                      <a:endParaRPr lang="en-US" dirty="0">
                        <a:solidFill>
                          <a:schemeClr val="bg1">
                            <a:lumMod val="65000"/>
                          </a:schemeClr>
                        </a:solidFill>
                      </a:endParaRPr>
                    </a:p>
                  </a:txBody>
                  <a:tcPr/>
                </a:tc>
                <a:tc>
                  <a:txBody>
                    <a:bodyPr/>
                    <a:lstStyle/>
                    <a:p>
                      <a:pPr marL="285750" indent="-285750">
                        <a:buFont typeface="Arial" charset="0"/>
                        <a:buChar char="•"/>
                      </a:pPr>
                      <a:r>
                        <a:rPr lang="en-US" baseline="0" dirty="0" smtClean="0">
                          <a:solidFill>
                            <a:schemeClr val="bg1">
                              <a:lumMod val="65000"/>
                            </a:schemeClr>
                          </a:solidFill>
                        </a:rPr>
                        <a:t>campus information</a:t>
                      </a:r>
                    </a:p>
                    <a:p>
                      <a:pPr marL="285750" indent="-285750">
                        <a:buFont typeface="Arial" charset="0"/>
                        <a:buChar char="•"/>
                      </a:pPr>
                      <a:r>
                        <a:rPr lang="en-US" baseline="0" dirty="0" smtClean="0">
                          <a:solidFill>
                            <a:schemeClr val="bg1">
                              <a:lumMod val="65000"/>
                            </a:schemeClr>
                          </a:solidFill>
                        </a:rPr>
                        <a:t>number of student log-in attempts</a:t>
                      </a:r>
                      <a:endParaRPr lang="en-US" dirty="0" smtClean="0">
                        <a:solidFill>
                          <a:schemeClr val="bg1">
                            <a:lumMod val="65000"/>
                          </a:schemeClr>
                        </a:solidFill>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solidFill>
                            <a:schemeClr val="bg1">
                              <a:lumMod val="65000"/>
                            </a:schemeClr>
                          </a:solidFill>
                        </a:rPr>
                        <a:t>response</a:t>
                      </a:r>
                      <a:r>
                        <a:rPr lang="en-US" baseline="0" dirty="0" smtClean="0">
                          <a:solidFill>
                            <a:schemeClr val="bg1">
                              <a:lumMod val="65000"/>
                            </a:schemeClr>
                          </a:solidFill>
                        </a:rPr>
                        <a:t> timestamps</a:t>
                      </a:r>
                    </a:p>
                  </a:txBody>
                  <a:tcPr/>
                </a:tc>
              </a:tr>
              <a:tr h="370840">
                <a:tc>
                  <a:txBody>
                    <a:bodyPr/>
                    <a:lstStyle/>
                    <a:p>
                      <a:r>
                        <a:rPr lang="en-US" dirty="0" smtClean="0"/>
                        <a:t>PaCT Data-Sharing</a:t>
                      </a:r>
                      <a:r>
                        <a:rPr lang="en-US" baseline="0" dirty="0" smtClean="0"/>
                        <a:t> </a:t>
                      </a:r>
                      <a:r>
                        <a:rPr lang="en-US" dirty="0" smtClean="0"/>
                        <a:t>Consent Forms</a:t>
                      </a:r>
                      <a:endParaRPr lang="en-US" dirty="0"/>
                    </a:p>
                  </a:txBody>
                  <a:tcPr/>
                </a:tc>
                <a:tc>
                  <a:txBody>
                    <a:bodyPr/>
                    <a:lstStyle/>
                    <a:p>
                      <a:r>
                        <a:rPr lang="en-US" dirty="0" smtClean="0"/>
                        <a:t>3,100+ program participants asked</a:t>
                      </a:r>
                      <a:r>
                        <a:rPr lang="en-US" baseline="0" dirty="0" smtClean="0"/>
                        <a:t> to complete annually with year-round collection</a:t>
                      </a:r>
                      <a:endParaRPr lang="en-US" dirty="0"/>
                    </a:p>
                  </a:txBody>
                  <a:tcPr/>
                </a:tc>
                <a:tc>
                  <a:txBody>
                    <a:bodyPr/>
                    <a:lstStyle/>
                    <a:p>
                      <a:r>
                        <a:rPr lang="en-US" dirty="0" smtClean="0"/>
                        <a:t>individual</a:t>
                      </a:r>
                      <a:r>
                        <a:rPr lang="en-US" baseline="0" dirty="0" smtClean="0"/>
                        <a:t> identifiers &amp; consent choices</a:t>
                      </a:r>
                      <a:endParaRPr lang="en-US" dirty="0"/>
                    </a:p>
                  </a:txBody>
                  <a:tcPr/>
                </a:tc>
                <a:tc>
                  <a:txBody>
                    <a:bodyPr/>
                    <a:lstStyle/>
                    <a:p>
                      <a:pPr marL="285750" indent="-285750">
                        <a:buFont typeface="Arial" charset="0"/>
                        <a:buChar char="•"/>
                      </a:pPr>
                      <a:r>
                        <a:rPr lang="en-US" baseline="0" dirty="0" smtClean="0"/>
                        <a:t>form version &amp; language</a:t>
                      </a:r>
                    </a:p>
                    <a:p>
                      <a:pPr marL="285750" indent="-285750">
                        <a:buFont typeface="Arial" charset="0"/>
                        <a:buChar char="•"/>
                      </a:pPr>
                      <a:r>
                        <a:rPr lang="en-US" baseline="0" dirty="0" smtClean="0"/>
                        <a:t>collecting organization information</a:t>
                      </a:r>
                    </a:p>
                    <a:p>
                      <a:pPr marL="285750" indent="-285750">
                        <a:buFont typeface="Arial" charset="0"/>
                        <a:buChar char="•"/>
                      </a:pPr>
                      <a:r>
                        <a:rPr lang="en-US" baseline="0" dirty="0" smtClean="0"/>
                        <a:t>information sheet returned</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violation of 8 form validity</a:t>
                      </a:r>
                      <a:r>
                        <a:rPr lang="en-US" baseline="0" dirty="0" smtClean="0"/>
                        <a:t> criteria</a:t>
                      </a:r>
                    </a:p>
                  </a:txBody>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spTree>
    <p:extLst>
      <p:ext uri="{BB962C8B-B14F-4D97-AF65-F5344CB8AC3E}">
        <p14:creationId xmlns:p14="http://schemas.microsoft.com/office/powerpoint/2010/main" val="1351040483"/>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PaCT Data-Sharing Agreement</a:t>
            </a:r>
            <a:endParaRPr lang="en-US" dirty="0"/>
          </a:p>
        </p:txBody>
      </p:sp>
      <p:pic>
        <p:nvPicPr>
          <p:cNvPr id="8" name="Content Placeholder 7"/>
          <p:cNvPicPr>
            <a:picLocks noGrp="1" noChangeAspect="1"/>
          </p:cNvPicPr>
          <p:nvPr>
            <p:ph sz="half" idx="1"/>
          </p:nvPr>
        </p:nvPicPr>
        <p:blipFill>
          <a:blip r:embed="rId2"/>
          <a:stretch>
            <a:fillRect/>
          </a:stretch>
        </p:blipFill>
        <p:spPr>
          <a:xfrm>
            <a:off x="1371597" y="1481328"/>
            <a:ext cx="4770789" cy="3831336"/>
          </a:xfrm>
          <a:prstGeom prst="rect">
            <a:avLst/>
          </a:prstGeom>
        </p:spPr>
      </p:pic>
      <p:sp>
        <p:nvSpPr>
          <p:cNvPr id="6" name="Content Placeholder 5"/>
          <p:cNvSpPr>
            <a:spLocks noGrp="1"/>
          </p:cNvSpPr>
          <p:nvPr>
            <p:ph sz="half" idx="2"/>
          </p:nvPr>
        </p:nvSpPr>
        <p:spPr>
          <a:xfrm>
            <a:off x="6286500" y="1481328"/>
            <a:ext cx="5414962" cy="3833622"/>
          </a:xfrm>
        </p:spPr>
        <p:txBody>
          <a:bodyPr>
            <a:noAutofit/>
          </a:bodyPr>
          <a:lstStyle/>
          <a:p>
            <a:pPr marL="0" indent="0">
              <a:buNone/>
            </a:pPr>
            <a:r>
              <a:rPr lang="en-US" sz="1900" b="1" dirty="0"/>
              <a:t>What is EastPoint </a:t>
            </a:r>
            <a:r>
              <a:rPr lang="en-US" sz="1900" b="1" dirty="0" smtClean="0"/>
              <a:t>PaCT?</a:t>
            </a:r>
            <a:endParaRPr lang="en-US" sz="1900" b="1" dirty="0"/>
          </a:p>
          <a:p>
            <a:pPr marL="0" indent="0">
              <a:buNone/>
            </a:pPr>
            <a:r>
              <a:rPr lang="en-US" sz="1600" dirty="0"/>
              <a:t>EastPoint PaCT </a:t>
            </a:r>
            <a:r>
              <a:rPr lang="en-US" sz="1600" dirty="0" smtClean="0"/>
              <a:t>(Promise and Choice Together) is </a:t>
            </a:r>
            <a:r>
              <a:rPr lang="en-US" sz="1600" dirty="0"/>
              <a:t>a group of community partners like Eastside Promise, SAHA, SAISD, Goodwill, and others working to make sure that eastside families have good schools, safe and long-term housing, good jobs and careers, good health care, and a safe neighborhood</a:t>
            </a:r>
            <a:r>
              <a:rPr lang="en-US" sz="1600" dirty="0" smtClean="0"/>
              <a:t>.</a:t>
            </a:r>
            <a:endParaRPr lang="en-US" sz="600" b="1" dirty="0" smtClean="0"/>
          </a:p>
          <a:p>
            <a:pPr marL="0" indent="0">
              <a:buNone/>
            </a:pPr>
            <a:r>
              <a:rPr lang="en-US" sz="1900" b="1" dirty="0" smtClean="0"/>
              <a:t>Why are </a:t>
            </a:r>
            <a:r>
              <a:rPr lang="en-US" sz="1900" b="1" dirty="0"/>
              <a:t>you asking me to fill </a:t>
            </a:r>
            <a:r>
              <a:rPr lang="en-US" sz="1900" b="1" dirty="0" smtClean="0"/>
              <a:t>out this form?</a:t>
            </a:r>
            <a:endParaRPr lang="en-US" sz="1900" b="1" dirty="0"/>
          </a:p>
          <a:p>
            <a:pPr marL="0" indent="0">
              <a:buNone/>
            </a:pPr>
            <a:r>
              <a:rPr lang="en-US" sz="1600" dirty="0"/>
              <a:t>This form is how you choose whether or not to allow PaCT partners to share different kinds of information about your family members with each other or with funders. Sharing information makes it easier for partners to provide good services and allows funders to tell whether services are making a difference</a:t>
            </a:r>
            <a:r>
              <a:rPr lang="en-US" sz="1600" dirty="0" smtClean="0"/>
              <a:t>.</a:t>
            </a: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spTree>
    <p:extLst>
      <p:ext uri="{BB962C8B-B14F-4D97-AF65-F5344CB8AC3E}">
        <p14:creationId xmlns:p14="http://schemas.microsoft.com/office/powerpoint/2010/main" val="1226458248"/>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Quality &amp; Entry</a:t>
            </a:r>
            <a:endParaRPr lang="en-US" dirty="0"/>
          </a:p>
        </p:txBody>
      </p:sp>
      <p:sp>
        <p:nvSpPr>
          <p:cNvPr id="3" name="Content Placeholder 2"/>
          <p:cNvSpPr>
            <a:spLocks noGrp="1"/>
          </p:cNvSpPr>
          <p:nvPr>
            <p:ph idx="1"/>
          </p:nvPr>
        </p:nvSpPr>
        <p:spPr>
          <a:xfrm>
            <a:off x="1371600" y="1481328"/>
            <a:ext cx="10329862" cy="2176272"/>
          </a:xfrm>
        </p:spPr>
        <p:txBody>
          <a:bodyPr/>
          <a:lstStyle/>
          <a:p>
            <a:r>
              <a:rPr lang="en-US" sz="2400" dirty="0" smtClean="0"/>
              <a:t>Data quality </a:t>
            </a:r>
            <a:r>
              <a:rPr lang="en-US" sz="2400" dirty="0"/>
              <a:t>a</a:t>
            </a:r>
            <a:r>
              <a:rPr lang="en-US" sz="2400" dirty="0" smtClean="0"/>
              <a:t>bove that of results reporting</a:t>
            </a:r>
          </a:p>
          <a:p>
            <a:r>
              <a:rPr lang="en-US" sz="2400" dirty="0" smtClean="0"/>
              <a:t>All information collected recorded -- 1 intentional mark = 1 new record</a:t>
            </a:r>
          </a:p>
          <a:p>
            <a:r>
              <a:rPr lang="en-US" sz="2400" dirty="0" smtClean="0"/>
              <a:t>Collection and entry information recorded -- who, what, when, where, &amp; why</a:t>
            </a:r>
          </a:p>
          <a:p>
            <a:r>
              <a:rPr lang="en-US" sz="2400" dirty="0" smtClean="0"/>
              <a:t>Consent choice and form validity summary fields calculated </a:t>
            </a:r>
          </a:p>
          <a:p>
            <a:endParaRPr lang="en-US" sz="24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sp>
        <p:nvSpPr>
          <p:cNvPr id="7" name="Content Placeholder 2"/>
          <p:cNvSpPr txBox="1">
            <a:spLocks/>
          </p:cNvSpPr>
          <p:nvPr/>
        </p:nvSpPr>
        <p:spPr>
          <a:xfrm>
            <a:off x="3200400" y="3823855"/>
            <a:ext cx="2743199" cy="2023872"/>
          </a:xfrm>
          <a:prstGeom prst="rect">
            <a:avLst/>
          </a:prstGeom>
        </p:spPr>
        <p:txBody>
          <a:bodyPr vert="horz" lIns="91440" tIns="45720" rIns="91440" bIns="45720" rtlCol="0" anchor="ct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18</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i</a:t>
            </a:r>
            <a:r>
              <a:rPr lang="en-US" dirty="0" smtClean="0"/>
              <a:t>tems collected</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on form </a:t>
            </a:r>
          </a:p>
        </p:txBody>
      </p:sp>
      <p:sp>
        <p:nvSpPr>
          <p:cNvPr id="8" name="Content Placeholder 2"/>
          <p:cNvSpPr txBox="1">
            <a:spLocks/>
          </p:cNvSpPr>
          <p:nvPr/>
        </p:nvSpPr>
        <p:spPr>
          <a:xfrm>
            <a:off x="7129462" y="3823855"/>
            <a:ext cx="2743200" cy="2023872"/>
          </a:xfrm>
          <a:prstGeom prst="rect">
            <a:avLst/>
          </a:prstGeom>
        </p:spPr>
        <p:txBody>
          <a:bodyPr vert="horz" lIns="91440" tIns="45720" rIns="91440" bIns="45720" rtlCol="0" anchor="ct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54</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f</a:t>
            </a:r>
            <a:r>
              <a:rPr lang="en-US" dirty="0" smtClean="0"/>
              <a:t>ields recorded</a:t>
            </a:r>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i</a:t>
            </a:r>
            <a:r>
              <a:rPr lang="en-US" dirty="0" smtClean="0"/>
              <a:t>n final data</a:t>
            </a:r>
          </a:p>
        </p:txBody>
      </p:sp>
      <p:sp>
        <p:nvSpPr>
          <p:cNvPr id="5" name="Right Arrow 4"/>
          <p:cNvSpPr/>
          <p:nvPr/>
        </p:nvSpPr>
        <p:spPr>
          <a:xfrm>
            <a:off x="5811982" y="4406300"/>
            <a:ext cx="1449098" cy="858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6982632"/>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Form Validity – 8 Criteria</a:t>
            </a:r>
            <a:endParaRPr lang="en-US" dirty="0"/>
          </a:p>
        </p:txBody>
      </p:sp>
      <p:sp>
        <p:nvSpPr>
          <p:cNvPr id="3" name="Content Placeholder 2"/>
          <p:cNvSpPr>
            <a:spLocks noGrp="1"/>
          </p:cNvSpPr>
          <p:nvPr>
            <p:ph idx="1"/>
          </p:nvPr>
        </p:nvSpPr>
        <p:spPr>
          <a:xfrm>
            <a:off x="1371600" y="1481328"/>
            <a:ext cx="9601200" cy="491695"/>
          </a:xfrm>
        </p:spPr>
        <p:txBody>
          <a:bodyPr/>
          <a:lstStyle/>
          <a:p>
            <a:r>
              <a:rPr lang="en-US" sz="2400" dirty="0" smtClean="0"/>
              <a:t>4 issue areas assessed using 8 criteria</a:t>
            </a:r>
          </a:p>
        </p:txBody>
      </p:sp>
      <p:sp>
        <p:nvSpPr>
          <p:cNvPr id="4" name="Content Placeholder 2"/>
          <p:cNvSpPr txBox="1">
            <a:spLocks/>
          </p:cNvSpPr>
          <p:nvPr/>
        </p:nvSpPr>
        <p:spPr>
          <a:xfrm>
            <a:off x="1371600" y="2507673"/>
            <a:ext cx="10332720" cy="3338944"/>
          </a:xfrm>
          <a:prstGeom prst="rect">
            <a:avLst/>
          </a:prstGeom>
        </p:spPr>
        <p:txBody>
          <a:bodyPr vert="horz" lIns="91440" tIns="45720" rIns="91440" bIns="45720" numCol="2"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12700" indent="0">
              <a:lnSpc>
                <a:spcPct val="100000"/>
              </a:lnSpc>
              <a:spcBef>
                <a:spcPts val="0"/>
              </a:spcBef>
              <a:spcAft>
                <a:spcPts val="0"/>
              </a:spcAft>
              <a:buNone/>
            </a:pPr>
            <a:r>
              <a:rPr lang="en-US" u="sng" dirty="0"/>
              <a:t>M</a:t>
            </a:r>
            <a:r>
              <a:rPr lang="en-US" u="sng" dirty="0" smtClean="0"/>
              <a:t>issing </a:t>
            </a:r>
            <a:r>
              <a:rPr lang="en-US" u="sng" dirty="0"/>
              <a:t>B</a:t>
            </a:r>
            <a:r>
              <a:rPr lang="en-US" u="sng" dirty="0" smtClean="0"/>
              <a:t>asic </a:t>
            </a:r>
            <a:r>
              <a:rPr lang="en-US" u="sng" dirty="0"/>
              <a:t>R</a:t>
            </a:r>
            <a:r>
              <a:rPr lang="en-US" u="sng" dirty="0" smtClean="0"/>
              <a:t>equired Fields</a:t>
            </a:r>
          </a:p>
          <a:p>
            <a:pPr marL="12700" indent="0">
              <a:lnSpc>
                <a:spcPct val="100000"/>
              </a:lnSpc>
              <a:spcBef>
                <a:spcPts val="0"/>
              </a:spcBef>
              <a:spcAft>
                <a:spcPts val="0"/>
              </a:spcAft>
              <a:buNone/>
            </a:pPr>
            <a:r>
              <a:rPr lang="en-US" dirty="0" smtClean="0"/>
              <a:t>⇉ first or last name missing</a:t>
            </a:r>
          </a:p>
          <a:p>
            <a:pPr marL="12700" indent="0">
              <a:lnSpc>
                <a:spcPct val="100000"/>
              </a:lnSpc>
              <a:spcBef>
                <a:spcPts val="0"/>
              </a:spcBef>
              <a:spcAft>
                <a:spcPts val="0"/>
              </a:spcAft>
              <a:buNone/>
            </a:pPr>
            <a:r>
              <a:rPr lang="en-US" dirty="0"/>
              <a:t>⇉ </a:t>
            </a:r>
            <a:r>
              <a:rPr lang="en-US" dirty="0" smtClean="0"/>
              <a:t>consent choices not indicated</a:t>
            </a:r>
            <a:endParaRPr lang="en-US" dirty="0"/>
          </a:p>
          <a:p>
            <a:pPr marL="12700" indent="0">
              <a:lnSpc>
                <a:spcPct val="100000"/>
              </a:lnSpc>
              <a:spcBef>
                <a:spcPts val="0"/>
              </a:spcBef>
              <a:spcAft>
                <a:spcPts val="0"/>
              </a:spcAft>
              <a:buNone/>
            </a:pPr>
            <a:endParaRPr lang="en-US" sz="1600" u="sng" dirty="0" smtClean="0"/>
          </a:p>
          <a:p>
            <a:pPr marL="12700" indent="0">
              <a:lnSpc>
                <a:spcPct val="100000"/>
              </a:lnSpc>
              <a:spcBef>
                <a:spcPts val="0"/>
              </a:spcBef>
              <a:spcAft>
                <a:spcPts val="0"/>
              </a:spcAft>
              <a:buNone/>
            </a:pPr>
            <a:r>
              <a:rPr lang="en-US" u="sng" dirty="0"/>
              <a:t>Decision-Making Authority Unreliable</a:t>
            </a:r>
          </a:p>
          <a:p>
            <a:pPr marL="12700" indent="0">
              <a:lnSpc>
                <a:spcPct val="100000"/>
              </a:lnSpc>
              <a:spcBef>
                <a:spcPts val="0"/>
              </a:spcBef>
              <a:spcAft>
                <a:spcPts val="0"/>
              </a:spcAft>
              <a:buNone/>
            </a:pPr>
            <a:r>
              <a:rPr lang="en-US" dirty="0"/>
              <a:t>⇉ name of consenter not given</a:t>
            </a:r>
          </a:p>
          <a:p>
            <a:pPr marL="12700" indent="0">
              <a:lnSpc>
                <a:spcPct val="100000"/>
              </a:lnSpc>
              <a:spcBef>
                <a:spcPts val="0"/>
              </a:spcBef>
              <a:spcAft>
                <a:spcPts val="0"/>
              </a:spcAft>
              <a:buNone/>
            </a:pPr>
            <a:r>
              <a:rPr lang="en-US" dirty="0"/>
              <a:t>⇉ same name for consenter and </a:t>
            </a:r>
          </a:p>
          <a:p>
            <a:pPr marL="12700" indent="0">
              <a:lnSpc>
                <a:spcPct val="100000"/>
              </a:lnSpc>
              <a:spcBef>
                <a:spcPts val="0"/>
              </a:spcBef>
              <a:spcAft>
                <a:spcPts val="0"/>
              </a:spcAft>
              <a:buNone/>
            </a:pPr>
            <a:r>
              <a:rPr lang="en-US" dirty="0"/>
              <a:t>   consentee with </a:t>
            </a:r>
            <a:r>
              <a:rPr lang="en-US" dirty="0" smtClean="0"/>
              <a:t>unacceptable</a:t>
            </a:r>
          </a:p>
          <a:p>
            <a:pPr marL="12700" indent="0">
              <a:lnSpc>
                <a:spcPct val="100000"/>
              </a:lnSpc>
              <a:spcBef>
                <a:spcPts val="0"/>
              </a:spcBef>
              <a:spcAft>
                <a:spcPts val="0"/>
              </a:spcAft>
              <a:buNone/>
            </a:pPr>
            <a:r>
              <a:rPr lang="en-US" dirty="0"/>
              <a:t> </a:t>
            </a:r>
            <a:r>
              <a:rPr lang="en-US" dirty="0" smtClean="0"/>
              <a:t>  date </a:t>
            </a:r>
            <a:r>
              <a:rPr lang="en-US" dirty="0"/>
              <a:t>of </a:t>
            </a:r>
            <a:r>
              <a:rPr lang="en-US" dirty="0" smtClean="0"/>
              <a:t>birth</a:t>
            </a:r>
            <a:endParaRPr lang="en-US" dirty="0"/>
          </a:p>
          <a:p>
            <a:pPr marL="12700" indent="0">
              <a:lnSpc>
                <a:spcPct val="100000"/>
              </a:lnSpc>
              <a:spcBef>
                <a:spcPts val="0"/>
              </a:spcBef>
              <a:spcAft>
                <a:spcPts val="0"/>
              </a:spcAft>
              <a:buNone/>
            </a:pPr>
            <a:r>
              <a:rPr lang="en-US" dirty="0"/>
              <a:t>⇉ </a:t>
            </a:r>
            <a:r>
              <a:rPr lang="is-IS"/>
              <a:t>… </a:t>
            </a:r>
            <a:r>
              <a:rPr lang="en-US" dirty="0"/>
              <a:t>or date of birth of minor </a:t>
            </a:r>
          </a:p>
          <a:p>
            <a:pPr marL="468313" indent="0">
              <a:lnSpc>
                <a:spcPct val="100000"/>
              </a:lnSpc>
              <a:spcBef>
                <a:spcPts val="0"/>
              </a:spcBef>
              <a:spcAft>
                <a:spcPts val="0"/>
              </a:spcAft>
              <a:buNone/>
            </a:pPr>
            <a:r>
              <a:rPr lang="en-US" u="sng" dirty="0" smtClean="0"/>
              <a:t>No Agreement Entered</a:t>
            </a:r>
            <a:endParaRPr lang="en-US" u="sng" dirty="0"/>
          </a:p>
          <a:p>
            <a:pPr marL="468313" indent="0">
              <a:lnSpc>
                <a:spcPct val="100000"/>
              </a:lnSpc>
              <a:spcBef>
                <a:spcPts val="0"/>
              </a:spcBef>
              <a:spcAft>
                <a:spcPts val="0"/>
              </a:spcAft>
              <a:buNone/>
            </a:pPr>
            <a:r>
              <a:rPr lang="en-US" dirty="0" smtClean="0"/>
              <a:t>⇉ signature missing</a:t>
            </a:r>
            <a:endParaRPr lang="en-US" dirty="0"/>
          </a:p>
          <a:p>
            <a:pPr marL="468313" indent="0">
              <a:lnSpc>
                <a:spcPct val="100000"/>
              </a:lnSpc>
              <a:spcBef>
                <a:spcPts val="0"/>
              </a:spcBef>
              <a:spcAft>
                <a:spcPts val="0"/>
              </a:spcAft>
              <a:buNone/>
            </a:pPr>
            <a:r>
              <a:rPr lang="en-US" dirty="0" smtClean="0"/>
              <a:t>⇉ signature date missing or </a:t>
            </a:r>
          </a:p>
          <a:p>
            <a:pPr marL="468313" indent="0">
              <a:lnSpc>
                <a:spcPct val="100000"/>
              </a:lnSpc>
              <a:spcBef>
                <a:spcPts val="0"/>
              </a:spcBef>
              <a:spcAft>
                <a:spcPts val="0"/>
              </a:spcAft>
              <a:buNone/>
            </a:pPr>
            <a:r>
              <a:rPr lang="en-US" dirty="0"/>
              <a:t> </a:t>
            </a:r>
            <a:r>
              <a:rPr lang="en-US" dirty="0" smtClean="0"/>
              <a:t>  unacceptable</a:t>
            </a:r>
            <a:endParaRPr lang="en-US" u="sng" dirty="0" smtClean="0"/>
          </a:p>
          <a:p>
            <a:pPr marL="468313" indent="0">
              <a:lnSpc>
                <a:spcPct val="100000"/>
              </a:lnSpc>
              <a:spcBef>
                <a:spcPts val="0"/>
              </a:spcBef>
              <a:spcAft>
                <a:spcPts val="0"/>
              </a:spcAft>
              <a:buNone/>
            </a:pPr>
            <a:endParaRPr lang="en-US" sz="1600" u="sng" dirty="0" smtClean="0"/>
          </a:p>
          <a:p>
            <a:pPr marL="468313" indent="0">
              <a:lnSpc>
                <a:spcPct val="100000"/>
              </a:lnSpc>
              <a:spcBef>
                <a:spcPts val="0"/>
              </a:spcBef>
              <a:spcAft>
                <a:spcPts val="0"/>
              </a:spcAft>
              <a:buNone/>
            </a:pPr>
            <a:r>
              <a:rPr lang="en-US" u="sng" dirty="0" smtClean="0"/>
              <a:t>Missing Linking Identifiers</a:t>
            </a:r>
            <a:endParaRPr lang="en-US" u="sng" dirty="0"/>
          </a:p>
          <a:p>
            <a:pPr marL="468313" indent="0">
              <a:lnSpc>
                <a:spcPct val="100000"/>
              </a:lnSpc>
              <a:spcBef>
                <a:spcPts val="0"/>
              </a:spcBef>
              <a:spcAft>
                <a:spcPts val="0"/>
              </a:spcAft>
              <a:buNone/>
            </a:pPr>
            <a:r>
              <a:rPr lang="en-US" dirty="0" smtClean="0"/>
              <a:t>⇉ date of birth missing or </a:t>
            </a:r>
          </a:p>
          <a:p>
            <a:pPr marL="468313" indent="0">
              <a:lnSpc>
                <a:spcPct val="100000"/>
              </a:lnSpc>
              <a:spcBef>
                <a:spcPts val="0"/>
              </a:spcBef>
              <a:spcAft>
                <a:spcPts val="0"/>
              </a:spcAft>
              <a:buNone/>
            </a:pPr>
            <a:r>
              <a:rPr lang="en-US" dirty="0"/>
              <a:t> </a:t>
            </a:r>
            <a:r>
              <a:rPr lang="en-US" dirty="0" smtClean="0"/>
              <a:t>  unacceptable</a:t>
            </a:r>
            <a:r>
              <a:rPr lang="en-US" dirty="0"/>
              <a:t> </a:t>
            </a:r>
            <a:r>
              <a:rPr lang="en-US" dirty="0" smtClean="0"/>
              <a:t>AND alternative   </a:t>
            </a:r>
          </a:p>
          <a:p>
            <a:pPr marL="468313" indent="0">
              <a:lnSpc>
                <a:spcPct val="100000"/>
              </a:lnSpc>
              <a:spcBef>
                <a:spcPts val="0"/>
              </a:spcBef>
              <a:spcAft>
                <a:spcPts val="0"/>
              </a:spcAft>
              <a:buNone/>
            </a:pPr>
            <a:r>
              <a:rPr lang="en-US" dirty="0"/>
              <a:t> </a:t>
            </a:r>
            <a:r>
              <a:rPr lang="en-US" dirty="0" smtClean="0"/>
              <a:t>  identifier not given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spTree>
    <p:extLst>
      <p:ext uri="{BB962C8B-B14F-4D97-AF65-F5344CB8AC3E}">
        <p14:creationId xmlns:p14="http://schemas.microsoft.com/office/powerpoint/2010/main" val="738516546"/>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PaCT Data-Sharing Agreement</a:t>
            </a:r>
            <a:endParaRPr lang="en-US" dirty="0"/>
          </a:p>
        </p:txBody>
      </p:sp>
      <p:sp>
        <p:nvSpPr>
          <p:cNvPr id="10" name="Content Placeholder 9"/>
          <p:cNvSpPr>
            <a:spLocks noGrp="1"/>
          </p:cNvSpPr>
          <p:nvPr>
            <p:ph sz="half" idx="1"/>
          </p:nvPr>
        </p:nvSpPr>
        <p:spPr>
          <a:xfrm>
            <a:off x="6291072" y="1814513"/>
            <a:ext cx="5540710" cy="4052888"/>
          </a:xfrm>
        </p:spPr>
        <p:txBody>
          <a:bodyPr/>
          <a:lstStyle/>
          <a:p>
            <a:r>
              <a:rPr lang="en-US" sz="2400" dirty="0" smtClean="0"/>
              <a:t>15 organizations</a:t>
            </a:r>
            <a:endParaRPr lang="en-US" sz="2400" dirty="0"/>
          </a:p>
          <a:p>
            <a:r>
              <a:rPr lang="en-US" sz="2400" dirty="0" smtClean="0"/>
              <a:t>3,346 </a:t>
            </a:r>
            <a:r>
              <a:rPr lang="en-US" sz="2400" dirty="0"/>
              <a:t>forms collected</a:t>
            </a:r>
          </a:p>
          <a:p>
            <a:r>
              <a:rPr lang="en-US" sz="2400" dirty="0" smtClean="0"/>
              <a:t>1,221 </a:t>
            </a:r>
            <a:r>
              <a:rPr lang="en-US" sz="2400" dirty="0"/>
              <a:t>forms </a:t>
            </a:r>
            <a:r>
              <a:rPr lang="en-US" sz="2400" dirty="0" smtClean="0"/>
              <a:t>violated 1 </a:t>
            </a:r>
            <a:r>
              <a:rPr lang="en-US" sz="2400" dirty="0"/>
              <a:t>or </a:t>
            </a:r>
            <a:r>
              <a:rPr lang="en-US" sz="2400" dirty="0" smtClean="0"/>
              <a:t>more criteria</a:t>
            </a:r>
          </a:p>
          <a:p>
            <a:endParaRPr lang="en-US" dirty="0"/>
          </a:p>
          <a:p>
            <a:pPr marL="0" indent="0" algn="ctr">
              <a:lnSpc>
                <a:spcPct val="100000"/>
              </a:lnSpc>
              <a:spcBef>
                <a:spcPts val="0"/>
              </a:spcBef>
              <a:spcAft>
                <a:spcPts val="0"/>
              </a:spcAft>
              <a:buNone/>
            </a:pPr>
            <a:r>
              <a:rPr lang="en-US" sz="2800" b="1" dirty="0" smtClean="0"/>
              <a:t>36.5% </a:t>
            </a:r>
            <a:r>
              <a:rPr lang="en-US" sz="2800" b="1" dirty="0"/>
              <a:t>forms collected </a:t>
            </a:r>
            <a:endParaRPr lang="en-US" sz="2800" b="1" dirty="0" smtClean="0"/>
          </a:p>
          <a:p>
            <a:pPr marL="0" indent="0" algn="ctr">
              <a:lnSpc>
                <a:spcPct val="100000"/>
              </a:lnSpc>
              <a:spcBef>
                <a:spcPts val="0"/>
              </a:spcBef>
              <a:spcAft>
                <a:spcPts val="0"/>
              </a:spcAft>
              <a:buNone/>
            </a:pPr>
            <a:r>
              <a:rPr lang="en-US" sz="2800" b="1" dirty="0" smtClean="0"/>
              <a:t>could </a:t>
            </a:r>
            <a:r>
              <a:rPr lang="en-US" sz="2800" b="1" dirty="0"/>
              <a:t>not be used</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pic>
        <p:nvPicPr>
          <p:cNvPr id="9" name="Picture 8"/>
          <p:cNvPicPr>
            <a:picLocks noChangeAspect="1"/>
          </p:cNvPicPr>
          <p:nvPr/>
        </p:nvPicPr>
        <p:blipFill rotWithShape="1">
          <a:blip r:embed="rId3"/>
          <a:srcRect l="51923"/>
          <a:stretch/>
        </p:blipFill>
        <p:spPr bwMode="auto">
          <a:xfrm>
            <a:off x="2870030" y="2215482"/>
            <a:ext cx="3272356" cy="3931920"/>
          </a:xfrm>
          <a:prstGeom prst="rect">
            <a:avLst/>
          </a:prstGeom>
          <a:ln>
            <a:solidFill>
              <a:schemeClr val="bg1">
                <a:lumMod val="50000"/>
              </a:schemeClr>
            </a:solid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3"/>
          <a:srcRect t="-1" r="51923" b="129"/>
          <a:stretch/>
        </p:blipFill>
        <p:spPr bwMode="auto">
          <a:xfrm>
            <a:off x="1371597" y="1481328"/>
            <a:ext cx="3276600" cy="3931920"/>
          </a:xfrm>
          <a:prstGeom prst="rect">
            <a:avLst/>
          </a:prstGeom>
          <a:ln>
            <a:solidFill>
              <a:schemeClr val="bg1">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4294196"/>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E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PaCT Data-Sharing Agreement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312" y="6147402"/>
            <a:ext cx="2343150" cy="466725"/>
          </a:xfrm>
          <a:prstGeom prst="rect">
            <a:avLst/>
          </a:prstGeom>
        </p:spPr>
      </p:pic>
      <p:pic>
        <p:nvPicPr>
          <p:cNvPr id="9" name="Picture 8"/>
          <p:cNvPicPr>
            <a:picLocks noChangeAspect="1"/>
          </p:cNvPicPr>
          <p:nvPr/>
        </p:nvPicPr>
        <p:blipFill rotWithShape="1">
          <a:blip r:embed="rId3"/>
          <a:srcRect l="51923"/>
          <a:stretch/>
        </p:blipFill>
        <p:spPr bwMode="auto">
          <a:xfrm>
            <a:off x="2870030" y="2215482"/>
            <a:ext cx="3272356" cy="3931920"/>
          </a:xfrm>
          <a:prstGeom prst="rect">
            <a:avLst/>
          </a:prstGeom>
          <a:ln>
            <a:solidFill>
              <a:schemeClr val="bg1">
                <a:lumMod val="50000"/>
              </a:schemeClr>
            </a:solid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3"/>
          <a:srcRect t="-1" r="51923" b="129"/>
          <a:stretch/>
        </p:blipFill>
        <p:spPr bwMode="auto">
          <a:xfrm>
            <a:off x="1371597" y="1481328"/>
            <a:ext cx="3276600" cy="3931920"/>
          </a:xfrm>
          <a:prstGeom prst="rect">
            <a:avLst/>
          </a:prstGeom>
          <a:ln>
            <a:solidFill>
              <a:schemeClr val="bg1">
                <a:lumMod val="50000"/>
              </a:schemeClr>
            </a:solid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4"/>
          <a:stretch>
            <a:fillRect/>
          </a:stretch>
        </p:blipFill>
        <p:spPr>
          <a:xfrm>
            <a:off x="6589712" y="1382362"/>
            <a:ext cx="5111750" cy="4765040"/>
          </a:xfrm>
          <a:prstGeom prst="rect">
            <a:avLst/>
          </a:prstGeom>
        </p:spPr>
      </p:pic>
    </p:spTree>
    <p:extLst>
      <p:ext uri="{BB962C8B-B14F-4D97-AF65-F5344CB8AC3E}">
        <p14:creationId xmlns:p14="http://schemas.microsoft.com/office/powerpoint/2010/main" val="164688209"/>
      </p:ext>
    </p:extLst>
  </p:cSld>
  <p:clrMapOvr>
    <a:masterClrMapping/>
  </p:clrMapOvr>
  <mc:AlternateContent xmlns:mc="http://schemas.openxmlformats.org/markup-compatibility/2006">
    <mc:Choice xmlns:p14="http://schemas.microsoft.com/office/powerpoint/2010/main" Requires="p14">
      <p:transition spd="slow" p14:dur="59000" advClick="0" advTm="20000"/>
    </mc:Choice>
    <mc:Fallback>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Crop">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485</TotalTime>
  <Words>675</Words>
  <Application>Microsoft Macintosh PowerPoint</Application>
  <PresentationFormat>Widescreen</PresentationFormat>
  <Paragraphs>129</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Franklin Gothic Book</vt:lpstr>
      <vt:lpstr>Arial</vt:lpstr>
      <vt:lpstr>Crop</vt:lpstr>
      <vt:lpstr>Data Behind the Data: Using Metadata to Inform Data Collection Process Improvement </vt:lpstr>
      <vt:lpstr>How does metadata differ from data?</vt:lpstr>
      <vt:lpstr>CI:Now’s Regular Data Collection Activities</vt:lpstr>
      <vt:lpstr>CI:Now’s Regular Data Collection Activities</vt:lpstr>
      <vt:lpstr>PaCT Data-Sharing Agreement</vt:lpstr>
      <vt:lpstr>Data Quality &amp; Entry</vt:lpstr>
      <vt:lpstr>Assessing Form Validity – 8 Criteria</vt:lpstr>
      <vt:lpstr>PaCT Data-Sharing Agreement</vt:lpstr>
      <vt:lpstr>PaCT Data-Sharing Agreement</vt:lpstr>
      <vt:lpstr>Recommended Revisions</vt:lpstr>
      <vt:lpstr>Revised PaCT Data-Sharing Agreement</vt:lpstr>
      <vt:lpstr>Revised PaCT Data-Sharing Agreement</vt:lpstr>
      <vt:lpstr>Comparison</vt:lpstr>
      <vt:lpstr>Next Steps</vt:lpstr>
      <vt:lpstr>Thank you!</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Data Behind the Data:</dc:title>
  <dc:creator>Clarissa Ozuna</dc:creator>
  <cp:lastModifiedBy>Clarissa Ozuna</cp:lastModifiedBy>
  <cp:revision>54</cp:revision>
  <dcterms:created xsi:type="dcterms:W3CDTF">2016-09-09T02:13:12Z</dcterms:created>
  <dcterms:modified xsi:type="dcterms:W3CDTF">2016-09-15T13:38:05Z</dcterms:modified>
</cp:coreProperties>
</file>