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3"/>
  </p:notesMasterIdLst>
  <p:sldIdLst>
    <p:sldId id="256" r:id="rId5"/>
    <p:sldId id="299" r:id="rId6"/>
    <p:sldId id="286" r:id="rId7"/>
    <p:sldId id="285" r:id="rId8"/>
    <p:sldId id="287" r:id="rId9"/>
    <p:sldId id="294" r:id="rId10"/>
    <p:sldId id="288" r:id="rId11"/>
    <p:sldId id="295" r:id="rId12"/>
    <p:sldId id="297" r:id="rId13"/>
    <p:sldId id="260" r:id="rId14"/>
    <p:sldId id="273" r:id="rId15"/>
    <p:sldId id="298" r:id="rId16"/>
    <p:sldId id="283" r:id="rId17"/>
    <p:sldId id="278" r:id="rId18"/>
    <p:sldId id="300" r:id="rId19"/>
    <p:sldId id="284" r:id="rId20"/>
    <p:sldId id="296" r:id="rId21"/>
    <p:sldId id="26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p15:clr>
            <a:srgbClr val="A4A3A4"/>
          </p15:clr>
        </p15:guide>
        <p15:guide id="2" pos="1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6" autoAdjust="0"/>
    <p:restoredTop sz="81369" autoAdjust="0"/>
  </p:normalViewPr>
  <p:slideViewPr>
    <p:cSldViewPr snapToGrid="0" snapToObjects="1">
      <p:cViewPr varScale="1">
        <p:scale>
          <a:sx n="88" d="100"/>
          <a:sy n="88" d="100"/>
        </p:scale>
        <p:origin x="1596" y="96"/>
      </p:cViewPr>
      <p:guideLst>
        <p:guide orient="horz" pos="72"/>
        <p:guide pos="115"/>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ED001-8E4F-41BA-B339-E1E7E3327FC9}" type="datetimeFigureOut">
              <a:rPr lang="en-US" smtClean="0"/>
              <a:t>5/16/2017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0A19E-F03E-4439-8473-00B692EFD32E}" type="slidenum">
              <a:rPr lang="en-US" smtClean="0"/>
              <a:t>‹#›</a:t>
            </a:fld>
            <a:endParaRPr lang="en-US"/>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rbanorg.box.com/s/kwy34umczpqnq2urpq988090hj93oj4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a:p>
        </p:txBody>
      </p:sp>
    </p:spTree>
    <p:extLst>
      <p:ext uri="{BB962C8B-B14F-4D97-AF65-F5344CB8AC3E}">
        <p14:creationId xmlns:p14="http://schemas.microsoft.com/office/powerpoint/2010/main" val="169391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855" lvl="1" indent="-402661" algn="l">
              <a:spcAft>
                <a:spcPct val="20000"/>
              </a:spcAft>
            </a:pPr>
            <a:endParaRPr lang="en-US" baseline="0" dirty="0" smtClean="0"/>
          </a:p>
          <a:p>
            <a:pPr marL="0" indent="0" algn="l">
              <a:spcAft>
                <a:spcPts val="0"/>
              </a:spcAft>
              <a:buNone/>
            </a:pPr>
            <a:r>
              <a:rPr lang="en-US" sz="2400" i="1" dirty="0" smtClean="0"/>
              <a:t>Urban is dedicated to elevating the debate on social and economic policy through rigorous research </a:t>
            </a:r>
            <a:r>
              <a:rPr lang="en-US" sz="2400" i="1" smtClean="0"/>
              <a:t>and engagement</a:t>
            </a:r>
          </a:p>
          <a:p>
            <a:pPr marL="0" indent="0" algn="l">
              <a:spcAft>
                <a:spcPts val="0"/>
              </a:spcAft>
              <a:buNone/>
            </a:pPr>
            <a:endParaRPr lang="en-US" sz="2400" i="1" smtClean="0"/>
          </a:p>
          <a:p>
            <a:pPr marL="0" indent="0" algn="l">
              <a:spcAft>
                <a:spcPts val="0"/>
              </a:spcAft>
              <a:buNone/>
            </a:pPr>
            <a:r>
              <a:rPr lang="en-US" sz="2400" i="1" smtClean="0"/>
              <a:t>Partners </a:t>
            </a:r>
            <a:r>
              <a:rPr lang="en-US" sz="2400" i="1" baseline="0" smtClean="0"/>
              <a:t> - are all organizations –who we call local data intermediaries. = Raise your hand if you represent an NNIP partner organization. </a:t>
            </a:r>
            <a:endParaRPr lang="en-US" sz="2400" i="1" dirty="0" smtClean="0"/>
          </a:p>
          <a:p>
            <a:pPr marL="0" indent="0" algn="l">
              <a:spcAft>
                <a:spcPts val="0"/>
              </a:spcAft>
              <a:buNone/>
            </a:pPr>
            <a:endParaRPr lang="en-US" sz="2300" dirty="0" smtClean="0"/>
          </a:p>
          <a:p>
            <a:r>
              <a:rPr lang="en-US" sz="2300" dirty="0" smtClean="0"/>
              <a:t>Build and operate an information system with </a:t>
            </a:r>
            <a:r>
              <a:rPr lang="en-US" sz="2300" b="1" dirty="0" smtClean="0"/>
              <a:t>recurrently updated data</a:t>
            </a:r>
            <a:r>
              <a:rPr lang="en-US" sz="2300" dirty="0" smtClean="0"/>
              <a:t> on </a:t>
            </a:r>
            <a:r>
              <a:rPr lang="en-US" sz="2300" b="1" dirty="0" smtClean="0"/>
              <a:t>neighborhood conditions across topics </a:t>
            </a:r>
            <a:r>
              <a:rPr lang="en-US" sz="2300" dirty="0" smtClean="0"/>
              <a:t>in its local area; </a:t>
            </a:r>
          </a:p>
          <a:p>
            <a:r>
              <a:rPr lang="en-US" sz="2300" b="1" dirty="0" smtClean="0"/>
              <a:t>Facilitate</a:t>
            </a:r>
            <a:r>
              <a:rPr lang="en-US" sz="2300" dirty="0" smtClean="0"/>
              <a:t> and promote the </a:t>
            </a:r>
            <a:r>
              <a:rPr lang="en-US" sz="2300" b="1" dirty="0" smtClean="0"/>
              <a:t>practical use of data </a:t>
            </a:r>
            <a:r>
              <a:rPr lang="en-US" sz="2300" dirty="0" smtClean="0"/>
              <a:t>by community and government leaders in community building and local policymaking; and </a:t>
            </a:r>
          </a:p>
          <a:p>
            <a:r>
              <a:rPr lang="en-US" sz="2300" dirty="0" smtClean="0"/>
              <a:t>Giving emphasis to using information to </a:t>
            </a:r>
            <a:r>
              <a:rPr lang="en-US" sz="2300" b="1" dirty="0" smtClean="0"/>
              <a:t>build the capacities of institutions and residents in low-income neighborhoods</a:t>
            </a:r>
            <a:r>
              <a:rPr lang="en-US" sz="2300" dirty="0" smtClean="0"/>
              <a:t>.</a:t>
            </a:r>
          </a:p>
          <a:p>
            <a:pPr marL="885855" lvl="1" indent="-402661">
              <a:spcAft>
                <a:spcPct val="20000"/>
              </a:spcAft>
            </a:pP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dirty="0"/>
          </a:p>
        </p:txBody>
      </p:sp>
    </p:spTree>
    <p:extLst>
      <p:ext uri="{BB962C8B-B14F-4D97-AF65-F5344CB8AC3E}">
        <p14:creationId xmlns:p14="http://schemas.microsoft.com/office/powerpoint/2010/main" val="144195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a:p>
        </p:txBody>
      </p:sp>
    </p:spTree>
    <p:extLst>
      <p:ext uri="{BB962C8B-B14F-4D97-AF65-F5344CB8AC3E}">
        <p14:creationId xmlns:p14="http://schemas.microsoft.com/office/powerpoint/2010/main" val="23578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a:p>
        </p:txBody>
      </p:sp>
    </p:spTree>
    <p:extLst>
      <p:ext uri="{BB962C8B-B14F-4D97-AF65-F5344CB8AC3E}">
        <p14:creationId xmlns:p14="http://schemas.microsoft.com/office/powerpoint/2010/main" val="153474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NNIP</a:t>
            </a:r>
            <a:r>
              <a:rPr lang="en-US" baseline="0" dirty="0" smtClean="0"/>
              <a:t> Partners - </a:t>
            </a:r>
            <a:endParaRPr lang="en-US" dirty="0" smtClean="0"/>
          </a:p>
          <a:p>
            <a:r>
              <a:rPr lang="en-US" dirty="0" smtClean="0"/>
              <a:t>Thank</a:t>
            </a:r>
            <a:r>
              <a:rPr lang="en-US" baseline="0" dirty="0" smtClean="0"/>
              <a:t> national folks for contributing their expertise</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a:p>
        </p:txBody>
      </p:sp>
    </p:spTree>
    <p:extLst>
      <p:ext uri="{BB962C8B-B14F-4D97-AF65-F5344CB8AC3E}">
        <p14:creationId xmlns:p14="http://schemas.microsoft.com/office/powerpoint/2010/main" val="3122641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providence</a:t>
            </a:r>
            <a:r>
              <a:rPr lang="en-US" baseline="0" dirty="0" smtClean="0"/>
              <a:t> session </a:t>
            </a:r>
            <a:r>
              <a:rPr lang="en-US" baseline="0" smtClean="0"/>
              <a:t>in 2012  - Erin Dalton</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a:p>
        </p:txBody>
      </p:sp>
    </p:spTree>
    <p:extLst>
      <p:ext uri="{BB962C8B-B14F-4D97-AF65-F5344CB8AC3E}">
        <p14:creationId xmlns:p14="http://schemas.microsoft.com/office/powerpoint/2010/main" val="14212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One goal of the cross-site project was to increase access to the information in IDS and demonstrate that it can be used to address local and neighborhood policy issues. </a:t>
            </a:r>
          </a:p>
          <a:p>
            <a:r>
              <a:rPr lang="en-US" sz="1200" kern="1200" smtClean="0">
                <a:solidFill>
                  <a:schemeClr val="tx1"/>
                </a:solidFill>
                <a:effectLst/>
                <a:latin typeface="+mn-lt"/>
                <a:ea typeface="+mn-ea"/>
                <a:cs typeface="+mn-cs"/>
              </a:rPr>
              <a:t>Several of the local projects, even in their early states of outreach are influencing program planning and monitoring.</a:t>
            </a:r>
          </a:p>
          <a:p>
            <a:endParaRPr lang="en-US" sz="1200" kern="120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In Cleveland, Claudia’s center at CWRU used their IDS on children in Cuyahoga County to local at early adult outcomes for a cohort of 9</a:t>
            </a:r>
            <a:r>
              <a:rPr lang="en-US" sz="1200" kern="1200" baseline="30000" smtClean="0">
                <a:solidFill>
                  <a:schemeClr val="tx1"/>
                </a:solidFill>
                <a:effectLst/>
                <a:latin typeface="+mn-lt"/>
                <a:ea typeface="+mn-ea"/>
                <a:cs typeface="+mn-cs"/>
              </a:rPr>
              <a:t>th</a:t>
            </a:r>
            <a:r>
              <a:rPr lang="en-US" sz="1200" kern="1200" smtClean="0">
                <a:solidFill>
                  <a:schemeClr val="tx1"/>
                </a:solidFill>
                <a:effectLst/>
                <a:latin typeface="+mn-lt"/>
                <a:ea typeface="+mn-ea"/>
                <a:cs typeface="+mn-cs"/>
              </a:rPr>
              <a:t> graders in the Cleveland metropolitan school district. They found that youth involved in foster care and the juvenile justice system during high school are 2-4x more likely to access homeless services and spend more days in jail when they are 18-21 than youth not involved in these systems. They shared these results with the Jim Casey Youth Opportunities Initiative and the YWCA’s  “A Place for me program” – it was the first time these groups had real information about what was happening to these youth . This information will allow them to design better interventions to reach 9</a:t>
            </a:r>
            <a:r>
              <a:rPr lang="en-US" sz="1200" kern="1200" baseline="30000" smtClean="0">
                <a:solidFill>
                  <a:schemeClr val="tx1"/>
                </a:solidFill>
                <a:effectLst/>
                <a:latin typeface="+mn-lt"/>
                <a:ea typeface="+mn-ea"/>
                <a:cs typeface="+mn-cs"/>
              </a:rPr>
              <a:t>th</a:t>
            </a:r>
            <a:r>
              <a:rPr lang="en-US" sz="1200" kern="1200" smtClean="0">
                <a:solidFill>
                  <a:schemeClr val="tx1"/>
                </a:solidFill>
                <a:effectLst/>
                <a:latin typeface="+mn-lt"/>
                <a:ea typeface="+mn-ea"/>
                <a:cs typeface="+mn-cs"/>
              </a:rPr>
              <a:t> graders and they can work with Case Western to develop indicators that will help them monitor results over time. </a:t>
            </a:r>
          </a:p>
          <a:p>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Another important</a:t>
            </a:r>
            <a:r>
              <a:rPr lang="en-US" sz="1200" kern="1200" baseline="0" smtClean="0">
                <a:solidFill>
                  <a:schemeClr val="tx1"/>
                </a:solidFill>
                <a:effectLst/>
                <a:latin typeface="+mn-lt"/>
                <a:ea typeface="+mn-ea"/>
                <a:cs typeface="+mn-cs"/>
              </a:rPr>
              <a:t> goal for the project was to bring the focus on neighborhood and place into the analyes and a value-add of NNIP partners to the IDS field. </a:t>
            </a:r>
            <a:endParaRPr lang="en-US" sz="1200" kern="120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In Pittsburgh, our Partner at the University of Pittsburgh’s Center for Social and Urban Research found that a number of neighborhood and parcel-level variable were associated with higher rates of chronic absenteeism, including violent crime, low median home prices, the age of a home and if a property was tax delinquent.  Further – moving schools during the school year was the highest predictor of absenteeism. This brought an awareness to the education sector that housing stability – is also an education issue and drew attention to the need to improve housing conditions and work with neighborhood organizations.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Local data intermediaries,</a:t>
            </a:r>
            <a:r>
              <a:rPr lang="en-US" sz="1200" kern="1200" baseline="0" smtClean="0">
                <a:solidFill>
                  <a:schemeClr val="tx1"/>
                </a:solidFill>
                <a:effectLst/>
                <a:latin typeface="+mn-lt"/>
                <a:ea typeface="+mn-ea"/>
                <a:cs typeface="+mn-cs"/>
              </a:rPr>
              <a:t> like our NNIP partners can bring a more unique perspective to the IDS field. </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NNIP partner begin with more holistic understanding of neighborhoods – that health, education, safety, housing, etc. are all important for community and family well-being. This perspective makes working with IDS and cross-sector data a good fit.  How we think about neighborhoods also influences the methodology.  In New York for example, Furman contributed new analytical techniques, from the more simple - aggregating of record-level data to create neighborhood-level indicators to machine learning.  </a:t>
            </a:r>
          </a:p>
          <a:p>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NNIP partners also have an orientation of using data for action .The projects were all designed to connect directly to the end users of the information to improve program and policymaking, rather than research projects.  </a:t>
            </a:r>
          </a:p>
          <a:p>
            <a:r>
              <a:rPr lang="en-US" sz="1200" kern="1200" smtClean="0">
                <a:solidFill>
                  <a:schemeClr val="tx1"/>
                </a:solidFill>
                <a:effectLst/>
                <a:latin typeface="+mn-lt"/>
                <a:ea typeface="+mn-ea"/>
                <a:cs typeface="+mn-cs"/>
              </a:rPr>
              <a:t>These projects also spurred thinking about how increased access to info in IDS can be made possible. In Cleveland they were also trying to connect to the state-level IDS in Ohio – there was a need to think not just about bi-lateral data use agreements but how identified data could be shared responsibly in 3 way agreements.  </a:t>
            </a:r>
          </a:p>
          <a:p>
            <a:endParaRPr lang="en-US" smtClean="0"/>
          </a:p>
          <a:p>
            <a:r>
              <a:rPr lang="en-US" sz="1200" kern="1200" smtClean="0">
                <a:solidFill>
                  <a:schemeClr val="tx1"/>
                </a:solidFill>
                <a:effectLst/>
                <a:latin typeface="+mn-lt"/>
                <a:ea typeface="+mn-ea"/>
                <a:cs typeface="+mn-cs"/>
              </a:rPr>
              <a:t>Finally, one of our major cross-site project goals – was to create long-term working relationships between NNIP partners and the agencies hosting IDS. </a:t>
            </a:r>
          </a:p>
          <a:p>
            <a:r>
              <a:rPr lang="en-US" sz="1200" kern="1200" smtClean="0">
                <a:solidFill>
                  <a:schemeClr val="tx1"/>
                </a:solidFill>
                <a:effectLst/>
                <a:latin typeface="+mn-lt"/>
                <a:ea typeface="+mn-ea"/>
                <a:cs typeface="+mn-cs"/>
              </a:rPr>
              <a:t>In all cases NNIP partners improved their relationships with IDS agencies. Some of them were able to formalize relationships  with new data sharing agreements or learn how to work together on a project. Furman established a new working relationship with the IDS agency in New York, the Center for Innovation through Data Intelligence and are continuing to work together. </a:t>
            </a:r>
          </a:p>
          <a:p>
            <a:r>
              <a:rPr lang="en-US" sz="1200" kern="1200" smtClean="0">
                <a:solidFill>
                  <a:schemeClr val="tx1"/>
                </a:solidFill>
                <a:effectLst/>
                <a:latin typeface="+mn-lt"/>
                <a:ea typeface="+mn-ea"/>
                <a:cs typeface="+mn-cs"/>
              </a:rPr>
              <a:t>The project was not without challenges. All partners had difficulty or delays in obtaining data from the IDS – in some cases – these challenges will hopefully lead to improvement in process like the implementation of 3-way agreements. </a:t>
            </a:r>
          </a:p>
          <a:p>
            <a:r>
              <a:rPr lang="en-US" sz="1200" kern="1200" smtClean="0">
                <a:solidFill>
                  <a:schemeClr val="tx1"/>
                </a:solidFill>
                <a:effectLst/>
                <a:latin typeface="+mn-lt"/>
                <a:ea typeface="+mn-ea"/>
                <a:cs typeface="+mn-cs"/>
              </a:rPr>
              <a:t>Overall – the local partners were able to accomplish our cross-site project goals. _ they increased access to IDS – and expanded how it was being used in their communities. They demonstrated what unique value NNIP partners can bring and the importance of place in our policy and program decisions. And they that connecting neighborhood data to IDS in not only feasible but valuable. </a:t>
            </a:r>
          </a:p>
          <a:p>
            <a:endParaRPr lang="en-US"/>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a:p>
        </p:txBody>
      </p:sp>
    </p:spTree>
    <p:extLst>
      <p:ext uri="{BB962C8B-B14F-4D97-AF65-F5344CB8AC3E}">
        <p14:creationId xmlns:p14="http://schemas.microsoft.com/office/powerpoint/2010/main" val="85800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IDS is a community resource</a:t>
            </a:r>
            <a:r>
              <a:rPr lang="en-US" baseline="0" smtClean="0"/>
              <a:t> – believe in broad use and (appropriate) access – not just for internal audiences (and the agencies providing data) but for external audiences to – community based organizations, local foundations. </a:t>
            </a:r>
          </a:p>
          <a:p>
            <a:r>
              <a:rPr lang="en-US" baseline="0" smtClean="0"/>
              <a:t>NNIP Partners can help facilitate those relationships.</a:t>
            </a:r>
          </a:p>
          <a:p>
            <a:endParaRPr lang="en-US" baseline="0" smtClean="0"/>
          </a:p>
          <a:p>
            <a:r>
              <a:rPr lang="en-US" baseline="0" smtClean="0"/>
              <a:t>IDS can inform both policy and programs – research has a practical and applied focus but also needs to get connected back to the policy context. </a:t>
            </a:r>
          </a:p>
          <a:p>
            <a:endParaRPr lang="en-US" baseline="0" smtClean="0"/>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a:p>
        </p:txBody>
      </p:sp>
    </p:spTree>
    <p:extLst>
      <p:ext uri="{BB962C8B-B14F-4D97-AF65-F5344CB8AC3E}">
        <p14:creationId xmlns:p14="http://schemas.microsoft.com/office/powerpoint/2010/main" val="94555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smtClean="0">
                <a:solidFill>
                  <a:schemeClr val="tx1"/>
                </a:solidFill>
                <a:effectLst/>
                <a:latin typeface="+mn-lt"/>
                <a:ea typeface="+mn-ea"/>
                <a:cs typeface="+mn-cs"/>
              </a:rPr>
              <a:t>General overview - governance issues - Amy ( 5 minutes)</a:t>
            </a:r>
          </a:p>
          <a:p>
            <a:pPr lvl="0"/>
            <a:r>
              <a:rPr lang="en-US" sz="1200" kern="1200" smtClean="0">
                <a:solidFill>
                  <a:schemeClr val="tx1"/>
                </a:solidFill>
                <a:effectLst/>
                <a:latin typeface="+mn-lt"/>
                <a:ea typeface="+mn-ea"/>
                <a:cs typeface="+mn-cs"/>
              </a:rPr>
              <a:t>Mapping Stakeholders Exercise (30-35 minutes)</a:t>
            </a:r>
          </a:p>
          <a:p>
            <a:pPr lvl="1"/>
            <a:r>
              <a:rPr lang="en-US" sz="1200" kern="1200" smtClean="0">
                <a:solidFill>
                  <a:schemeClr val="tx1"/>
                </a:solidFill>
                <a:effectLst/>
                <a:latin typeface="+mn-lt"/>
                <a:ea typeface="+mn-ea"/>
                <a:cs typeface="+mn-cs"/>
              </a:rPr>
              <a:t>10 minutes self-work</a:t>
            </a:r>
          </a:p>
          <a:p>
            <a:pPr lvl="1"/>
            <a:r>
              <a:rPr lang="en-US" sz="1200" kern="1200" smtClean="0">
                <a:solidFill>
                  <a:schemeClr val="tx1"/>
                </a:solidFill>
                <a:effectLst/>
                <a:latin typeface="+mn-lt"/>
                <a:ea typeface="+mn-ea"/>
                <a:cs typeface="+mn-cs"/>
              </a:rPr>
              <a:t>10 minutes small groups discussion (could divide group along continuum) </a:t>
            </a:r>
          </a:p>
          <a:p>
            <a:pPr lvl="1"/>
            <a:r>
              <a:rPr lang="en-US" sz="1200" kern="1200" smtClean="0">
                <a:solidFill>
                  <a:schemeClr val="tx1"/>
                </a:solidFill>
                <a:effectLst/>
                <a:latin typeface="+mn-lt"/>
                <a:ea typeface="+mn-ea"/>
                <a:cs typeface="+mn-cs"/>
              </a:rPr>
              <a:t>10-15 minutes sharing out to the large group</a:t>
            </a:r>
          </a:p>
          <a:p>
            <a:pPr lvl="0"/>
            <a:r>
              <a:rPr lang="en-US" sz="1200" kern="1200" smtClean="0">
                <a:solidFill>
                  <a:schemeClr val="tx1"/>
                </a:solidFill>
                <a:effectLst/>
                <a:latin typeface="+mn-lt"/>
                <a:ea typeface="+mn-ea"/>
                <a:cs typeface="+mn-cs"/>
              </a:rPr>
              <a:t>Plenary discussion: (50-55 minutes)</a:t>
            </a:r>
          </a:p>
          <a:p>
            <a:pPr lvl="1"/>
            <a:r>
              <a:rPr lang="en-US" sz="1200" kern="1200" smtClean="0">
                <a:solidFill>
                  <a:schemeClr val="tx1"/>
                </a:solidFill>
                <a:effectLst/>
                <a:latin typeface="+mn-lt"/>
                <a:ea typeface="+mn-ea"/>
                <a:cs typeface="+mn-cs"/>
              </a:rPr>
              <a:t>Topics to cover (from </a:t>
            </a:r>
            <a:r>
              <a:rPr lang="en-US" sz="1200" u="sng" kern="1200" smtClean="0">
                <a:solidFill>
                  <a:schemeClr val="tx1"/>
                </a:solidFill>
                <a:effectLst/>
                <a:latin typeface="+mn-lt"/>
                <a:ea typeface="+mn-ea"/>
                <a:cs typeface="+mn-cs"/>
                <a:hlinkClick r:id="rId3"/>
              </a:rPr>
              <a:t>planning discussion</a:t>
            </a:r>
            <a:r>
              <a:rPr lang="en-US" sz="1200" kern="1200" smtClean="0">
                <a:solidFill>
                  <a:schemeClr val="tx1"/>
                </a:solidFill>
                <a:effectLst/>
                <a:latin typeface="+mn-lt"/>
                <a:ea typeface="+mn-ea"/>
                <a:cs typeface="+mn-cs"/>
              </a:rPr>
              <a:t>)</a:t>
            </a:r>
          </a:p>
          <a:p>
            <a:pPr lvl="2"/>
            <a:r>
              <a:rPr lang="en-US" sz="1200" kern="1200" smtClean="0">
                <a:solidFill>
                  <a:schemeClr val="tx1"/>
                </a:solidFill>
                <a:effectLst/>
                <a:latin typeface="+mn-lt"/>
                <a:ea typeface="+mn-ea"/>
                <a:cs typeface="+mn-cs"/>
              </a:rPr>
              <a:t>Tips on building the right governance structure</a:t>
            </a:r>
          </a:p>
          <a:p>
            <a:pPr lvl="2"/>
            <a:r>
              <a:rPr lang="en-US" sz="1200" kern="1200" smtClean="0">
                <a:solidFill>
                  <a:schemeClr val="tx1"/>
                </a:solidFill>
                <a:effectLst/>
                <a:latin typeface="+mn-lt"/>
                <a:ea typeface="+mn-ea"/>
                <a:cs typeface="+mn-cs"/>
              </a:rPr>
              <a:t>Cyber-liability insurance</a:t>
            </a:r>
          </a:p>
          <a:p>
            <a:pPr lvl="2"/>
            <a:r>
              <a:rPr lang="en-US" sz="1200" kern="1200" smtClean="0">
                <a:solidFill>
                  <a:schemeClr val="tx1"/>
                </a:solidFill>
                <a:effectLst/>
                <a:latin typeface="+mn-lt"/>
                <a:ea typeface="+mn-ea"/>
                <a:cs typeface="+mn-cs"/>
              </a:rPr>
              <a:t>Breach protocols?</a:t>
            </a:r>
          </a:p>
          <a:p>
            <a:pPr lvl="2"/>
            <a:r>
              <a:rPr lang="en-US" sz="1200" kern="1200" smtClean="0">
                <a:solidFill>
                  <a:schemeClr val="tx1"/>
                </a:solidFill>
                <a:effectLst/>
                <a:latin typeface="+mn-lt"/>
                <a:ea typeface="+mn-ea"/>
                <a:cs typeface="+mn-cs"/>
              </a:rPr>
              <a:t>How do you evolve good practices?  (IRB and assistance on guidance )</a:t>
            </a:r>
          </a:p>
          <a:p>
            <a:pPr lvl="2"/>
            <a:r>
              <a:rPr lang="en-US" sz="1200" kern="1200" smtClean="0">
                <a:solidFill>
                  <a:schemeClr val="tx1"/>
                </a:solidFill>
                <a:effectLst/>
                <a:latin typeface="+mn-lt"/>
                <a:ea typeface="+mn-ea"/>
                <a:cs typeface="+mn-cs"/>
              </a:rPr>
              <a:t>Others TBD (based on feedback from profiles, etc.)</a:t>
            </a:r>
          </a:p>
          <a:p>
            <a:r>
              <a:rPr lang="en-US" sz="1200" kern="1200" smtClean="0">
                <a:solidFill>
                  <a:schemeClr val="tx1"/>
                </a:solidFill>
                <a:effectLst/>
                <a:latin typeface="+mn-lt"/>
                <a:ea typeface="+mn-ea"/>
                <a:cs typeface="+mn-cs"/>
              </a:rPr>
              <a:t> </a:t>
            </a:r>
          </a:p>
          <a:p>
            <a:endParaRPr lang="en-US" baseline="0" smtClean="0"/>
          </a:p>
          <a:p>
            <a:endParaRPr lang="en-US"/>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a:p>
        </p:txBody>
      </p:sp>
    </p:spTree>
    <p:extLst>
      <p:ext uri="{BB962C8B-B14F-4D97-AF65-F5344CB8AC3E}">
        <p14:creationId xmlns:p14="http://schemas.microsoft.com/office/powerpoint/2010/main" val="672539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a:t>CLICK HERE TO EDIT SLIDE TITLE</a:t>
            </a:r>
            <a:br>
              <a:rPr lang="en-US" dirty="0"/>
            </a:br>
            <a:r>
              <a:rPr lang="en-US" dirty="0"/>
              <a:t>SECOND LINE IF NEEDED</a:t>
            </a:r>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a:t>CLICK HERE TO EDIT SLIDE TITLE</a:t>
            </a:r>
            <a:br>
              <a:rPr lang="en-US" dirty="0"/>
            </a:br>
            <a:r>
              <a:rPr lang="en-US" dirty="0"/>
              <a:t>SECOND LINE IF NEEDED</a:t>
            </a:r>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www.aecf.org/IDS" TargetMode="External"/><Relationship Id="rId2" Type="http://schemas.openxmlformats.org/officeDocument/2006/relationships/hyperlink" Target="http://bit.ly/2rjIIR8" TargetMode="External"/><Relationship Id="rId1" Type="http://schemas.openxmlformats.org/officeDocument/2006/relationships/slideLayout" Target="../slideLayouts/slideLayout3.xml"/><Relationship Id="rId4" Type="http://schemas.openxmlformats.org/officeDocument/2006/relationships/hyperlink" Target="http://www.neighborhoodindicators.org/activities/meetings/nnip-pre-meeting-session-governance-and-data-security-integrated-dat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NNIP Pre-Meeting Session</a:t>
            </a:r>
          </a:p>
          <a:p>
            <a:r>
              <a:rPr lang="en-US" dirty="0" smtClean="0"/>
              <a:t>Baltimore, MD</a:t>
            </a:r>
            <a:endParaRPr lang="en-US" dirty="0"/>
          </a:p>
        </p:txBody>
      </p:sp>
      <p:sp>
        <p:nvSpPr>
          <p:cNvPr id="5" name="Title 4"/>
          <p:cNvSpPr>
            <a:spLocks noGrp="1"/>
          </p:cNvSpPr>
          <p:nvPr>
            <p:ph type="ctrTitle"/>
          </p:nvPr>
        </p:nvSpPr>
        <p:spPr/>
        <p:txBody>
          <a:bodyPr/>
          <a:lstStyle/>
          <a:p>
            <a:r>
              <a:rPr lang="en-US" dirty="0"/>
              <a:t>Governance and Data Security for Integrated Data Systems</a:t>
            </a:r>
          </a:p>
        </p:txBody>
      </p:sp>
      <p:sp>
        <p:nvSpPr>
          <p:cNvPr id="7" name="Text Placeholder 6"/>
          <p:cNvSpPr>
            <a:spLocks noGrp="1"/>
          </p:cNvSpPr>
          <p:nvPr>
            <p:ph type="body" sz="quarter" idx="10"/>
          </p:nvPr>
        </p:nvSpPr>
        <p:spPr/>
        <p:txBody>
          <a:bodyPr/>
          <a:lstStyle/>
          <a:p>
            <a:r>
              <a:rPr lang="en-US" dirty="0"/>
              <a:t>Tuesday, May 16, 2017</a:t>
            </a:r>
          </a:p>
        </p:txBody>
      </p:sp>
    </p:spTree>
    <p:extLst>
      <p:ext uri="{BB962C8B-B14F-4D97-AF65-F5344CB8AC3E}">
        <p14:creationId xmlns:p14="http://schemas.microsoft.com/office/powerpoint/2010/main" val="3687684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1: Governance </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955652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Prioritizing IDS Stakeholders</a:t>
            </a:r>
            <a:br>
              <a:rPr lang="en-US" dirty="0"/>
            </a:br>
            <a:r>
              <a:rPr lang="en-US" sz="1600" dirty="0"/>
              <a:t>(Adapted from Gibbs et al. 2017)</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648130584"/>
              </p:ext>
            </p:extLst>
          </p:nvPr>
        </p:nvGraphicFramePr>
        <p:xfrm>
          <a:off x="1196318" y="1616926"/>
          <a:ext cx="6107731" cy="4782188"/>
        </p:xfrm>
        <a:graphic>
          <a:graphicData uri="http://schemas.openxmlformats.org/presentationml/2006/ole">
            <mc:AlternateContent xmlns:mc="http://schemas.openxmlformats.org/markup-compatibility/2006">
              <mc:Choice xmlns:v="urn:schemas-microsoft-com:vml" Requires="v">
                <p:oleObj spid="_x0000_s1043" name="Worksheet" r:id="rId3" imgW="7286760" imgH="6295935" progId="Excel.Sheet.12">
                  <p:embed/>
                </p:oleObj>
              </mc:Choice>
              <mc:Fallback>
                <p:oleObj name="Worksheet" r:id="rId3" imgW="7286760" imgH="6295935" progId="Excel.Sheet.12">
                  <p:embed/>
                  <p:pic>
                    <p:nvPicPr>
                      <p:cNvPr id="0" name=""/>
                      <p:cNvPicPr/>
                      <p:nvPr/>
                    </p:nvPicPr>
                    <p:blipFill>
                      <a:blip r:embed="rId4"/>
                      <a:stretch>
                        <a:fillRect/>
                      </a:stretch>
                    </p:blipFill>
                    <p:spPr>
                      <a:xfrm>
                        <a:off x="1196318" y="1616926"/>
                        <a:ext cx="6107731" cy="4782188"/>
                      </a:xfrm>
                      <a:prstGeom prst="rect">
                        <a:avLst/>
                      </a:prstGeom>
                    </p:spPr>
                  </p:pic>
                </p:oleObj>
              </mc:Fallback>
            </mc:AlternateContent>
          </a:graphicData>
        </a:graphic>
      </p:graphicFrame>
    </p:spTree>
    <p:extLst>
      <p:ext uri="{BB962C8B-B14F-4D97-AF65-F5344CB8AC3E}">
        <p14:creationId xmlns:p14="http://schemas.microsoft.com/office/powerpoint/2010/main" val="3760911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Break</a:t>
            </a:r>
            <a:endParaRPr lang="en-US"/>
          </a:p>
        </p:txBody>
      </p:sp>
      <p:sp>
        <p:nvSpPr>
          <p:cNvPr id="3" name="Content Placeholder 2"/>
          <p:cNvSpPr>
            <a:spLocks noGrp="1"/>
          </p:cNvSpPr>
          <p:nvPr>
            <p:ph idx="1"/>
          </p:nvPr>
        </p:nvSpPr>
        <p:spPr/>
        <p:txBody>
          <a:bodyPr/>
          <a:lstStyle/>
          <a:p>
            <a:pPr marL="0" indent="0" algn="ctr">
              <a:buNone/>
            </a:pPr>
            <a:endParaRPr lang="en-US" sz="3500" smtClean="0"/>
          </a:p>
          <a:p>
            <a:pPr marL="0" indent="0" algn="ctr">
              <a:buNone/>
            </a:pPr>
            <a:r>
              <a:rPr lang="en-US" sz="3500" smtClean="0"/>
              <a:t>Switch tables and connect with someone new!</a:t>
            </a:r>
          </a:p>
          <a:p>
            <a:pPr marL="0" indent="0">
              <a:buNone/>
            </a:pPr>
            <a:endParaRPr lang="en-US"/>
          </a:p>
        </p:txBody>
      </p:sp>
    </p:spTree>
    <p:extLst>
      <p:ext uri="{BB962C8B-B14F-4D97-AF65-F5344CB8AC3E}">
        <p14:creationId xmlns:p14="http://schemas.microsoft.com/office/powerpoint/2010/main" val="2922900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2: Data Security</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654382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Security Framework from ISC</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9766587"/>
              </p:ext>
            </p:extLst>
          </p:nvPr>
        </p:nvGraphicFramePr>
        <p:xfrm>
          <a:off x="193430" y="1521819"/>
          <a:ext cx="8388624" cy="4831080"/>
        </p:xfrm>
        <a:graphic>
          <a:graphicData uri="http://schemas.openxmlformats.org/drawingml/2006/table">
            <a:tbl>
              <a:tblPr firstRow="1" bandRow="1">
                <a:tableStyleId>{5C22544A-7EE6-4342-B048-85BDC9FD1C3A}</a:tableStyleId>
              </a:tblPr>
              <a:tblGrid>
                <a:gridCol w="2343036"/>
                <a:gridCol w="1851276"/>
                <a:gridCol w="2267500"/>
                <a:gridCol w="1926812"/>
              </a:tblGrid>
              <a:tr h="370840">
                <a:tc>
                  <a:txBody>
                    <a:bodyPr/>
                    <a:lstStyle/>
                    <a:p>
                      <a:r>
                        <a:rPr lang="en-US" sz="1600" smtClean="0"/>
                        <a:t>Legal</a:t>
                      </a:r>
                      <a:endParaRPr lang="en-US" sz="1600"/>
                    </a:p>
                  </a:txBody>
                  <a:tcPr/>
                </a:tc>
                <a:tc>
                  <a:txBody>
                    <a:bodyPr/>
                    <a:lstStyle/>
                    <a:p>
                      <a:r>
                        <a:rPr lang="en-US" sz="1600" smtClean="0"/>
                        <a:t>Technical</a:t>
                      </a:r>
                      <a:endParaRPr lang="en-US" sz="1600"/>
                    </a:p>
                  </a:txBody>
                  <a:tcPr/>
                </a:tc>
                <a:tc>
                  <a:txBody>
                    <a:bodyPr/>
                    <a:lstStyle/>
                    <a:p>
                      <a:r>
                        <a:rPr lang="en-US" sz="1600" smtClean="0"/>
                        <a:t>Procedural</a:t>
                      </a:r>
                      <a:endParaRPr lang="en-US" sz="1600"/>
                    </a:p>
                  </a:txBody>
                  <a:tcPr/>
                </a:tc>
                <a:tc>
                  <a:txBody>
                    <a:bodyPr/>
                    <a:lstStyle/>
                    <a:p>
                      <a:r>
                        <a:rPr lang="en-US" sz="1600" smtClean="0"/>
                        <a:t>Physical</a:t>
                      </a:r>
                      <a:endParaRPr lang="en-US" sz="1600"/>
                    </a:p>
                  </a:txBody>
                  <a:tcPr/>
                </a:tc>
              </a:tr>
              <a:tr h="370840">
                <a:tc>
                  <a:txBody>
                    <a:bodyPr/>
                    <a:lstStyle/>
                    <a:p>
                      <a:r>
                        <a:rPr lang="en-US" sz="1600" smtClean="0"/>
                        <a:t>Data sharing</a:t>
                      </a:r>
                      <a:r>
                        <a:rPr lang="en-US" sz="1600" baseline="0" smtClean="0"/>
                        <a:t> agreements</a:t>
                      </a:r>
                      <a:endParaRPr lang="en-US" sz="1600"/>
                    </a:p>
                  </a:txBody>
                  <a:tcPr/>
                </a:tc>
                <a:tc>
                  <a:txBody>
                    <a:bodyPr/>
                    <a:lstStyle/>
                    <a:p>
                      <a:r>
                        <a:rPr lang="en-US" sz="1600" smtClean="0"/>
                        <a:t>Passwords</a:t>
                      </a:r>
                      <a:r>
                        <a:rPr lang="en-US" sz="1600" baseline="0" smtClean="0"/>
                        <a:t> (dual authentication)</a:t>
                      </a:r>
                      <a:endParaRPr lang="en-US" sz="1600"/>
                    </a:p>
                  </a:txBody>
                  <a:tcPr/>
                </a:tc>
                <a:tc>
                  <a:txBody>
                    <a:bodyPr/>
                    <a:lstStyle/>
                    <a:p>
                      <a:r>
                        <a:rPr lang="en-US" sz="1600" smtClean="0"/>
                        <a:t>Logs (audit trail)</a:t>
                      </a:r>
                      <a:endParaRPr lang="en-US" sz="1600"/>
                    </a:p>
                  </a:txBody>
                  <a:tcPr/>
                </a:tc>
                <a:tc>
                  <a:txBody>
                    <a:bodyPr/>
                    <a:lstStyle/>
                    <a:p>
                      <a:r>
                        <a:rPr lang="en-US" sz="1600" smtClean="0"/>
                        <a:t>Safe</a:t>
                      </a:r>
                      <a:r>
                        <a:rPr lang="en-US" sz="1600" baseline="0" smtClean="0"/>
                        <a:t> or locked cabinet</a:t>
                      </a:r>
                      <a:endParaRPr lang="en-US" sz="1600"/>
                    </a:p>
                  </a:txBody>
                  <a:tcPr/>
                </a:tc>
              </a:tr>
              <a:tr h="370840">
                <a:tc>
                  <a:txBody>
                    <a:bodyPr/>
                    <a:lstStyle/>
                    <a:p>
                      <a:r>
                        <a:rPr lang="en-US" sz="1600" smtClean="0"/>
                        <a:t>Data security plans</a:t>
                      </a:r>
                      <a:endParaRPr lang="en-US" sz="1600"/>
                    </a:p>
                  </a:txBody>
                  <a:tcPr/>
                </a:tc>
                <a:tc>
                  <a:txBody>
                    <a:bodyPr/>
                    <a:lstStyle/>
                    <a:p>
                      <a:r>
                        <a:rPr lang="en-US" sz="1600" smtClean="0"/>
                        <a:t>Encryption (at rest</a:t>
                      </a:r>
                      <a:r>
                        <a:rPr lang="en-US" sz="1600" baseline="0" smtClean="0"/>
                        <a:t> &amp; transfer)</a:t>
                      </a:r>
                      <a:endParaRPr lang="en-US" sz="1600"/>
                    </a:p>
                  </a:txBody>
                  <a:tcPr/>
                </a:tc>
                <a:tc>
                  <a:txBody>
                    <a:bodyPr/>
                    <a:lstStyle/>
                    <a:p>
                      <a:r>
                        <a:rPr lang="en-US" sz="1600" smtClean="0"/>
                        <a:t>Data &amp;</a:t>
                      </a:r>
                      <a:r>
                        <a:rPr lang="en-US" sz="1600" baseline="0" smtClean="0"/>
                        <a:t> research oversight committee</a:t>
                      </a:r>
                      <a:endParaRPr lang="en-US" sz="1600"/>
                    </a:p>
                  </a:txBody>
                  <a:tcPr/>
                </a:tc>
                <a:tc>
                  <a:txBody>
                    <a:bodyPr/>
                    <a:lstStyle/>
                    <a:p>
                      <a:r>
                        <a:rPr lang="en-US" sz="1600" smtClean="0"/>
                        <a:t>Locked offices</a:t>
                      </a:r>
                      <a:endParaRPr lang="en-US" sz="1600"/>
                    </a:p>
                  </a:txBody>
                  <a:tcPr/>
                </a:tc>
              </a:tr>
              <a:tr h="370840">
                <a:tc>
                  <a:txBody>
                    <a:bodyPr/>
                    <a:lstStyle/>
                    <a:p>
                      <a:r>
                        <a:rPr lang="en-US" sz="1600" smtClean="0"/>
                        <a:t>Data use agreements</a:t>
                      </a:r>
                      <a:endParaRPr lang="en-US" sz="1600"/>
                    </a:p>
                  </a:txBody>
                  <a:tcPr/>
                </a:tc>
                <a:tc>
                  <a:txBody>
                    <a:bodyPr/>
                    <a:lstStyle/>
                    <a:p>
                      <a:r>
                        <a:rPr lang="en-US" sz="1600" smtClean="0"/>
                        <a:t>Secure server</a:t>
                      </a:r>
                      <a:endParaRPr lang="en-US" sz="1600"/>
                    </a:p>
                  </a:txBody>
                  <a:tcPr/>
                </a:tc>
                <a:tc>
                  <a:txBody>
                    <a:bodyPr/>
                    <a:lstStyle/>
                    <a:p>
                      <a:r>
                        <a:rPr lang="en-US" sz="1600" smtClean="0"/>
                        <a:t>Data quality review committee</a:t>
                      </a:r>
                      <a:endParaRPr lang="en-US" sz="1600"/>
                    </a:p>
                  </a:txBody>
                  <a:tcPr/>
                </a:tc>
                <a:tc>
                  <a:txBody>
                    <a:bodyPr/>
                    <a:lstStyle/>
                    <a:p>
                      <a:r>
                        <a:rPr lang="en-US" sz="1600" smtClean="0"/>
                        <a:t>Hardened work station</a:t>
                      </a:r>
                      <a:endParaRPr lang="en-US" sz="1600"/>
                    </a:p>
                  </a:txBody>
                  <a:tcPr/>
                </a:tc>
              </a:tr>
              <a:tr h="370840">
                <a:tc>
                  <a:txBody>
                    <a:bodyPr/>
                    <a:lstStyle/>
                    <a:p>
                      <a:r>
                        <a:rPr lang="en-US" sz="1600" smtClean="0"/>
                        <a:t>Non-disclosure</a:t>
                      </a:r>
                      <a:r>
                        <a:rPr lang="en-US" sz="1600" baseline="0" smtClean="0"/>
                        <a:t> agreements (staff)</a:t>
                      </a:r>
                      <a:endParaRPr lang="en-US" sz="1600"/>
                    </a:p>
                  </a:txBody>
                  <a:tcPr/>
                </a:tc>
                <a:tc>
                  <a:txBody>
                    <a:bodyPr/>
                    <a:lstStyle/>
                    <a:p>
                      <a:r>
                        <a:rPr lang="en-US" sz="1600" smtClean="0"/>
                        <a:t>Data backups</a:t>
                      </a:r>
                      <a:endParaRPr lang="en-US" sz="1600"/>
                    </a:p>
                  </a:txBody>
                  <a:tcPr/>
                </a:tc>
                <a:tc>
                  <a:txBody>
                    <a:bodyPr/>
                    <a:lstStyle/>
                    <a:p>
                      <a:r>
                        <a:rPr lang="en-US" sz="1600" smtClean="0"/>
                        <a:t>Expected</a:t>
                      </a:r>
                      <a:r>
                        <a:rPr lang="en-US" sz="1600" baseline="0" smtClean="0"/>
                        <a:t> team communication</a:t>
                      </a:r>
                      <a:endParaRPr lang="en-US" sz="1600"/>
                    </a:p>
                  </a:txBody>
                  <a:tcPr/>
                </a:tc>
                <a:tc>
                  <a:txBody>
                    <a:bodyPr/>
                    <a:lstStyle/>
                    <a:p>
                      <a:endParaRPr lang="en-US" sz="1600"/>
                    </a:p>
                  </a:txBody>
                  <a:tcPr/>
                </a:tc>
              </a:tr>
              <a:tr h="370840">
                <a:tc>
                  <a:txBody>
                    <a:bodyPr/>
                    <a:lstStyle/>
                    <a:p>
                      <a:r>
                        <a:rPr lang="en-US" sz="1600" smtClean="0"/>
                        <a:t>Data license agreement (researchers)</a:t>
                      </a:r>
                      <a:endParaRPr lang="en-US" sz="1600"/>
                    </a:p>
                  </a:txBody>
                  <a:tcPr/>
                </a:tc>
                <a:tc>
                  <a:txBody>
                    <a:bodyPr/>
                    <a:lstStyle/>
                    <a:p>
                      <a:r>
                        <a:rPr lang="en-US" sz="1600" smtClean="0"/>
                        <a:t>Limited access</a:t>
                      </a:r>
                      <a:endParaRPr lang="en-US" sz="1600"/>
                    </a:p>
                  </a:txBody>
                  <a:tcPr/>
                </a:tc>
                <a:tc>
                  <a:txBody>
                    <a:bodyPr/>
                    <a:lstStyle/>
                    <a:p>
                      <a:r>
                        <a:rPr lang="en-US" sz="1600" smtClean="0"/>
                        <a:t>Staff training</a:t>
                      </a:r>
                      <a:endParaRPr lang="en-US" sz="1600"/>
                    </a:p>
                  </a:txBody>
                  <a:tcPr/>
                </a:tc>
                <a:tc>
                  <a:txBody>
                    <a:bodyPr/>
                    <a:lstStyle/>
                    <a:p>
                      <a:endParaRPr lang="en-US" sz="1600"/>
                    </a:p>
                  </a:txBody>
                  <a:tcPr/>
                </a:tc>
              </a:tr>
              <a:tr h="370840">
                <a:tc>
                  <a:txBody>
                    <a:bodyPr/>
                    <a:lstStyle/>
                    <a:p>
                      <a:r>
                        <a:rPr lang="en-US" sz="1600" smtClean="0"/>
                        <a:t>Institutional structure </a:t>
                      </a:r>
                      <a:endParaRPr lang="en-US" sz="1600"/>
                    </a:p>
                  </a:txBody>
                  <a:tcPr/>
                </a:tc>
                <a:tc>
                  <a:txBody>
                    <a:bodyPr/>
                    <a:lstStyle/>
                    <a:p>
                      <a:r>
                        <a:rPr lang="en-US" sz="1600" smtClean="0"/>
                        <a:t>Private network</a:t>
                      </a:r>
                      <a:endParaRPr lang="en-US" sz="1600"/>
                    </a:p>
                  </a:txBody>
                  <a:tcPr/>
                </a:tc>
                <a:tc>
                  <a:txBody>
                    <a:bodyPr/>
                    <a:lstStyle/>
                    <a:p>
                      <a:r>
                        <a:rPr lang="en-US" sz="1600" smtClean="0"/>
                        <a:t>Incident</a:t>
                      </a:r>
                      <a:r>
                        <a:rPr lang="en-US" sz="1600" baseline="0" smtClean="0"/>
                        <a:t> response protocol</a:t>
                      </a:r>
                      <a:endParaRPr lang="en-US" sz="1600"/>
                    </a:p>
                  </a:txBody>
                  <a:tcPr/>
                </a:tc>
                <a:tc>
                  <a:txBody>
                    <a:bodyPr/>
                    <a:lstStyle/>
                    <a:p>
                      <a:endParaRPr lang="en-US" sz="1600"/>
                    </a:p>
                  </a:txBody>
                  <a:tcPr/>
                </a:tc>
              </a:tr>
              <a:tr h="370840">
                <a:tc>
                  <a:txBody>
                    <a:bodyPr/>
                    <a:lstStyle/>
                    <a:p>
                      <a:endParaRPr lang="en-US" sz="1600"/>
                    </a:p>
                  </a:txBody>
                  <a:tcPr/>
                </a:tc>
                <a:tc>
                  <a:txBody>
                    <a:bodyPr/>
                    <a:lstStyle/>
                    <a:p>
                      <a:r>
                        <a:rPr lang="en-US" sz="1600" smtClean="0"/>
                        <a:t>Deidentification</a:t>
                      </a:r>
                      <a:endParaRPr lang="en-US" sz="1600"/>
                    </a:p>
                  </a:txBody>
                  <a:tcPr/>
                </a:tc>
                <a:tc>
                  <a:txBody>
                    <a:bodyPr/>
                    <a:lstStyle/>
                    <a:p>
                      <a:r>
                        <a:rPr lang="en-US" sz="1600" smtClean="0"/>
                        <a:t>Process handbook</a:t>
                      </a:r>
                      <a:endParaRPr lang="en-US" sz="1600"/>
                    </a:p>
                  </a:txBody>
                  <a:tcPr/>
                </a:tc>
                <a:tc>
                  <a:txBody>
                    <a:bodyPr/>
                    <a:lstStyle/>
                    <a:p>
                      <a:endParaRPr lang="en-US" sz="1600"/>
                    </a:p>
                  </a:txBody>
                  <a:tcPr/>
                </a:tc>
              </a:tr>
              <a:tr h="370840">
                <a:tc>
                  <a:txBody>
                    <a:bodyPr/>
                    <a:lstStyle/>
                    <a:p>
                      <a:endParaRPr lang="en-US" sz="1600"/>
                    </a:p>
                  </a:txBody>
                  <a:tcPr/>
                </a:tc>
                <a:tc>
                  <a:txBody>
                    <a:bodyPr/>
                    <a:lstStyle/>
                    <a:p>
                      <a:endParaRPr lang="en-US" sz="1600"/>
                    </a:p>
                  </a:txBody>
                  <a:tcPr/>
                </a:tc>
                <a:tc>
                  <a:txBody>
                    <a:bodyPr/>
                    <a:lstStyle/>
                    <a:p>
                      <a:r>
                        <a:rPr lang="en-US" sz="1600" smtClean="0"/>
                        <a:t>Separation of duties</a:t>
                      </a:r>
                      <a:endParaRPr lang="en-US" sz="1600"/>
                    </a:p>
                  </a:txBody>
                  <a:tcPr/>
                </a:tc>
                <a:tc>
                  <a:txBody>
                    <a:bodyPr/>
                    <a:lstStyle/>
                    <a:p>
                      <a:endParaRPr lang="en-US" sz="1600"/>
                    </a:p>
                  </a:txBody>
                  <a:tcPr/>
                </a:tc>
              </a:tr>
            </a:tbl>
          </a:graphicData>
        </a:graphic>
      </p:graphicFrame>
    </p:spTree>
    <p:extLst>
      <p:ext uri="{BB962C8B-B14F-4D97-AF65-F5344CB8AC3E}">
        <p14:creationId xmlns:p14="http://schemas.microsoft.com/office/powerpoint/2010/main" val="1372888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Thoughts?</a:t>
            </a:r>
            <a:endParaRPr lang="en-US" dirty="0"/>
          </a:p>
        </p:txBody>
      </p:sp>
      <p:sp>
        <p:nvSpPr>
          <p:cNvPr id="3" name="Content Placeholder 2"/>
          <p:cNvSpPr>
            <a:spLocks noGrp="1"/>
          </p:cNvSpPr>
          <p:nvPr>
            <p:ph idx="1"/>
          </p:nvPr>
        </p:nvSpPr>
        <p:spPr>
          <a:xfrm>
            <a:off x="641350" y="1654629"/>
            <a:ext cx="7760188" cy="4412063"/>
          </a:xfrm>
        </p:spPr>
        <p:txBody>
          <a:bodyPr/>
          <a:lstStyle/>
          <a:p>
            <a:r>
              <a:rPr lang="en-US" dirty="0" smtClean="0"/>
              <a:t>FERPA – how to overcome resistance to share data from state dept. </a:t>
            </a:r>
            <a:r>
              <a:rPr lang="en-US" smtClean="0"/>
              <a:t>of education? </a:t>
            </a:r>
            <a:endParaRPr lang="en-US" dirty="0" smtClean="0"/>
          </a:p>
          <a:p>
            <a:r>
              <a:rPr lang="en-US" dirty="0" smtClean="0"/>
              <a:t>New IDS and FERPA guidance</a:t>
            </a:r>
          </a:p>
          <a:p>
            <a:r>
              <a:rPr lang="en-US" dirty="0" smtClean="0"/>
              <a:t>Liability insurance? </a:t>
            </a:r>
          </a:p>
          <a:p>
            <a:r>
              <a:rPr lang="en-US" dirty="0" smtClean="0"/>
              <a:t>Access? Have you figured out remote access? </a:t>
            </a:r>
          </a:p>
          <a:p>
            <a:r>
              <a:rPr lang="en-US" dirty="0" smtClean="0"/>
              <a:t>Is the cloud safe? </a:t>
            </a:r>
          </a:p>
          <a:p>
            <a:r>
              <a:rPr lang="en-US" dirty="0" smtClean="0"/>
              <a:t>The human side of data security</a:t>
            </a:r>
          </a:p>
          <a:p>
            <a:r>
              <a:rPr lang="en-US" dirty="0" smtClean="0"/>
              <a:t>Compliance audits? </a:t>
            </a:r>
          </a:p>
          <a:p>
            <a:endParaRPr lang="en-US" dirty="0"/>
          </a:p>
        </p:txBody>
      </p:sp>
    </p:spTree>
    <p:extLst>
      <p:ext uri="{BB962C8B-B14F-4D97-AF65-F5344CB8AC3E}">
        <p14:creationId xmlns:p14="http://schemas.microsoft.com/office/powerpoint/2010/main" val="2199798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 and Next Steps</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674015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Share resources and content related to IDS: </a:t>
            </a:r>
            <a:endParaRPr lang="en-US"/>
          </a:p>
        </p:txBody>
      </p:sp>
      <p:sp>
        <p:nvSpPr>
          <p:cNvPr id="5" name="Content Placeholder 4"/>
          <p:cNvSpPr>
            <a:spLocks noGrp="1"/>
          </p:cNvSpPr>
          <p:nvPr>
            <p:ph idx="1"/>
          </p:nvPr>
        </p:nvSpPr>
        <p:spPr/>
        <p:txBody>
          <a:bodyPr/>
          <a:lstStyle/>
          <a:p>
            <a:r>
              <a:rPr lang="en-US" smtClean="0"/>
              <a:t>Share the useful resources you’ve found or protocols you’ve developed: </a:t>
            </a:r>
            <a:r>
              <a:rPr lang="en-US" u="sng" smtClean="0">
                <a:hlinkClick r:id="rId2"/>
              </a:rPr>
              <a:t>http</a:t>
            </a:r>
            <a:r>
              <a:rPr lang="en-US" u="sng">
                <a:hlinkClick r:id="rId2"/>
              </a:rPr>
              <a:t>://bit.ly/2rjIIR8</a:t>
            </a:r>
            <a:r>
              <a:rPr lang="en-US"/>
              <a:t> </a:t>
            </a:r>
            <a:endParaRPr lang="en-US" smtClean="0"/>
          </a:p>
          <a:p>
            <a:r>
              <a:rPr lang="en-US" smtClean="0"/>
              <a:t>Check out and share the new AECF webpage with resources and case studies on IDS: </a:t>
            </a:r>
            <a:r>
              <a:rPr lang="en-US" u="sng">
                <a:hlinkClick r:id="rId3"/>
              </a:rPr>
              <a:t>http://</a:t>
            </a:r>
            <a:r>
              <a:rPr lang="en-US" u="sng" smtClean="0">
                <a:hlinkClick r:id="rId3"/>
              </a:rPr>
              <a:t>www.aecf.org/IDS</a:t>
            </a:r>
            <a:endParaRPr lang="en-US" u="sng" smtClean="0"/>
          </a:p>
          <a:p>
            <a:r>
              <a:rPr lang="en-US"/>
              <a:t>Meeting materials posted at: </a:t>
            </a:r>
            <a:r>
              <a:rPr lang="en-US" smtClean="0">
                <a:hlinkClick r:id="rId4"/>
              </a:rPr>
              <a:t>http</a:t>
            </a:r>
            <a:r>
              <a:rPr lang="en-US">
                <a:hlinkClick r:id="rId4"/>
              </a:rPr>
              <a:t>://</a:t>
            </a:r>
            <a:r>
              <a:rPr lang="en-US" smtClean="0">
                <a:hlinkClick r:id="rId4"/>
              </a:rPr>
              <a:t>www.neighborhoodindicators.org/activities/meetings/nnip-pre-meeting-session-governance-and-data-security-integrated-data</a:t>
            </a:r>
            <a:r>
              <a:rPr lang="en-US" smtClean="0"/>
              <a:t> </a:t>
            </a:r>
            <a:endParaRPr lang="en-US"/>
          </a:p>
          <a:p>
            <a:pPr marL="457200" lvl="1" indent="0">
              <a:buNone/>
            </a:pPr>
            <a:endParaRPr lang="en-US" smtClean="0"/>
          </a:p>
          <a:p>
            <a:pPr marL="457200" lvl="1" indent="0">
              <a:buNone/>
            </a:pPr>
            <a:endParaRPr lang="en-US"/>
          </a:p>
        </p:txBody>
      </p:sp>
    </p:spTree>
    <p:extLst>
      <p:ext uri="{BB962C8B-B14F-4D97-AF65-F5344CB8AC3E}">
        <p14:creationId xmlns:p14="http://schemas.microsoft.com/office/powerpoint/2010/main" val="2715088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33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Welcome and Introductions</a:t>
            </a:r>
            <a:endParaRPr lang="en-US" dirty="0"/>
          </a:p>
        </p:txBody>
      </p:sp>
      <p:sp>
        <p:nvSpPr>
          <p:cNvPr id="8" name="Text Placeholder 7"/>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9282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National Neighborhood</a:t>
            </a:r>
            <a:br>
              <a:rPr lang="en-US" dirty="0"/>
            </a:br>
            <a:r>
              <a:rPr lang="en-US" dirty="0"/>
              <a:t>Indicators Partnership (NNIP)</a:t>
            </a:r>
          </a:p>
        </p:txBody>
      </p:sp>
      <p:sp>
        <p:nvSpPr>
          <p:cNvPr id="7" name="Content Placeholder 6"/>
          <p:cNvSpPr>
            <a:spLocks noGrp="1"/>
          </p:cNvSpPr>
          <p:nvPr>
            <p:ph idx="1"/>
          </p:nvPr>
        </p:nvSpPr>
        <p:spPr>
          <a:prstGeom prst="rect">
            <a:avLst/>
          </a:prstGeom>
        </p:spPr>
        <p:txBody>
          <a:bodyPr/>
          <a:lstStyle/>
          <a:p>
            <a:pPr marL="438150" indent="-381000">
              <a:spcBef>
                <a:spcPts val="1200"/>
              </a:spcBef>
              <a:spcAft>
                <a:spcPts val="1200"/>
              </a:spcAft>
            </a:pPr>
            <a:r>
              <a:rPr lang="en-US" altLang="en-US" sz="2800" dirty="0"/>
              <a:t>Collaborative effort between the Urban Institute &amp; local partners in </a:t>
            </a:r>
            <a:r>
              <a:rPr lang="en-US" altLang="en-US" sz="2800" dirty="0" smtClean="0"/>
              <a:t>32 </a:t>
            </a:r>
            <a:r>
              <a:rPr lang="en-US" altLang="en-US" sz="2800" dirty="0"/>
              <a:t>cities</a:t>
            </a:r>
          </a:p>
          <a:p>
            <a:pPr marL="438150" indent="-381000">
              <a:spcBef>
                <a:spcPts val="1200"/>
              </a:spcBef>
              <a:spcAft>
                <a:spcPts val="1200"/>
              </a:spcAft>
            </a:pPr>
            <a:r>
              <a:rPr lang="en-US" altLang="en-US" sz="2800" dirty="0"/>
              <a:t>NNIP partners help residents and institutions use data to improve neighborhoods in advocacy, planning, and policymaking.</a:t>
            </a:r>
          </a:p>
          <a:p>
            <a:pPr marL="1133475" lvl="2" indent="-381000">
              <a:spcBef>
                <a:spcPts val="1200"/>
              </a:spcBef>
              <a:spcAft>
                <a:spcPts val="1200"/>
              </a:spcAft>
            </a:pPr>
            <a:endParaRPr lang="en-US" altLang="en-US" sz="2800" dirty="0"/>
          </a:p>
          <a:p>
            <a:pPr marL="1133475" lvl="2" indent="-381000">
              <a:spcBef>
                <a:spcPts val="1200"/>
              </a:spcBef>
              <a:spcAft>
                <a:spcPts val="1200"/>
              </a:spcAft>
            </a:pPr>
            <a:endParaRPr lang="en-US" altLang="en-US" dirty="0"/>
          </a:p>
          <a:p>
            <a:pPr>
              <a:spcBef>
                <a:spcPts val="1200"/>
              </a:spcBef>
              <a:spcAft>
                <a:spcPts val="1200"/>
              </a:spcAft>
            </a:pPr>
            <a:endParaRPr lang="en-US" dirty="0"/>
          </a:p>
        </p:txBody>
      </p:sp>
    </p:spTree>
    <p:extLst>
      <p:ext uri="{BB962C8B-B14F-4D97-AF65-F5344CB8AC3E}">
        <p14:creationId xmlns:p14="http://schemas.microsoft.com/office/powerpoint/2010/main" val="213514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4145012"/>
              </p:ext>
            </p:extLst>
          </p:nvPr>
        </p:nvGraphicFramePr>
        <p:xfrm>
          <a:off x="641350" y="1863725"/>
          <a:ext cx="7759700" cy="2595880"/>
        </p:xfrm>
        <a:graphic>
          <a:graphicData uri="http://schemas.openxmlformats.org/drawingml/2006/table">
            <a:tbl>
              <a:tblPr bandRow="1">
                <a:tableStyleId>{5C22544A-7EE6-4342-B048-85BDC9FD1C3A}</a:tableStyleId>
              </a:tblPr>
              <a:tblGrid>
                <a:gridCol w="2036013"/>
                <a:gridCol w="5723687"/>
              </a:tblGrid>
              <a:tr h="370840">
                <a:tc>
                  <a:txBody>
                    <a:bodyPr/>
                    <a:lstStyle/>
                    <a:p>
                      <a:r>
                        <a:rPr lang="en-US" dirty="0" smtClean="0"/>
                        <a:t>12:30 – 1:00</a:t>
                      </a:r>
                      <a:r>
                        <a:rPr lang="en-US" baseline="0" dirty="0" smtClean="0"/>
                        <a:t> pm</a:t>
                      </a:r>
                      <a:endParaRPr lang="en-US" dirty="0"/>
                    </a:p>
                  </a:txBody>
                  <a:tcPr/>
                </a:tc>
                <a:tc>
                  <a:txBody>
                    <a:bodyPr/>
                    <a:lstStyle/>
                    <a:p>
                      <a:r>
                        <a:rPr lang="en-US" dirty="0" smtClean="0"/>
                        <a:t>Welcome,</a:t>
                      </a:r>
                      <a:r>
                        <a:rPr lang="en-US" baseline="0" dirty="0" smtClean="0"/>
                        <a:t> Introductions </a:t>
                      </a:r>
                      <a:endParaRPr lang="en-US" dirty="0"/>
                    </a:p>
                  </a:txBody>
                  <a:tcPr/>
                </a:tc>
              </a:tr>
              <a:tr h="370840">
                <a:tc>
                  <a:txBody>
                    <a:bodyPr/>
                    <a:lstStyle/>
                    <a:p>
                      <a:endParaRPr lang="en-US"/>
                    </a:p>
                  </a:txBody>
                  <a:tcPr/>
                </a:tc>
                <a:tc>
                  <a:txBody>
                    <a:bodyPr/>
                    <a:lstStyle/>
                    <a:p>
                      <a:r>
                        <a:rPr lang="en-US" dirty="0" smtClean="0"/>
                        <a:t>Framing</a:t>
                      </a:r>
                      <a:r>
                        <a:rPr lang="en-US" baseline="0" dirty="0" smtClean="0"/>
                        <a:t> for Session and NNIP &amp; IDS</a:t>
                      </a:r>
                      <a:endParaRPr lang="en-US" dirty="0"/>
                    </a:p>
                  </a:txBody>
                  <a:tcPr/>
                </a:tc>
              </a:tr>
              <a:tr h="370840">
                <a:tc>
                  <a:txBody>
                    <a:bodyPr/>
                    <a:lstStyle/>
                    <a:p>
                      <a:r>
                        <a:rPr lang="en-US" dirty="0" smtClean="0"/>
                        <a:t>1:00 – 2:30</a:t>
                      </a:r>
                      <a:r>
                        <a:rPr lang="en-US" baseline="0" dirty="0" smtClean="0"/>
                        <a:t> pm</a:t>
                      </a:r>
                      <a:endParaRPr lang="en-US" dirty="0"/>
                    </a:p>
                  </a:txBody>
                  <a:tcPr/>
                </a:tc>
                <a:tc>
                  <a:txBody>
                    <a:bodyPr/>
                    <a:lstStyle/>
                    <a:p>
                      <a:r>
                        <a:rPr lang="en-US" dirty="0" smtClean="0"/>
                        <a:t>Governance</a:t>
                      </a:r>
                      <a:endParaRPr lang="en-US" dirty="0"/>
                    </a:p>
                  </a:txBody>
                  <a:tcPr/>
                </a:tc>
              </a:tr>
              <a:tr h="370840">
                <a:tc>
                  <a:txBody>
                    <a:bodyPr/>
                    <a:lstStyle/>
                    <a:p>
                      <a:r>
                        <a:rPr lang="en-US" dirty="0" smtClean="0"/>
                        <a:t>2:30</a:t>
                      </a:r>
                      <a:r>
                        <a:rPr lang="en-US" baseline="0" dirty="0" smtClean="0"/>
                        <a:t> – 3:00 pm</a:t>
                      </a:r>
                      <a:endParaRPr lang="en-US" dirty="0"/>
                    </a:p>
                  </a:txBody>
                  <a:tcPr/>
                </a:tc>
                <a:tc>
                  <a:txBody>
                    <a:bodyPr/>
                    <a:lstStyle/>
                    <a:p>
                      <a:r>
                        <a:rPr lang="en-US" dirty="0" smtClean="0"/>
                        <a:t>Break</a:t>
                      </a:r>
                      <a:endParaRPr lang="en-US" dirty="0"/>
                    </a:p>
                  </a:txBody>
                  <a:tcPr/>
                </a:tc>
              </a:tr>
              <a:tr h="370840">
                <a:tc>
                  <a:txBody>
                    <a:bodyPr/>
                    <a:lstStyle/>
                    <a:p>
                      <a:r>
                        <a:rPr lang="en-US" dirty="0" smtClean="0"/>
                        <a:t>3:00 – 4:30</a:t>
                      </a:r>
                      <a:r>
                        <a:rPr lang="en-US" baseline="0" dirty="0" smtClean="0"/>
                        <a:t> pm</a:t>
                      </a:r>
                      <a:endParaRPr lang="en-US" dirty="0"/>
                    </a:p>
                  </a:txBody>
                  <a:tcPr/>
                </a:tc>
                <a:tc>
                  <a:txBody>
                    <a:bodyPr/>
                    <a:lstStyle/>
                    <a:p>
                      <a:r>
                        <a:rPr lang="en-US" dirty="0" smtClean="0"/>
                        <a:t>Data Security</a:t>
                      </a:r>
                      <a:endParaRPr lang="en-US" dirty="0"/>
                    </a:p>
                  </a:txBody>
                  <a:tcPr/>
                </a:tc>
              </a:tr>
              <a:tr h="370840">
                <a:tc>
                  <a:txBody>
                    <a:bodyPr/>
                    <a:lstStyle/>
                    <a:p>
                      <a:r>
                        <a:rPr lang="en-US" dirty="0" smtClean="0"/>
                        <a:t>4:30</a:t>
                      </a:r>
                      <a:r>
                        <a:rPr lang="en-US" baseline="0" dirty="0" smtClean="0"/>
                        <a:t> – 4:45 pm </a:t>
                      </a:r>
                      <a:endParaRPr lang="en-US" dirty="0"/>
                    </a:p>
                  </a:txBody>
                  <a:tcPr/>
                </a:tc>
                <a:tc>
                  <a:txBody>
                    <a:bodyPr/>
                    <a:lstStyle/>
                    <a:p>
                      <a:r>
                        <a:rPr lang="en-US" dirty="0" smtClean="0"/>
                        <a:t>Break</a:t>
                      </a:r>
                      <a:endParaRPr lang="en-US" dirty="0"/>
                    </a:p>
                  </a:txBody>
                  <a:tcPr/>
                </a:tc>
              </a:tr>
              <a:tr h="370840">
                <a:tc>
                  <a:txBody>
                    <a:bodyPr/>
                    <a:lstStyle/>
                    <a:p>
                      <a:r>
                        <a:rPr lang="en-US" dirty="0" smtClean="0"/>
                        <a:t>4:45</a:t>
                      </a:r>
                      <a:r>
                        <a:rPr lang="en-US" baseline="0" dirty="0" smtClean="0"/>
                        <a:t> – 5:15 pm </a:t>
                      </a:r>
                      <a:endParaRPr lang="en-US" dirty="0"/>
                    </a:p>
                  </a:txBody>
                  <a:tcPr/>
                </a:tc>
                <a:tc>
                  <a:txBody>
                    <a:bodyPr/>
                    <a:lstStyle/>
                    <a:p>
                      <a:r>
                        <a:rPr lang="en-US" dirty="0" smtClean="0"/>
                        <a:t>Closeout, setting</a:t>
                      </a:r>
                      <a:r>
                        <a:rPr lang="en-US" baseline="0" dirty="0" smtClean="0"/>
                        <a:t> the NNIP agenda on IDS</a:t>
                      </a:r>
                      <a:endParaRPr lang="en-US" dirty="0"/>
                    </a:p>
                  </a:txBody>
                  <a:tcPr/>
                </a:tc>
              </a:tr>
            </a:tbl>
          </a:graphicData>
        </a:graphic>
      </p:graphicFrame>
    </p:spTree>
    <p:extLst>
      <p:ext uri="{BB962C8B-B14F-4D97-AF65-F5344CB8AC3E}">
        <p14:creationId xmlns:p14="http://schemas.microsoft.com/office/powerpoint/2010/main" val="3836382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Goals</a:t>
            </a:r>
            <a:endParaRPr lang="en-US" dirty="0"/>
          </a:p>
        </p:txBody>
      </p:sp>
      <p:sp>
        <p:nvSpPr>
          <p:cNvPr id="3" name="Content Placeholder 2"/>
          <p:cNvSpPr>
            <a:spLocks noGrp="1"/>
          </p:cNvSpPr>
          <p:nvPr>
            <p:ph idx="1"/>
          </p:nvPr>
        </p:nvSpPr>
        <p:spPr/>
        <p:txBody>
          <a:bodyPr/>
          <a:lstStyle/>
          <a:p>
            <a:r>
              <a:rPr lang="en-US" dirty="0" smtClean="0"/>
              <a:t>Strengthen connections </a:t>
            </a:r>
            <a:r>
              <a:rPr lang="en-US" dirty="0"/>
              <a:t>among NNIP </a:t>
            </a:r>
            <a:r>
              <a:rPr lang="en-US" dirty="0" smtClean="0"/>
              <a:t>Partners and others working </a:t>
            </a:r>
            <a:r>
              <a:rPr lang="en-US" dirty="0"/>
              <a:t>on IDS and related data</a:t>
            </a:r>
            <a:br>
              <a:rPr lang="en-US" dirty="0"/>
            </a:br>
            <a:r>
              <a:rPr lang="en-US" dirty="0" smtClean="0"/>
              <a:t>system </a:t>
            </a:r>
            <a:r>
              <a:rPr lang="en-US" dirty="0"/>
              <a:t>development to improve peer-learning</a:t>
            </a:r>
            <a:r>
              <a:rPr lang="en-US" dirty="0" smtClean="0"/>
              <a:t>.</a:t>
            </a:r>
          </a:p>
          <a:p>
            <a:r>
              <a:rPr lang="en-US" dirty="0" smtClean="0"/>
              <a:t>Provide </a:t>
            </a:r>
            <a:r>
              <a:rPr lang="en-US" dirty="0"/>
              <a:t>useful content to </a:t>
            </a:r>
            <a:r>
              <a:rPr lang="en-US" dirty="0" smtClean="0"/>
              <a:t>those substantively </a:t>
            </a:r>
            <a:r>
              <a:rPr lang="en-US" dirty="0"/>
              <a:t>engaged with IDS</a:t>
            </a:r>
            <a:r>
              <a:rPr lang="en-US" dirty="0" smtClean="0"/>
              <a:t>.</a:t>
            </a:r>
          </a:p>
          <a:p>
            <a:r>
              <a:rPr lang="en-US" dirty="0" smtClean="0"/>
              <a:t>Document </a:t>
            </a:r>
            <a:r>
              <a:rPr lang="en-US" dirty="0"/>
              <a:t>proceedings to produce </a:t>
            </a:r>
            <a:r>
              <a:rPr lang="en-US" dirty="0" smtClean="0"/>
              <a:t>briefs and guidance.</a:t>
            </a:r>
          </a:p>
          <a:p>
            <a:r>
              <a:rPr lang="en-US" dirty="0" smtClean="0"/>
              <a:t>Discuss the role of the NNIP network and its Partners on the IDS field. </a:t>
            </a:r>
            <a:endParaRPr lang="en-US" dirty="0"/>
          </a:p>
          <a:p>
            <a:endParaRPr lang="en-US" dirty="0"/>
          </a:p>
        </p:txBody>
      </p:sp>
    </p:spTree>
    <p:extLst>
      <p:ext uri="{BB962C8B-B14F-4D97-AF65-F5344CB8AC3E}">
        <p14:creationId xmlns:p14="http://schemas.microsoft.com/office/powerpoint/2010/main" val="646566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in the room?</a:t>
            </a:r>
            <a:endParaRPr lang="en-US" dirty="0"/>
          </a:p>
        </p:txBody>
      </p:sp>
      <p:sp>
        <p:nvSpPr>
          <p:cNvPr id="3" name="Content Placeholder 2"/>
          <p:cNvSpPr>
            <a:spLocks noGrp="1"/>
          </p:cNvSpPr>
          <p:nvPr>
            <p:ph idx="1"/>
          </p:nvPr>
        </p:nvSpPr>
        <p:spPr/>
        <p:txBody>
          <a:bodyPr/>
          <a:lstStyle/>
          <a:p>
            <a:r>
              <a:rPr lang="en-US" dirty="0" smtClean="0"/>
              <a:t>14 – new to IDS or advocates, funders or providers of technical assistance</a:t>
            </a:r>
          </a:p>
          <a:p>
            <a:r>
              <a:rPr lang="en-US" dirty="0" smtClean="0"/>
              <a:t>13 –operators of IDS or actively planning</a:t>
            </a:r>
          </a:p>
          <a:p>
            <a:pPr lvl="2"/>
            <a:r>
              <a:rPr lang="en-US" smtClean="0"/>
              <a:t>Institutionalization:  </a:t>
            </a:r>
            <a:r>
              <a:rPr lang="en-US" dirty="0" smtClean="0"/>
              <a:t>5</a:t>
            </a:r>
          </a:p>
          <a:p>
            <a:pPr lvl="2"/>
            <a:r>
              <a:rPr lang="en-US" smtClean="0"/>
              <a:t>Demonstration: </a:t>
            </a:r>
            <a:r>
              <a:rPr lang="en-US" dirty="0" smtClean="0"/>
              <a:t>3</a:t>
            </a:r>
          </a:p>
          <a:p>
            <a:pPr lvl="2"/>
            <a:r>
              <a:rPr lang="en-US" dirty="0" smtClean="0"/>
              <a:t>Collaboration </a:t>
            </a:r>
            <a:r>
              <a:rPr lang="en-US" smtClean="0"/>
              <a:t>and planning: </a:t>
            </a:r>
            <a:r>
              <a:rPr lang="en-US" dirty="0" smtClean="0"/>
              <a:t>1</a:t>
            </a:r>
          </a:p>
          <a:p>
            <a:pPr lvl="1"/>
            <a:r>
              <a:rPr lang="en-US" smtClean="0"/>
              <a:t>Range of staff levels from 0.5 FTE to 4.5 FTE and a few staff to 100+</a:t>
            </a:r>
            <a:endParaRPr lang="en-US" dirty="0" smtClean="0"/>
          </a:p>
          <a:p>
            <a:pPr marL="457200" lvl="1" indent="0">
              <a:buNone/>
            </a:pPr>
            <a:endParaRPr lang="en-US" dirty="0"/>
          </a:p>
        </p:txBody>
      </p:sp>
    </p:spTree>
    <p:extLst>
      <p:ext uri="{BB962C8B-B14F-4D97-AF65-F5344CB8AC3E}">
        <p14:creationId xmlns:p14="http://schemas.microsoft.com/office/powerpoint/2010/main" val="1601248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NNIP’s work on IDS as a Network</a:t>
            </a:r>
            <a:r>
              <a:rPr lang="en-US" b="1" dirty="0"/>
              <a:t/>
            </a:r>
            <a:br>
              <a:rPr lang="en-US" b="1" dirty="0"/>
            </a:br>
            <a:endParaRPr lang="en-US" dirty="0"/>
          </a:p>
        </p:txBody>
      </p:sp>
      <p:sp>
        <p:nvSpPr>
          <p:cNvPr id="3" name="Content Placeholder 2"/>
          <p:cNvSpPr>
            <a:spLocks noGrp="1"/>
          </p:cNvSpPr>
          <p:nvPr>
            <p:ph idx="1"/>
          </p:nvPr>
        </p:nvSpPr>
        <p:spPr>
          <a:xfrm>
            <a:off x="641350" y="1704092"/>
            <a:ext cx="7760188" cy="4203573"/>
          </a:xfrm>
        </p:spPr>
        <p:txBody>
          <a:bodyPr/>
          <a:lstStyle/>
          <a:p>
            <a:r>
              <a:rPr lang="en-US" dirty="0" smtClean="0"/>
              <a:t>Leadership in the network from the Providence and Cleveland</a:t>
            </a:r>
          </a:p>
          <a:p>
            <a:r>
              <a:rPr lang="en-US" dirty="0" smtClean="0"/>
              <a:t>Connecting People and Place: Improving Communities through Integrated Data Systems</a:t>
            </a:r>
          </a:p>
          <a:p>
            <a:pPr lvl="1"/>
            <a:r>
              <a:rPr lang="en-US" dirty="0" smtClean="0"/>
              <a:t>6 sites: Connect neighborhood data with IDS and enhance access to analyses and info from IDS</a:t>
            </a:r>
          </a:p>
          <a:p>
            <a:pPr lvl="1"/>
            <a:r>
              <a:rPr lang="en-US" dirty="0" smtClean="0"/>
              <a:t>All </a:t>
            </a:r>
            <a:r>
              <a:rPr lang="en-US" smtClean="0"/>
              <a:t>produced a local </a:t>
            </a:r>
            <a:r>
              <a:rPr lang="en-US" dirty="0" smtClean="0"/>
              <a:t>policy brief</a:t>
            </a:r>
          </a:p>
          <a:p>
            <a:pPr lvl="1"/>
            <a:r>
              <a:rPr lang="en-US" dirty="0"/>
              <a:t>C</a:t>
            </a:r>
            <a:r>
              <a:rPr lang="en-US" dirty="0" smtClean="0"/>
              <a:t>ross-site briefs 1) general results and 2) chronic absenteeism </a:t>
            </a:r>
          </a:p>
          <a:p>
            <a:r>
              <a:rPr lang="en-US" dirty="0" smtClean="0"/>
              <a:t>Sessions at NNIP meetings</a:t>
            </a:r>
            <a:endParaRPr lang="en-US" dirty="0"/>
          </a:p>
        </p:txBody>
      </p:sp>
    </p:spTree>
    <p:extLst>
      <p:ext uri="{BB962C8B-B14F-4D97-AF65-F5344CB8AC3E}">
        <p14:creationId xmlns:p14="http://schemas.microsoft.com/office/powerpoint/2010/main" val="2886214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Results from Connecting People to Places</a:t>
            </a:r>
            <a:endParaRPr lang="en-US"/>
          </a:p>
        </p:txBody>
      </p:sp>
      <p:sp>
        <p:nvSpPr>
          <p:cNvPr id="3" name="Content Placeholder 2"/>
          <p:cNvSpPr>
            <a:spLocks noGrp="1"/>
          </p:cNvSpPr>
          <p:nvPr>
            <p:ph idx="1"/>
          </p:nvPr>
        </p:nvSpPr>
        <p:spPr/>
        <p:txBody>
          <a:bodyPr/>
          <a:lstStyle/>
          <a:p>
            <a:r>
              <a:rPr lang="en-US" smtClean="0"/>
              <a:t>Improve program planning </a:t>
            </a:r>
            <a:r>
              <a:rPr lang="en-US"/>
              <a:t>and m</a:t>
            </a:r>
            <a:r>
              <a:rPr lang="en-US" smtClean="0"/>
              <a:t>onitoring </a:t>
            </a:r>
            <a:r>
              <a:rPr lang="en-US"/>
              <a:t>through </a:t>
            </a:r>
            <a:r>
              <a:rPr lang="en-US" smtClean="0"/>
              <a:t>access </a:t>
            </a:r>
            <a:r>
              <a:rPr lang="en-US"/>
              <a:t>to </a:t>
            </a:r>
            <a:r>
              <a:rPr lang="en-US" smtClean="0"/>
              <a:t>IDS</a:t>
            </a:r>
          </a:p>
          <a:p>
            <a:r>
              <a:rPr lang="en-US" smtClean="0"/>
              <a:t>Place matters</a:t>
            </a:r>
          </a:p>
          <a:p>
            <a:r>
              <a:rPr lang="en-US" smtClean="0"/>
              <a:t>Unique contributions of local data intermediaries</a:t>
            </a:r>
          </a:p>
          <a:p>
            <a:r>
              <a:rPr lang="en-US" smtClean="0"/>
              <a:t>Setting the stage for future collaboration</a:t>
            </a:r>
            <a:endParaRPr lang="en-US"/>
          </a:p>
        </p:txBody>
      </p:sp>
    </p:spTree>
    <p:extLst>
      <p:ext uri="{BB962C8B-B14F-4D97-AF65-F5344CB8AC3E}">
        <p14:creationId xmlns:p14="http://schemas.microsoft.com/office/powerpoint/2010/main" val="1123237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NNIP &amp; IDS Frame</a:t>
            </a:r>
            <a:endParaRPr lang="en-US"/>
          </a:p>
        </p:txBody>
      </p:sp>
      <p:sp>
        <p:nvSpPr>
          <p:cNvPr id="3" name="Content Placeholder 2"/>
          <p:cNvSpPr>
            <a:spLocks noGrp="1"/>
          </p:cNvSpPr>
          <p:nvPr>
            <p:ph idx="1"/>
          </p:nvPr>
        </p:nvSpPr>
        <p:spPr/>
        <p:txBody>
          <a:bodyPr/>
          <a:lstStyle/>
          <a:p>
            <a:r>
              <a:rPr lang="en-US" smtClean="0"/>
              <a:t>IDS as a community resource</a:t>
            </a:r>
          </a:p>
          <a:p>
            <a:r>
              <a:rPr lang="en-US" smtClean="0"/>
              <a:t>IDS can inform policy and programs</a:t>
            </a:r>
          </a:p>
          <a:p>
            <a:r>
              <a:rPr lang="en-US" smtClean="0"/>
              <a:t>Place and neighborhood infor has a role to play.</a:t>
            </a:r>
          </a:p>
          <a:p>
            <a:r>
              <a:rPr lang="en-US" smtClean="0"/>
              <a:t>IDS should be used to create neighborhood indicators and aggregate statistics when appropriate</a:t>
            </a:r>
          </a:p>
          <a:p>
            <a:r>
              <a:rPr lang="en-US" smtClean="0"/>
              <a:t>Provide forum for peer-learning on IDS and connect out to experts.</a:t>
            </a:r>
          </a:p>
          <a:p>
            <a:endParaRPr lang="en-US"/>
          </a:p>
        </p:txBody>
      </p:sp>
    </p:spTree>
    <p:extLst>
      <p:ext uri="{BB962C8B-B14F-4D97-AF65-F5344CB8AC3E}">
        <p14:creationId xmlns:p14="http://schemas.microsoft.com/office/powerpoint/2010/main" val="1499276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www.w3.org/XML/1998/namespace"/>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schemas.microsoft.com/sharepoint/v3/fields"/>
    <ds:schemaRef ds:uri="http://purl.org/dc/dcmityp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3223</TotalTime>
  <Words>1537</Words>
  <Application>Microsoft Office PowerPoint</Application>
  <PresentationFormat>On-screen Show (4:3)</PresentationFormat>
  <Paragraphs>158</Paragraphs>
  <Slides>18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Century Gothic</vt:lpstr>
      <vt:lpstr>NNIP PPT Theme</vt:lpstr>
      <vt:lpstr>Worksheet</vt:lpstr>
      <vt:lpstr>Governance and Data Security for Integrated Data Systems</vt:lpstr>
      <vt:lpstr>Welcome and Introductions</vt:lpstr>
      <vt:lpstr>National Neighborhood Indicators Partnership (NNIP)</vt:lpstr>
      <vt:lpstr>Agenda</vt:lpstr>
      <vt:lpstr>Session Goals</vt:lpstr>
      <vt:lpstr>Who’s in the room?</vt:lpstr>
      <vt:lpstr>NNIP’s work on IDS as a Network </vt:lpstr>
      <vt:lpstr>Results from Connecting People to Places</vt:lpstr>
      <vt:lpstr>NNIP &amp; IDS Frame</vt:lpstr>
      <vt:lpstr>Topic 1: Governance </vt:lpstr>
      <vt:lpstr>Prioritizing IDS Stakeholders (Adapted from Gibbs et al. 2017)</vt:lpstr>
      <vt:lpstr>Break</vt:lpstr>
      <vt:lpstr>Topic 2: Data Security</vt:lpstr>
      <vt:lpstr>Data Security Framework from ISC</vt:lpstr>
      <vt:lpstr>Question – Thoughts?</vt:lpstr>
      <vt:lpstr>Wrap-up and Next Steps</vt:lpstr>
      <vt:lpstr>Share resources and content related to IDS: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avsys</cp:lastModifiedBy>
  <cp:revision>144</cp:revision>
  <dcterms:created xsi:type="dcterms:W3CDTF">2010-04-12T23:12:02Z</dcterms:created>
  <dcterms:modified xsi:type="dcterms:W3CDTF">2017-05-16T19:53:55Z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