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1" r:id="rId6"/>
    <p:sldId id="281" r:id="rId7"/>
    <p:sldId id="320" r:id="rId8"/>
    <p:sldId id="319" r:id="rId9"/>
    <p:sldId id="301" r:id="rId10"/>
    <p:sldId id="316" r:id="rId11"/>
    <p:sldId id="321" r:id="rId12"/>
    <p:sldId id="307" r:id="rId13"/>
    <p:sldId id="294" r:id="rId14"/>
    <p:sldId id="303" r:id="rId15"/>
    <p:sldId id="262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">
          <p15:clr>
            <a:srgbClr val="A4A3A4"/>
          </p15:clr>
        </p15:guide>
        <p15:guide id="2" pos="1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tit, Kathryn" initials="K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DE"/>
    <a:srgbClr val="273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2097" autoAdjust="0"/>
  </p:normalViewPr>
  <p:slideViewPr>
    <p:cSldViewPr snapToGrid="0" snapToObjects="1">
      <p:cViewPr varScale="1">
        <p:scale>
          <a:sx n="74" d="100"/>
          <a:sy n="74" d="100"/>
        </p:scale>
        <p:origin x="1656" y="60"/>
      </p:cViewPr>
      <p:guideLst>
        <p:guide orient="horz" pos="72"/>
        <p:guide pos="115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274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4318399-C1B5-4037-8674-5613146CCF5C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7C8C960-2E18-4E70-97B9-EEB2A561B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2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D4870913-B09A-4210-80A5-C9DE03B3D30B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0B69BFE-14B3-4640-8300-3FE75FA1B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7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1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4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3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8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2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has or will shortly send out reminders if you don’t have a badge…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9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46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 for steward:</a:t>
            </a:r>
          </a:p>
          <a:p>
            <a:r>
              <a:rPr lang="en-US" dirty="0"/>
              <a:t> 1) strengthening the connectivity among partners, </a:t>
            </a:r>
          </a:p>
          <a:p>
            <a:r>
              <a:rPr lang="en-US" dirty="0"/>
              <a:t>2) increasing knowledge sharing within the network, or </a:t>
            </a:r>
          </a:p>
          <a:p>
            <a:r>
              <a:rPr lang="en-US" dirty="0"/>
              <a:t>3) helping to raise the profile of the network by sharing lessons </a:t>
            </a:r>
          </a:p>
          <a:p>
            <a:r>
              <a:rPr lang="en-US" dirty="0"/>
              <a:t>externally.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4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3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63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9" y="437861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mailto:anise.vance@tbf.org" TargetMode="External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Norma.I.Garza@uth.tmc.edu" TargetMode="External"/><Relationship Id="rId11" Type="http://schemas.openxmlformats.org/officeDocument/2006/relationships/image" Target="../media/image22.png"/><Relationship Id="rId5" Type="http://schemas.openxmlformats.org/officeDocument/2006/relationships/hyperlink" Target="mailto:rferriman@garycommunity.org" TargetMode="External"/><Relationship Id="rId10" Type="http://schemas.openxmlformats.org/officeDocument/2006/relationships/image" Target="../media/image21.jpg"/><Relationship Id="rId4" Type="http://schemas.openxmlformats.org/officeDocument/2006/relationships/hyperlink" Target="mailto:mrostan@thoughtwell.org" TargetMode="Externa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nip@urban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ghborhoodindicators.org/library/catalog/nnip-partner-badge-fil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hyperlink" Target="https://twitter.com/nniph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ghborhoodindicators.org/library/stori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ingcities.org/blog/1232-powering-social-change-with-data-and-tech-in-northeast-ohi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livingcities.org/blog/1226-pittsburgh-s-data-day-using-civic-data-to-spark-hands-on-community-engage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NNIP Network Update and Idea Showcase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November 30, 2017</a:t>
            </a:r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0" y="360723"/>
            <a:ext cx="8769605" cy="1073516"/>
          </a:xfrm>
        </p:spPr>
        <p:txBody>
          <a:bodyPr anchor="ctr"/>
          <a:lstStyle/>
          <a:p>
            <a:pPr algn="ctr"/>
            <a:r>
              <a:rPr lang="en-US" dirty="0"/>
              <a:t>Thank You to our Showcase Panelists!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4735" y="2868129"/>
            <a:ext cx="280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Anise Vance</a:t>
            </a:r>
          </a:p>
          <a:p>
            <a:pPr algn="ctr"/>
            <a:r>
              <a:rPr lang="en-US" sz="1600" u="sng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hlinkClick r:id="rId3"/>
              </a:rPr>
              <a:t>anise.vance@tbf.org</a:t>
            </a:r>
            <a:endParaRPr lang="en-US" sz="1600" u="sng" dirty="0">
              <a:solidFill>
                <a:srgbClr val="0000FF"/>
              </a:solidFill>
              <a:latin typeface="+mj-lt"/>
              <a:ea typeface="Calibri" panose="020F0502020204030204" pitchFamily="34" charset="0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888" y="3363005"/>
            <a:ext cx="35472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Marc Rostan</a:t>
            </a:r>
          </a:p>
          <a:p>
            <a:pPr algn="ctr"/>
            <a:r>
              <a:rPr lang="en-US" sz="1600" dirty="0">
                <a:hlinkClick r:id="rId4"/>
              </a:rPr>
              <a:t>mrostan@thoughtwell.org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32352" y="5810603"/>
            <a:ext cx="3430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Dan Brown</a:t>
            </a:r>
          </a:p>
          <a:p>
            <a:pPr algn="ctr"/>
            <a:r>
              <a:rPr lang="en-US" sz="1600" u="sng" dirty="0">
                <a:solidFill>
                  <a:srgbClr val="00B6DE"/>
                </a:solidFill>
              </a:rPr>
              <a:t>dbrown@cohtx.org</a:t>
            </a:r>
            <a:endParaRPr lang="en-US" u="sng" dirty="0">
              <a:solidFill>
                <a:srgbClr val="00B6D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76" y="5826441"/>
            <a:ext cx="3451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Ryan </a:t>
            </a:r>
            <a:r>
              <a:rPr lang="en-US" sz="1600" dirty="0" err="1">
                <a:latin typeface="+mj-lt"/>
              </a:rPr>
              <a:t>Ferriman</a:t>
            </a:r>
            <a:r>
              <a:rPr lang="en-US" sz="1600" dirty="0">
                <a:latin typeface="+mj-lt"/>
              </a:rPr>
              <a:t> </a:t>
            </a:r>
          </a:p>
          <a:p>
            <a:pPr algn="ctr"/>
            <a:r>
              <a:rPr lang="en-US" sz="1600" u="sng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hlinkClick r:id="rId5"/>
              </a:rPr>
              <a:t>rferriman@garycommunity.org</a:t>
            </a:r>
            <a:endParaRPr lang="en-US" sz="1600" u="sng" dirty="0">
              <a:solidFill>
                <a:srgbClr val="0000FF"/>
              </a:solidFill>
              <a:latin typeface="+mj-lt"/>
              <a:ea typeface="Calibri" panose="020F0502020204030204" pitchFamily="34" charset="0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9690" y="4556026"/>
            <a:ext cx="3397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Norma Garza</a:t>
            </a:r>
          </a:p>
          <a:p>
            <a:pPr algn="ctr"/>
            <a:r>
              <a:rPr lang="en-US" dirty="0">
                <a:hlinkClick r:id="rId6"/>
              </a:rPr>
              <a:t>Norma.I.Garza@uth.tmc.edu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2151" y="2834259"/>
            <a:ext cx="1592162" cy="1592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4027" y="1473127"/>
            <a:ext cx="1905000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406" y="4117669"/>
            <a:ext cx="1141238" cy="17087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5820" y="4034315"/>
            <a:ext cx="1601990" cy="1589174"/>
          </a:xfrm>
          <a:prstGeom prst="rect">
            <a:avLst/>
          </a:prstGeom>
        </p:spPr>
      </p:pic>
      <p:pic>
        <p:nvPicPr>
          <p:cNvPr id="1026" name="Picture 2" descr="Anise Vance, Senior Manager, Research in Race and Equit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02" y="1513368"/>
            <a:ext cx="1401808" cy="13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8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9491" y="1480981"/>
            <a:ext cx="8402089" cy="4203573"/>
          </a:xfrm>
        </p:spPr>
        <p:txBody>
          <a:bodyPr/>
          <a:lstStyle/>
          <a:p>
            <a:r>
              <a:rPr lang="en-US" sz="2300" dirty="0"/>
              <a:t>MetroLab, December 13-14, Atlanta</a:t>
            </a:r>
          </a:p>
          <a:p>
            <a:r>
              <a:rPr lang="en-US" sz="2300" dirty="0"/>
              <a:t>Data Refuge’s Planning Meeting Data Stories initiative, January 10, Philadelphia</a:t>
            </a:r>
          </a:p>
          <a:p>
            <a:r>
              <a:rPr lang="en-US" sz="2300" dirty="0"/>
              <a:t>NNIP Partners Meeting, May 9-11, Atlanta</a:t>
            </a:r>
          </a:p>
          <a:p>
            <a:r>
              <a:rPr lang="en-US" sz="2300" dirty="0"/>
              <a:t>2018 Conference List will be sent out in January</a:t>
            </a:r>
          </a:p>
        </p:txBody>
      </p:sp>
    </p:spTree>
    <p:extLst>
      <p:ext uri="{BB962C8B-B14F-4D97-AF65-F5344CB8AC3E}">
        <p14:creationId xmlns:p14="http://schemas.microsoft.com/office/powerpoint/2010/main" val="371085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2274" y="1579418"/>
            <a:ext cx="7035799" cy="1116499"/>
          </a:xfrm>
        </p:spPr>
        <p:txBody>
          <a:bodyPr/>
          <a:lstStyle/>
          <a:p>
            <a:r>
              <a:rPr lang="en-US" dirty="0"/>
              <a:t>Questions or ideas? </a:t>
            </a:r>
            <a:br>
              <a:rPr lang="en-US" dirty="0"/>
            </a:br>
            <a:r>
              <a:rPr lang="en-US" dirty="0"/>
              <a:t>Email:</a:t>
            </a:r>
            <a:br>
              <a:rPr lang="en-US" dirty="0"/>
            </a:br>
            <a:r>
              <a:rPr lang="en-US" dirty="0">
                <a:hlinkClick r:id="rId3"/>
              </a:rPr>
              <a:t>nnip@urban.org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Institute NNIP 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5"/>
          <a:stretch/>
        </p:blipFill>
        <p:spPr>
          <a:xfrm>
            <a:off x="1504519" y="1828472"/>
            <a:ext cx="989489" cy="1145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8149" y="297397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Kathy Pettit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1552" y="3012941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Leah Hendey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430" y="5176668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 Pitingolo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3060" y="3088741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Tom Kingsley</a:t>
            </a:r>
          </a:p>
        </p:txBody>
      </p:sp>
      <p:pic>
        <p:nvPicPr>
          <p:cNvPr id="7" name="Picture 2" descr="D:\Users\LHendey\Desktop\00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5"/>
          <a:stretch/>
        </p:blipFill>
        <p:spPr bwMode="auto">
          <a:xfrm>
            <a:off x="3730148" y="1813238"/>
            <a:ext cx="989489" cy="118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81900" y="5198774"/>
            <a:ext cx="158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Olivia Arena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9" y="3792430"/>
            <a:ext cx="1057721" cy="11634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81" y="1813238"/>
            <a:ext cx="829971" cy="12449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24" y="3809433"/>
            <a:ext cx="1042263" cy="11464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82770" y="5083134"/>
            <a:ext cx="2450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Sara</a:t>
            </a:r>
          </a:p>
          <a:p>
            <a:pPr algn="ctr"/>
            <a:r>
              <a:rPr lang="en-US" dirty="0"/>
              <a:t>McTarnaghan</a:t>
            </a:r>
          </a:p>
        </p:txBody>
      </p:sp>
      <p:pic>
        <p:nvPicPr>
          <p:cNvPr id="19" name="Picture 2" descr="Amanda Gold">
            <a:extLst>
              <a:ext uri="{FF2B5EF4-FFF2-40B4-BE49-F238E27FC236}">
                <a16:creationId xmlns:a16="http://schemas.microsoft.com/office/drawing/2014/main" id="{B0185AFD-D3A9-4BED-8E0D-69CCCC585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40" y="3763713"/>
            <a:ext cx="1165712" cy="128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B5EEB6-DA6A-446C-972A-7709950BD68E}"/>
              </a:ext>
            </a:extLst>
          </p:cNvPr>
          <p:cNvSpPr txBox="1"/>
          <p:nvPr/>
        </p:nvSpPr>
        <p:spPr>
          <a:xfrm>
            <a:off x="5293202" y="5158934"/>
            <a:ext cx="1585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Amanda Gold</a:t>
            </a:r>
          </a:p>
          <a:p>
            <a:pPr algn="ctr"/>
            <a:r>
              <a:rPr lang="en-US" dirty="0"/>
              <a:t>(IDS)</a:t>
            </a:r>
          </a:p>
        </p:txBody>
      </p:sp>
      <p:pic>
        <p:nvPicPr>
          <p:cNvPr id="1028" name="Picture 4" descr="Mychal Cohen">
            <a:extLst>
              <a:ext uri="{FF2B5EF4-FFF2-40B4-BE49-F238E27FC236}">
                <a16:creationId xmlns:a16="http://schemas.microsoft.com/office/drawing/2014/main" id="{71AB6C3C-5590-47A3-97D0-0DA670D7B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686" y="3809433"/>
            <a:ext cx="1121198" cy="12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81301F-9216-422A-8AAF-EE0D093DD5E4}"/>
              </a:ext>
            </a:extLst>
          </p:cNvPr>
          <p:cNvSpPr txBox="1"/>
          <p:nvPr/>
        </p:nvSpPr>
        <p:spPr>
          <a:xfrm>
            <a:off x="7006292" y="5085769"/>
            <a:ext cx="1585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Mychal</a:t>
            </a:r>
          </a:p>
          <a:p>
            <a:pPr algn="ctr"/>
            <a:r>
              <a:rPr lang="en-US" dirty="0"/>
              <a:t>Cohen</a:t>
            </a:r>
          </a:p>
          <a:p>
            <a:pPr algn="ctr"/>
            <a:r>
              <a:rPr lang="en-US" dirty="0"/>
              <a:t>(Turning the Corner)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1808" y="3809433"/>
            <a:ext cx="1042263" cy="11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7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1349" y="1609623"/>
            <a:ext cx="7671377" cy="4052772"/>
          </a:xfrm>
          <a:noFill/>
        </p:spPr>
        <p:txBody>
          <a:bodyPr/>
          <a:lstStyle/>
          <a:p>
            <a:r>
              <a:rPr lang="en-US" dirty="0"/>
              <a:t>Vote for the Executive Committee!</a:t>
            </a:r>
          </a:p>
          <a:p>
            <a:r>
              <a:rPr lang="en-US" dirty="0"/>
              <a:t>Please post that you are a NNIP               member &amp; the </a:t>
            </a:r>
            <a:r>
              <a:rPr lang="en-US" dirty="0">
                <a:hlinkClick r:id="rId3"/>
              </a:rPr>
              <a:t>Partner Badge </a:t>
            </a:r>
            <a:r>
              <a:rPr lang="en-US" dirty="0"/>
              <a:t>on your website.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Follow </a:t>
            </a:r>
            <a:r>
              <a:rPr lang="en-US" dirty="0">
                <a:hlinkClick r:id="rId4"/>
              </a:rPr>
              <a:t>@NNIPHQ</a:t>
            </a:r>
            <a:r>
              <a:rPr lang="en-US" dirty="0"/>
              <a:t> and use #NNIP for your own NNIP-related tweets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pic>
        <p:nvPicPr>
          <p:cNvPr id="7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08" y="3347064"/>
            <a:ext cx="2024421" cy="765355"/>
          </a:xfrm>
        </p:spPr>
      </p:pic>
    </p:spTree>
    <p:extLst>
      <p:ext uri="{BB962C8B-B14F-4D97-AF65-F5344CB8AC3E}">
        <p14:creationId xmlns:p14="http://schemas.microsoft.com/office/powerpoint/2010/main" val="386149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NNIP Partner Shout-Out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349" y="1558080"/>
            <a:ext cx="8502651" cy="450375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556" t="11111" r="55667" b="5235"/>
          <a:stretch/>
        </p:blipFill>
        <p:spPr>
          <a:xfrm>
            <a:off x="193430" y="1558079"/>
            <a:ext cx="5577450" cy="47193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53662" y="1824781"/>
            <a:ext cx="3007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bit.ly/</a:t>
            </a:r>
            <a:r>
              <a:rPr lang="en-US" sz="2400" b="1" dirty="0" err="1"/>
              <a:t>NNIPshoutout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24782" y="2448560"/>
            <a:ext cx="2824578" cy="0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61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soon: NNIP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2" y="1733267"/>
            <a:ext cx="8570794" cy="4333426"/>
          </a:xfrm>
        </p:spPr>
        <p:txBody>
          <a:bodyPr/>
          <a:lstStyle/>
          <a:p>
            <a:r>
              <a:rPr lang="en-US" dirty="0"/>
              <a:t>The G. Thomas Kingsley Impact Award</a:t>
            </a:r>
          </a:p>
          <a:p>
            <a:pPr lvl="1"/>
            <a:r>
              <a:rPr lang="en-US" dirty="0"/>
              <a:t>NNIP Partner organization that influenced policy or practice (operational, regulatory, legislative, etc.) to benefit low-income communities.</a:t>
            </a:r>
          </a:p>
          <a:p>
            <a:r>
              <a:rPr lang="en-US" dirty="0"/>
              <a:t>Network Steward of the Year Award</a:t>
            </a:r>
          </a:p>
          <a:p>
            <a:pPr lvl="1"/>
            <a:r>
              <a:rPr lang="en-US" dirty="0"/>
              <a:t>An individual’s outstanding contributions to NNIP’s peer-learning</a:t>
            </a:r>
          </a:p>
          <a:p>
            <a:pPr lvl="1"/>
            <a:r>
              <a:rPr lang="en-US" dirty="0"/>
              <a:t>Nominate a colleague at your organization or another partner organization</a:t>
            </a:r>
          </a:p>
          <a:p>
            <a:r>
              <a:rPr lang="en-US" dirty="0"/>
              <a:t>Details on applying/nominating in January</a:t>
            </a:r>
          </a:p>
        </p:txBody>
      </p:sp>
    </p:spTree>
    <p:extLst>
      <p:ext uri="{BB962C8B-B14F-4D97-AF65-F5344CB8AC3E}">
        <p14:creationId xmlns:p14="http://schemas.microsoft.com/office/powerpoint/2010/main" val="179890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Outreach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2561" y="1425981"/>
            <a:ext cx="8631439" cy="4974817"/>
          </a:xfrm>
        </p:spPr>
        <p:txBody>
          <a:bodyPr/>
          <a:lstStyle/>
          <a:p>
            <a:r>
              <a:rPr lang="en-US" dirty="0"/>
              <a:t>Civic Analytics Network (Boston)</a:t>
            </a:r>
          </a:p>
          <a:p>
            <a:pPr lvl="1"/>
            <a:r>
              <a:rPr lang="en-US" dirty="0"/>
              <a:t>MAPC (Boston) presented on Youth Jobs</a:t>
            </a:r>
          </a:p>
          <a:p>
            <a:pPr lvl="1"/>
            <a:r>
              <a:rPr lang="en-US" dirty="0"/>
              <a:t>WPRDC and City of Pittsburgh featured </a:t>
            </a:r>
          </a:p>
          <a:p>
            <a:r>
              <a:rPr lang="en-US" dirty="0"/>
              <a:t>Administrative Data Network Facilities Conference (DC)</a:t>
            </a:r>
          </a:p>
          <a:p>
            <a:pPr lvl="1"/>
            <a:r>
              <a:rPr lang="en-US" dirty="0"/>
              <a:t>Featured </a:t>
            </a:r>
            <a:r>
              <a:rPr lang="en-US" dirty="0" err="1"/>
              <a:t>DataWorks</a:t>
            </a:r>
            <a:r>
              <a:rPr lang="en-US" dirty="0"/>
              <a:t> NC (Durham) and  UNC-Charlotte</a:t>
            </a:r>
          </a:p>
          <a:p>
            <a:r>
              <a:rPr lang="en-US" dirty="0"/>
              <a:t>Community Indicators Consortium (St. Petersburg)</a:t>
            </a:r>
          </a:p>
          <a:p>
            <a:pPr lvl="1"/>
            <a:r>
              <a:rPr lang="en-US" dirty="0"/>
              <a:t>Presentations from Juvenile Welfare Board (Pinellas), Children’s Trust (Miami), CURA (Twin Cities), DePaul (Chicago)</a:t>
            </a:r>
          </a:p>
          <a:p>
            <a:pPr>
              <a:spcAft>
                <a:spcPts val="0"/>
              </a:spcAft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05365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In Development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349" y="1558080"/>
            <a:ext cx="8035925" cy="450375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300" dirty="0"/>
              <a:t>NNIP Partners &amp; Local Government: overview &amp; case studies on Baltimore, Columbus, Oakland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Guide on Data Security and Governance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Brief on Providence Data Story process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Guide to Involving Students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5145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In Development: Stories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349" y="1558080"/>
            <a:ext cx="8035925" cy="450375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300" dirty="0"/>
              <a:t>2017 award applicants: Detroit, New Orleans, San Antonio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Investor-owned housing: Oakland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NNIP and United Way: Atlanta, Dallas, Indianapolis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CHNA: New Haven, Indianapolis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Other ideas from you?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hlinkClick r:id="rId3"/>
              </a:rPr>
              <a:t>http://www.neighborhoodindicators.org/library/stories</a:t>
            </a:r>
            <a:endParaRPr lang="en-US" sz="2000" b="1" dirty="0"/>
          </a:p>
          <a:p>
            <a:pPr>
              <a:spcAft>
                <a:spcPts val="600"/>
              </a:spcAft>
            </a:pPr>
            <a:endParaRPr lang="en-US" sz="2300" dirty="0"/>
          </a:p>
          <a:p>
            <a:pPr>
              <a:spcAft>
                <a:spcPts val="600"/>
              </a:spcAft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62049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Cross-Site Projects</a:t>
            </a:r>
            <a:br>
              <a:rPr lang="en-US" dirty="0"/>
            </a:br>
            <a:r>
              <a:rPr lang="en-US" dirty="0"/>
              <a:t>Civic Tech and Data Collaborative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349" y="1558080"/>
            <a:ext cx="8502651" cy="450375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300" u="sng" dirty="0"/>
              <a:t>Closing meeting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Great resource on networks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DC launch of Housing Insights (www.housinginsights.org)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New website, video from MAPC in Boston (youthjobs.mapc.org)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300" u="sng" dirty="0"/>
              <a:t>Blogs</a:t>
            </a:r>
            <a:endParaRPr lang="en-US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April Urban: </a:t>
            </a:r>
            <a:r>
              <a:rPr lang="en-US" sz="2300" dirty="0">
                <a:hlinkClick r:id="rId3"/>
              </a:rPr>
              <a:t>Civic Tech and Open Data in Cleveland</a:t>
            </a:r>
            <a:endParaRPr lang="en-US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Bob Gradeck: </a:t>
            </a:r>
            <a:r>
              <a:rPr lang="en-US" sz="2300" dirty="0">
                <a:hlinkClick r:id="rId4"/>
              </a:rPr>
              <a:t>Data Day</a:t>
            </a:r>
            <a:endParaRPr lang="en-US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More coming…</a:t>
            </a:r>
          </a:p>
          <a:p>
            <a:pPr marL="0" indent="0">
              <a:buNone/>
            </a:pPr>
            <a:endParaRPr lang="en-US" sz="23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59707"/>
      </p:ext>
    </p:extLst>
  </p:cSld>
  <p:clrMapOvr>
    <a:masterClrMapping/>
  </p:clrMapOvr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sharepoint/v3/field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4392</TotalTime>
  <Words>477</Words>
  <Application>Microsoft Office PowerPoint</Application>
  <PresentationFormat>On-screen Show (4:3)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NNIP PPT Theme</vt:lpstr>
      <vt:lpstr>NNIP Network Update and Idea Showcase</vt:lpstr>
      <vt:lpstr>Urban Institute NNIP Staff</vt:lpstr>
      <vt:lpstr>Reminders</vt:lpstr>
      <vt:lpstr>NNIP Partner Shout-Out </vt:lpstr>
      <vt:lpstr>Coming soon: NNIP Awards</vt:lpstr>
      <vt:lpstr>National Outreach</vt:lpstr>
      <vt:lpstr>Content In Development </vt:lpstr>
      <vt:lpstr>Content In Development: Stories </vt:lpstr>
      <vt:lpstr>Cross-Site Projects Civic Tech and Data Collaborative</vt:lpstr>
      <vt:lpstr>Thank You to our Showcase Panelists! </vt:lpstr>
      <vt:lpstr>Upcoming Events</vt:lpstr>
      <vt:lpstr>Questions or ideas?  Email: nnip@urban.org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Pettit, Kathryn</cp:lastModifiedBy>
  <cp:revision>369</cp:revision>
  <cp:lastPrinted>2017-11-28T19:25:35Z</cp:lastPrinted>
  <dcterms:created xsi:type="dcterms:W3CDTF">2010-04-12T23:12:02Z</dcterms:created>
  <dcterms:modified xsi:type="dcterms:W3CDTF">2017-11-30T17:15:36Z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