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</p:sldMasterIdLst>
  <p:notesMasterIdLst>
    <p:notesMasterId r:id="rId19"/>
  </p:notesMasterIdLst>
  <p:handoutMasterIdLst>
    <p:handoutMasterId r:id="rId20"/>
  </p:handoutMasterIdLst>
  <p:sldIdLst>
    <p:sldId id="256" r:id="rId5"/>
    <p:sldId id="343" r:id="rId6"/>
    <p:sldId id="339" r:id="rId7"/>
    <p:sldId id="346" r:id="rId8"/>
    <p:sldId id="347" r:id="rId9"/>
    <p:sldId id="344" r:id="rId10"/>
    <p:sldId id="341" r:id="rId11"/>
    <p:sldId id="342" r:id="rId12"/>
    <p:sldId id="331" r:id="rId13"/>
    <p:sldId id="345" r:id="rId14"/>
    <p:sldId id="332" r:id="rId15"/>
    <p:sldId id="303" r:id="rId16"/>
    <p:sldId id="262" r:id="rId17"/>
    <p:sldId id="322" r:id="rId18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2">
          <p15:clr>
            <a:srgbClr val="A4A3A4"/>
          </p15:clr>
        </p15:guide>
        <p15:guide id="2" pos="11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ettit, Kathryn" initials="KP" lastIdx="1" clrIdx="0"/>
  <p:cmAuthor id="1" name="Kathy Pettit" initials="KP" lastIdx="1" clrIdx="1">
    <p:extLst>
      <p:ext uri="{19B8F6BF-5375-455C-9EA6-DF929625EA0E}">
        <p15:presenceInfo xmlns:p15="http://schemas.microsoft.com/office/powerpoint/2012/main" userId="2d1efab8c4634a0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6DE"/>
    <a:srgbClr val="2736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67" autoAdjust="0"/>
    <p:restoredTop sz="92388" autoAdjust="0"/>
  </p:normalViewPr>
  <p:slideViewPr>
    <p:cSldViewPr snapToGrid="0" snapToObjects="1">
      <p:cViewPr varScale="1">
        <p:scale>
          <a:sx n="71" d="100"/>
          <a:sy n="71" d="100"/>
        </p:scale>
        <p:origin x="1548" y="72"/>
      </p:cViewPr>
      <p:guideLst>
        <p:guide orient="horz" pos="72"/>
        <p:guide pos="115"/>
      </p:guideLst>
    </p:cSldViewPr>
  </p:slideViewPr>
  <p:outlineViewPr>
    <p:cViewPr>
      <p:scale>
        <a:sx n="33" d="100"/>
        <a:sy n="33" d="100"/>
      </p:scale>
      <p:origin x="0" y="35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66" d="100"/>
          <a:sy n="66" d="100"/>
        </p:scale>
        <p:origin x="-2742" y="-9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8475" cy="465138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1"/>
            <a:ext cx="3038475" cy="465138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A4318399-C1B5-4037-8674-5613146CCF5C}" type="datetimeFigureOut">
              <a:rPr lang="en-US" smtClean="0"/>
              <a:t>12/3/2020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5"/>
            <a:ext cx="3038475" cy="465138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27C8C960-2E18-4E70-97B9-EEB2A561B0D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0200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1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/>
          <a:lstStyle>
            <a:lvl1pPr algn="r">
              <a:defRPr sz="1200"/>
            </a:lvl1pPr>
          </a:lstStyle>
          <a:p>
            <a:fld id="{D4870913-B09A-4210-80A5-C9DE03B3D30B}" type="datetimeFigureOut">
              <a:rPr lang="en-US" smtClean="0"/>
              <a:t>12/3/2020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7" tIns="46584" rIns="93167" bIns="4658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3167" tIns="46584" rIns="93167" bIns="4658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 anchor="b"/>
          <a:lstStyle>
            <a:lvl1pPr algn="r">
              <a:defRPr sz="1200"/>
            </a:lvl1pPr>
          </a:lstStyle>
          <a:p>
            <a:fld id="{30B69BFE-14B3-4640-8300-3FE75FA1B3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272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69BFE-14B3-4640-8300-3FE75FA1B32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0160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69BFE-14B3-4640-8300-3FE75FA1B323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9812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KP rearranged – many attendees are junior people and partners can’t afford to send everyone to meetings, so I didn’t want that one first. </a:t>
            </a:r>
          </a:p>
          <a:p>
            <a:r>
              <a:rPr lang="en-US" baseline="0" dirty="0"/>
              <a:t>Added forthcoming b/</a:t>
            </a:r>
            <a:r>
              <a:rPr lang="en-US" baseline="0" dirty="0" err="1"/>
              <a:t>cThe</a:t>
            </a:r>
            <a:r>
              <a:rPr lang="en-US" baseline="0" dirty="0"/>
              <a:t> data inventory request hasn’t gone out I think so I put that as 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69BFE-14B3-4640-8300-3FE75FA1B323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0650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69BFE-14B3-4640-8300-3FE75FA1B32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6219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 proud and amazed at partners creatively responding to helping their communities get through the multiple crises we have experienced this year.  Thought it was a sprint and now more a marathon and damage to people’s lives and the local economies won’t go away with a vaccine.</a:t>
            </a:r>
          </a:p>
          <a:p>
            <a:endParaRPr lang="en-US" dirty="0"/>
          </a:p>
          <a:p>
            <a:r>
              <a:rPr lang="en-US" dirty="0"/>
              <a:t>Come together – helped each other innovate faster.</a:t>
            </a:r>
          </a:p>
          <a:p>
            <a:endParaRPr lang="en-US" dirty="0"/>
          </a:p>
          <a:p>
            <a:r>
              <a:rPr lang="en-US" dirty="0"/>
              <a:t>Thanks to the Executive Committee – John Cruz, Noah Urban, Caroline Bhalla, Katie Pritchard, John Killeen, &amp; Jie Wu</a:t>
            </a:r>
          </a:p>
          <a:p>
            <a:r>
              <a:rPr lang="en-US" dirty="0"/>
              <a:t>They didn’t know they were signing up for helping us pivot through the pandemic.</a:t>
            </a:r>
          </a:p>
          <a:p>
            <a:r>
              <a:rPr lang="en-US" dirty="0"/>
              <a:t> - we made fewer mis=steps because of them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B69BFE-14B3-4640-8300-3FE75FA1B32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0524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B69BFE-14B3-4640-8300-3FE75FA1B32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38983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B69BFE-14B3-4640-8300-3FE75FA1B323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7314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B69BFE-14B3-4640-8300-3FE75FA1B323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9726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Two NNIP Partners’ projects were funded!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B69BFE-14B3-4640-8300-3FE75FA1B323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438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69BFE-14B3-4640-8300-3FE75FA1B323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9741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69BFE-14B3-4640-8300-3FE75FA1B323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6034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No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TitlePage_Header_Img_v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6854" y="3388959"/>
            <a:ext cx="7863840" cy="914400"/>
          </a:xfrm>
          <a:prstGeom prst="rect">
            <a:avLst/>
          </a:prstGeom>
          <a:noFill/>
          <a:ln w="0">
            <a:noFill/>
          </a:ln>
        </p:spPr>
        <p:txBody>
          <a:bodyPr/>
          <a:lstStyle>
            <a:lvl1pPr marL="0" indent="0" algn="l">
              <a:buNone/>
              <a:defRPr sz="2600">
                <a:solidFill>
                  <a:srgbClr val="27369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SUBTITLE HERE</a:t>
            </a:r>
            <a:br>
              <a:rPr lang="en-US" dirty="0"/>
            </a:br>
            <a:r>
              <a:rPr lang="en-US" dirty="0"/>
              <a:t>SECOND LINE OF TEXT IF NEEDED</a:t>
            </a: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676854" y="1947534"/>
            <a:ext cx="7863840" cy="1366770"/>
          </a:xfrm>
          <a:prstGeom prst="rect">
            <a:avLst/>
          </a:prstGeom>
          <a:ln>
            <a:noFill/>
          </a:ln>
        </p:spPr>
        <p:txBody>
          <a:bodyPr/>
          <a:lstStyle>
            <a:lvl1pPr algn="l">
              <a:defRPr sz="4000" b="1" baseline="0">
                <a:solidFill>
                  <a:srgbClr val="27369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  <a:br>
              <a:rPr lang="en-US" dirty="0"/>
            </a:br>
            <a:r>
              <a:rPr lang="en-US" dirty="0"/>
              <a:t>TWO LINES OF TEXT IF NEEDED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676852" y="4455382"/>
            <a:ext cx="5486400" cy="1699233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indent="0">
              <a:buNone/>
              <a:defRPr sz="1800" baseline="0">
                <a:solidFill>
                  <a:srgbClr val="00B6DE"/>
                </a:solidFill>
              </a:defRPr>
            </a:lvl1pPr>
            <a:lvl5pPr marL="1828800" indent="0" algn="l">
              <a:buFont typeface="Arial"/>
              <a:buNone/>
              <a:defRPr sz="1800"/>
            </a:lvl5pPr>
          </a:lstStyle>
          <a:p>
            <a:pPr lvl="0"/>
            <a:r>
              <a:rPr lang="en-US" dirty="0"/>
              <a:t>CLICK TO ADD </a:t>
            </a:r>
            <a:br>
              <a:rPr lang="en-US" dirty="0"/>
            </a:br>
            <a:r>
              <a:rPr lang="en-US" dirty="0"/>
              <a:t>MONTH XX, 20XX</a:t>
            </a:r>
            <a:br>
              <a:rPr lang="en-US" dirty="0"/>
            </a:br>
            <a:r>
              <a:rPr lang="en-US" dirty="0"/>
              <a:t>PRESENTER’S NAME</a:t>
            </a:r>
            <a:br>
              <a:rPr lang="en-US" dirty="0"/>
            </a:br>
            <a:r>
              <a:rPr lang="en-US" dirty="0"/>
              <a:t>EVENT TITLE</a:t>
            </a:r>
          </a:p>
          <a:p>
            <a:pPr lvl="4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Title Slide-Withou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ntent_Slide_w_Logo_v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93430" y="128099"/>
            <a:ext cx="8769605" cy="1073516"/>
          </a:xfrm>
          <a:prstGeom prst="rect">
            <a:avLst/>
          </a:prstGeom>
          <a:ln>
            <a:noFill/>
          </a:ln>
        </p:spPr>
        <p:txBody>
          <a:bodyPr/>
          <a:lstStyle>
            <a:lvl1pPr algn="l">
              <a:defRPr sz="3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HERE TO EDIT SLIDE TITLE</a:t>
            </a:r>
            <a:br>
              <a:rPr lang="en-US" dirty="0"/>
            </a:br>
            <a:r>
              <a:rPr lang="en-US" dirty="0"/>
              <a:t>SECOND LINE IF NEEDED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29435" y="6414965"/>
            <a:ext cx="2133600" cy="267188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510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7369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1914292"/>
            <a:ext cx="7924800" cy="1920286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algn="l">
              <a:defRPr sz="4000" b="1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HERE TO ADD</a:t>
            </a:r>
            <a:br>
              <a:rPr lang="en-US" dirty="0"/>
            </a:br>
            <a:r>
              <a:rPr lang="en-US" dirty="0"/>
              <a:t>TRANSITION SLIDE TITLE</a:t>
            </a:r>
            <a:br>
              <a:rPr lang="en-US" dirty="0"/>
            </a:br>
            <a:r>
              <a:rPr lang="en-US" dirty="0"/>
              <a:t>THIRD LINE IF NEEDED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62000" y="3932375"/>
            <a:ext cx="7924800" cy="105434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CLICK HERE TO ADD SUBTITLE</a:t>
            </a:r>
            <a:br>
              <a:rPr lang="en-US" dirty="0"/>
            </a:br>
            <a:r>
              <a:rPr lang="en-US" dirty="0"/>
              <a:t>SECOND LINE IF NEEDED</a:t>
            </a:r>
          </a:p>
        </p:txBody>
      </p:sp>
    </p:spTree>
    <p:extLst>
      <p:ext uri="{BB962C8B-B14F-4D97-AF65-F5344CB8AC3E}">
        <p14:creationId xmlns:p14="http://schemas.microsoft.com/office/powerpoint/2010/main" val="41378837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 descr="NNIP_PowerPoint_Template_Slides_v3-10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7997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ditable 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hankYou_Slide_v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27019" y="2133455"/>
            <a:ext cx="7035799" cy="787545"/>
          </a:xfrm>
          <a:prstGeom prst="rect">
            <a:avLst/>
          </a:prstGeom>
          <a:noFill/>
          <a:ln>
            <a:noFill/>
          </a:ln>
        </p:spPr>
        <p:txBody>
          <a:bodyPr vert="horz"/>
          <a:lstStyle>
            <a:lvl1pPr algn="l">
              <a:defRPr sz="4000" b="1">
                <a:solidFill>
                  <a:srgbClr val="273691"/>
                </a:solidFill>
              </a:defRPr>
            </a:lvl1pPr>
          </a:lstStyle>
          <a:p>
            <a:r>
              <a:rPr lang="en-US" dirty="0"/>
              <a:t>CLICK TO EDIT CLOSING</a:t>
            </a:r>
          </a:p>
        </p:txBody>
      </p:sp>
      <p:pic>
        <p:nvPicPr>
          <p:cNvPr id="5" name="Picture 4" descr="NNIP_Logo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019" y="4378616"/>
            <a:ext cx="3090672" cy="1112520"/>
          </a:xfrm>
          <a:prstGeom prst="rect">
            <a:avLst/>
          </a:prstGeom>
        </p:spPr>
      </p:pic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427019" y="4810387"/>
            <a:ext cx="7035799" cy="69679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aseline="0">
                <a:solidFill>
                  <a:srgbClr val="00B6DE"/>
                </a:solidFill>
              </a:defRPr>
            </a:lvl1pPr>
          </a:lstStyle>
          <a:p>
            <a:pPr lvl="0"/>
            <a:r>
              <a:rPr lang="en-US" dirty="0"/>
              <a:t>Click to add custom contact information</a:t>
            </a:r>
          </a:p>
        </p:txBody>
      </p:sp>
    </p:spTree>
    <p:extLst>
      <p:ext uri="{BB962C8B-B14F-4D97-AF65-F5344CB8AC3E}">
        <p14:creationId xmlns:p14="http://schemas.microsoft.com/office/powerpoint/2010/main" val="2029515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itlePage_Header_Img_v2-0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03231" cy="1392238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6854" y="3388959"/>
            <a:ext cx="7863840" cy="914400"/>
          </a:xfrm>
          <a:prstGeom prst="rect">
            <a:avLst/>
          </a:prstGeom>
          <a:noFill/>
          <a:ln w="0">
            <a:noFill/>
          </a:ln>
        </p:spPr>
        <p:txBody>
          <a:bodyPr/>
          <a:lstStyle>
            <a:lvl1pPr marL="0" indent="0" algn="l">
              <a:buNone/>
              <a:defRPr sz="2600">
                <a:solidFill>
                  <a:srgbClr val="27369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SUBTITLE HERE</a:t>
            </a:r>
            <a:br>
              <a:rPr lang="en-US" dirty="0"/>
            </a:br>
            <a:r>
              <a:rPr lang="en-US" dirty="0"/>
              <a:t>SECOND LINE OF TEXT IF NEEDED</a:t>
            </a:r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676854" y="1947534"/>
            <a:ext cx="7863840" cy="1366770"/>
          </a:xfrm>
          <a:prstGeom prst="rect">
            <a:avLst/>
          </a:prstGeom>
          <a:ln>
            <a:noFill/>
          </a:ln>
        </p:spPr>
        <p:txBody>
          <a:bodyPr/>
          <a:lstStyle>
            <a:lvl1pPr algn="l">
              <a:defRPr sz="4000" b="1" baseline="0">
                <a:solidFill>
                  <a:srgbClr val="27369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  <a:br>
              <a:rPr lang="en-US" dirty="0"/>
            </a:br>
            <a:r>
              <a:rPr lang="en-US" dirty="0"/>
              <a:t>TWO LINES OF TEXT IF NEEDED</a:t>
            </a:r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676852" y="4455382"/>
            <a:ext cx="5486400" cy="1699233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indent="0">
              <a:buNone/>
              <a:defRPr sz="1800" baseline="0">
                <a:solidFill>
                  <a:srgbClr val="00B6DE"/>
                </a:solidFill>
              </a:defRPr>
            </a:lvl1pPr>
            <a:lvl5pPr marL="1828800" indent="0" algn="l">
              <a:buFont typeface="Arial"/>
              <a:buNone/>
              <a:defRPr sz="1800"/>
            </a:lvl5pPr>
          </a:lstStyle>
          <a:p>
            <a:pPr lvl="0"/>
            <a:r>
              <a:rPr lang="en-US" dirty="0"/>
              <a:t>CLICK TO ADD </a:t>
            </a:r>
            <a:br>
              <a:rPr lang="en-US" dirty="0"/>
            </a:br>
            <a:r>
              <a:rPr lang="en-US" dirty="0"/>
              <a:t>MONTH XX, 20XX</a:t>
            </a:r>
            <a:br>
              <a:rPr lang="en-US" dirty="0"/>
            </a:br>
            <a:r>
              <a:rPr lang="en-US" dirty="0"/>
              <a:t>PRESENTER’S NAME</a:t>
            </a:r>
            <a:br>
              <a:rPr lang="en-US" dirty="0"/>
            </a:br>
            <a:r>
              <a:rPr lang="en-US" dirty="0"/>
              <a:t>EVENT TITLE</a:t>
            </a:r>
          </a:p>
          <a:p>
            <a:pPr lvl="4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892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-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ontent_Slide_w_Logo_v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3430" y="128099"/>
            <a:ext cx="7580784" cy="1060258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l">
              <a:defRPr sz="3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HERE TO EDIT SLIDE TITLE</a:t>
            </a:r>
            <a:br>
              <a:rPr lang="en-US" dirty="0"/>
            </a:br>
            <a:r>
              <a:rPr lang="en-US" dirty="0"/>
              <a:t>SECOND LINE IF NEEDED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29435" y="6414965"/>
            <a:ext cx="2133600" cy="267188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41350" y="1863119"/>
            <a:ext cx="7760188" cy="420357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500"/>
            </a:lvl1pPr>
            <a:lvl2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200"/>
            </a:lvl2pPr>
            <a:lvl3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3pPr>
            <a:lvl4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4pPr>
            <a:lvl5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-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ntent_Slide_w_Logo_v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3430" y="128099"/>
            <a:ext cx="7589856" cy="1060258"/>
          </a:xfrm>
          <a:prstGeom prst="rect">
            <a:avLst/>
          </a:prstGeom>
        </p:spPr>
        <p:txBody>
          <a:bodyPr vert="horz"/>
          <a:lstStyle>
            <a:lvl1pPr algn="l"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HERE TO EDIT SLIDE TITLE</a:t>
            </a:r>
            <a:br>
              <a:rPr lang="en-US" dirty="0"/>
            </a:br>
            <a:r>
              <a:rPr lang="en-US" dirty="0"/>
              <a:t>SECOND LINE IF NEEDED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29435" y="6414965"/>
            <a:ext cx="2133600" cy="267188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1350" y="1863119"/>
            <a:ext cx="7760188" cy="4203573"/>
          </a:xfrm>
          <a:prstGeom prst="rect">
            <a:avLst/>
          </a:prstGeom>
        </p:spPr>
        <p:txBody>
          <a:bodyPr numCol="2" spcCol="228600"/>
          <a:lstStyle>
            <a:lvl1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500"/>
            </a:lvl1pPr>
            <a:lvl2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200"/>
            </a:lvl2pPr>
            <a:lvl3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3pPr>
            <a:lvl4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4pPr>
            <a:lvl5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5pPr>
          </a:lstStyle>
          <a:p>
            <a:pPr lvl="0"/>
            <a:r>
              <a:rPr lang="en-US" dirty="0"/>
              <a:t>Two column layout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9821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 &amp; Photo-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ntent_Slide_w_Logo_v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29435" y="6414965"/>
            <a:ext cx="2133600" cy="267188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 userDrawn="1"/>
        </p:nvSpPr>
        <p:spPr>
          <a:xfrm>
            <a:off x="641350" y="1863119"/>
            <a:ext cx="4115377" cy="4203573"/>
          </a:xfrm>
          <a:prstGeom prst="rect">
            <a:avLst/>
          </a:prstGeom>
        </p:spPr>
        <p:txBody>
          <a:bodyPr numCol="1" spcCol="228600"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00B6DE"/>
              </a:buClr>
              <a:buFont typeface="Arial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00B6DE"/>
              </a:buClr>
              <a:buFont typeface="Arial"/>
              <a:buChar char="–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00B6DE"/>
              </a:buClr>
              <a:buFont typeface="Arial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00B6DE"/>
              </a:buClr>
              <a:buFont typeface="Arial"/>
              <a:buChar char="–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00B6DE"/>
              </a:buClr>
              <a:buFont typeface="Arial"/>
              <a:buChar char="»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41350" y="1863119"/>
            <a:ext cx="4114800" cy="420357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500"/>
            </a:lvl1pPr>
            <a:lvl2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200"/>
            </a:lvl2pPr>
            <a:lvl3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3pPr>
            <a:lvl4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4pPr>
            <a:lvl5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3430" y="128099"/>
            <a:ext cx="7589856" cy="1060258"/>
          </a:xfrm>
          <a:prstGeom prst="rect">
            <a:avLst/>
          </a:prstGeom>
        </p:spPr>
        <p:txBody>
          <a:bodyPr vert="horz"/>
          <a:lstStyle>
            <a:lvl1pPr algn="l">
              <a:defRPr sz="34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HERE TO EDIT SLIDE TITLE</a:t>
            </a:r>
            <a:br>
              <a:rPr lang="en-US" dirty="0"/>
            </a:br>
            <a:r>
              <a:rPr lang="en-US" dirty="0"/>
              <a:t>SECOND LINE IF NEEDED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5052786" y="1863725"/>
            <a:ext cx="3629252" cy="42037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5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011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Title Slide-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ntent_Slide_w_Logo_v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93430" y="128099"/>
            <a:ext cx="7589855" cy="1073516"/>
          </a:xfrm>
          <a:prstGeom prst="rect">
            <a:avLst/>
          </a:prstGeom>
          <a:ln>
            <a:noFill/>
          </a:ln>
        </p:spPr>
        <p:txBody>
          <a:bodyPr/>
          <a:lstStyle>
            <a:lvl1pPr algn="l">
              <a:defRPr sz="3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HERE TO EDIT SLIDE TITLE</a:t>
            </a:r>
            <a:br>
              <a:rPr lang="en-US" dirty="0"/>
            </a:br>
            <a:r>
              <a:rPr lang="en-US" dirty="0"/>
              <a:t>SECOND LINE IF NEEDED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29435" y="6414965"/>
            <a:ext cx="2133600" cy="267188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4539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-Withou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ontent_Slide_w_Logo_v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193430" y="128099"/>
            <a:ext cx="8769605" cy="1073516"/>
          </a:xfrm>
          <a:prstGeom prst="rect">
            <a:avLst/>
          </a:prstGeom>
          <a:ln>
            <a:noFill/>
          </a:ln>
        </p:spPr>
        <p:txBody>
          <a:bodyPr/>
          <a:lstStyle>
            <a:lvl1pPr algn="l">
              <a:defRPr sz="3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HERE TO EDIT SLIDE TITLE</a:t>
            </a:r>
            <a:br>
              <a:rPr lang="en-US" dirty="0"/>
            </a:br>
            <a:r>
              <a:rPr lang="en-US" dirty="0"/>
              <a:t>SECOND LINE IF NEEDED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29435" y="6414965"/>
            <a:ext cx="2133600" cy="267188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41350" y="1863119"/>
            <a:ext cx="7760188" cy="420357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500"/>
            </a:lvl1pPr>
            <a:lvl2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200"/>
            </a:lvl2pPr>
            <a:lvl3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3pPr>
            <a:lvl4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4pPr>
            <a:lvl5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51551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-Withou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ntent_Slide_w_Logo_v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29435" y="6414965"/>
            <a:ext cx="2133600" cy="267188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1350" y="1863119"/>
            <a:ext cx="7760188" cy="4203573"/>
          </a:xfrm>
          <a:prstGeom prst="rect">
            <a:avLst/>
          </a:prstGeom>
        </p:spPr>
        <p:txBody>
          <a:bodyPr numCol="2" spcCol="228600"/>
          <a:lstStyle>
            <a:lvl1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500"/>
            </a:lvl1pPr>
            <a:lvl2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200"/>
            </a:lvl2pPr>
            <a:lvl3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3pPr>
            <a:lvl4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4pPr>
            <a:lvl5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5pPr>
          </a:lstStyle>
          <a:p>
            <a:pPr lvl="0"/>
            <a:r>
              <a:rPr lang="en-US" dirty="0"/>
              <a:t>Two column layout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93430" y="128099"/>
            <a:ext cx="8769605" cy="1073516"/>
          </a:xfrm>
          <a:prstGeom prst="rect">
            <a:avLst/>
          </a:prstGeom>
          <a:ln>
            <a:noFill/>
          </a:ln>
        </p:spPr>
        <p:txBody>
          <a:bodyPr/>
          <a:lstStyle>
            <a:lvl1pPr algn="l">
              <a:defRPr sz="3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HERE TO EDIT SLIDE TITLE</a:t>
            </a:r>
            <a:br>
              <a:rPr lang="en-US" dirty="0"/>
            </a:br>
            <a:r>
              <a:rPr lang="en-US" dirty="0"/>
              <a:t>SECOND LINE IF NEEDED</a:t>
            </a:r>
          </a:p>
        </p:txBody>
      </p:sp>
    </p:spTree>
    <p:extLst>
      <p:ext uri="{BB962C8B-B14F-4D97-AF65-F5344CB8AC3E}">
        <p14:creationId xmlns:p14="http://schemas.microsoft.com/office/powerpoint/2010/main" val="3696929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 &amp; Photo-Withou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ntent_Slide_w_Logo_v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29435" y="6414965"/>
            <a:ext cx="2133600" cy="267188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41350" y="1863119"/>
            <a:ext cx="4114800" cy="420357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500"/>
            </a:lvl1pPr>
            <a:lvl2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200"/>
            </a:lvl2pPr>
            <a:lvl3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3pPr>
            <a:lvl4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4pPr>
            <a:lvl5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93430" y="128099"/>
            <a:ext cx="8769605" cy="1073516"/>
          </a:xfrm>
          <a:prstGeom prst="rect">
            <a:avLst/>
          </a:prstGeom>
          <a:ln>
            <a:noFill/>
          </a:ln>
        </p:spPr>
        <p:txBody>
          <a:bodyPr/>
          <a:lstStyle>
            <a:lvl1pPr algn="l">
              <a:defRPr sz="3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HERE TO EDIT SLIDE TITLE</a:t>
            </a:r>
            <a:br>
              <a:rPr lang="en-US" dirty="0"/>
            </a:br>
            <a:r>
              <a:rPr lang="en-US" dirty="0"/>
              <a:t>SECOND LINE IF NEEDED</a:t>
            </a:r>
          </a:p>
        </p:txBody>
      </p:sp>
      <p:sp>
        <p:nvSpPr>
          <p:cNvPr id="8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5052786" y="1863725"/>
            <a:ext cx="3629252" cy="42037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5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488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67" r:id="rId2"/>
    <p:sldLayoutId id="2147493457" r:id="rId3"/>
    <p:sldLayoutId id="2147493483" r:id="rId4"/>
    <p:sldLayoutId id="2147493484" r:id="rId5"/>
    <p:sldLayoutId id="2147493478" r:id="rId6"/>
    <p:sldLayoutId id="2147493470" r:id="rId7"/>
    <p:sldLayoutId id="2147493481" r:id="rId8"/>
    <p:sldLayoutId id="2147493482" r:id="rId9"/>
    <p:sldLayoutId id="2147493477" r:id="rId10"/>
    <p:sldLayoutId id="2147493471" r:id="rId11"/>
    <p:sldLayoutId id="2147493475" r:id="rId12"/>
    <p:sldLayoutId id="2147493474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2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eb.cvent.com/event/385a6452-849a-4441-a418-20115f6f0f3d/summary?rp=00000000-0000-0000-0000-000000000000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docs.google.com/document/d/1lc0jGzdeRplTlt0pqp0J2613BTZgW7l-63zSgnuaGp4/edit?usp=sharing" TargetMode="External"/><Relationship Id="rId4" Type="http://schemas.openxmlformats.org/officeDocument/2006/relationships/hyperlink" Target="https://www.academyhealth.org/events/2020-12/13th-annual-conference-science-dissemination-and-implementation-health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nnip@urban.org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eighborhoodindicators.org/sites/default/files/publications/Participation%20Handout.pdf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uttinglocaldatatowork.urban.org/data-covid-19-response-recovery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medium.com/local-data-for-equitable-recovery" TargetMode="External"/><Relationship Id="rId4" Type="http://schemas.openxmlformats.org/officeDocument/2006/relationships/hyperlink" Target="https://www.neighborhoodindicators.org/activities/projects/engaging-youth-data-covid-19-response-and-recovery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NNIP Network Update and Idea Showcase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December 3, 2020</a:t>
            </a:r>
          </a:p>
        </p:txBody>
      </p:sp>
    </p:spTree>
    <p:extLst>
      <p:ext uri="{BB962C8B-B14F-4D97-AF65-F5344CB8AC3E}">
        <p14:creationId xmlns:p14="http://schemas.microsoft.com/office/powerpoint/2010/main" val="36876845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7C845-5F14-4624-B142-42FEF875D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 dirty="0"/>
              <a:t>Other Virtual Engagement Plans</a:t>
            </a:r>
            <a:br>
              <a:rPr lang="en-US" dirty="0"/>
            </a:br>
            <a:r>
              <a:rPr lang="en-US" dirty="0"/>
              <a:t>In Progress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1AD489-7058-4A17-A337-00942868E5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350" y="1648807"/>
            <a:ext cx="7760188" cy="4203573"/>
          </a:xfrm>
        </p:spPr>
        <p:txBody>
          <a:bodyPr/>
          <a:lstStyle/>
          <a:p>
            <a:r>
              <a:rPr lang="en-US" sz="2200" b="1" dirty="0"/>
              <a:t>We need your input!</a:t>
            </a:r>
          </a:p>
          <a:p>
            <a:r>
              <a:rPr lang="en-US" sz="2200" dirty="0"/>
              <a:t>Topical discussions</a:t>
            </a:r>
          </a:p>
          <a:p>
            <a:r>
              <a:rPr lang="en-US" sz="2200" dirty="0"/>
              <a:t>Birds of a feather (directors, technology, early-career, etc.)</a:t>
            </a:r>
          </a:p>
          <a:p>
            <a:r>
              <a:rPr lang="en-US" sz="2200" dirty="0"/>
              <a:t>Idea Showcases</a:t>
            </a:r>
          </a:p>
          <a:p>
            <a:r>
              <a:rPr lang="en-US" sz="2200" dirty="0"/>
              <a:t>Pilot new formats</a:t>
            </a:r>
          </a:p>
          <a:p>
            <a:pPr lvl="1"/>
            <a:r>
              <a:rPr lang="en-US" sz="1900" dirty="0"/>
              <a:t>NNIPHQ coffee hour with Kathy/Leah</a:t>
            </a:r>
          </a:p>
          <a:p>
            <a:pPr lvl="1"/>
            <a:r>
              <a:rPr lang="en-US" sz="1900" dirty="0"/>
              <a:t>Social hours or cross-site project development groups on </a:t>
            </a:r>
            <a:r>
              <a:rPr lang="en-US" sz="1900" dirty="0" err="1"/>
              <a:t>gather.town</a:t>
            </a:r>
            <a:endParaRPr lang="en-US" sz="1900" dirty="0"/>
          </a:p>
          <a:p>
            <a:r>
              <a:rPr lang="en-US" sz="2200" dirty="0"/>
              <a:t>Alternatives to Spring in-person meeting</a:t>
            </a:r>
          </a:p>
          <a:p>
            <a:endParaRPr lang="en-US" sz="2200" b="1" dirty="0"/>
          </a:p>
          <a:p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10008674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430" y="360723"/>
            <a:ext cx="8769605" cy="1073516"/>
          </a:xfrm>
        </p:spPr>
        <p:txBody>
          <a:bodyPr anchor="ctr"/>
          <a:lstStyle/>
          <a:p>
            <a:pPr algn="ctr"/>
            <a:r>
              <a:rPr lang="en-US" dirty="0"/>
              <a:t>Thank You to our Showcase Panelists!</a:t>
            </a:r>
            <a:br>
              <a:rPr lang="en-US" dirty="0"/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03525" y="4464821"/>
            <a:ext cx="201770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Phyllis Resnick</a:t>
            </a:r>
          </a:p>
          <a:p>
            <a:pPr algn="ctr"/>
            <a:r>
              <a:rPr lang="en-US" sz="1400" dirty="0"/>
              <a:t>The Colorado Futures Center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3804" y="4445840"/>
            <a:ext cx="1905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Amy Carroll-Scott</a:t>
            </a:r>
          </a:p>
          <a:p>
            <a:pPr algn="ctr"/>
            <a:r>
              <a:rPr lang="en-US" sz="1400" dirty="0"/>
              <a:t>Urban Health Collaborative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740476" y="4445839"/>
            <a:ext cx="213972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Sonia Torres-Rodriguez</a:t>
            </a:r>
          </a:p>
          <a:p>
            <a:pPr algn="ctr"/>
            <a:r>
              <a:rPr lang="en-US" sz="1400" dirty="0"/>
              <a:t>Urban Institute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8B5F174-596B-4FB4-94B8-5D3F357DEADB}"/>
              </a:ext>
            </a:extLst>
          </p:cNvPr>
          <p:cNvSpPr txBox="1"/>
          <p:nvPr/>
        </p:nvSpPr>
        <p:spPr>
          <a:xfrm>
            <a:off x="4705977" y="4466699"/>
            <a:ext cx="20177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Erik Woodworth</a:t>
            </a:r>
          </a:p>
          <a:p>
            <a:pPr algn="ctr"/>
            <a:r>
              <a:rPr lang="en-US" sz="1400" dirty="0"/>
              <a:t>Neighborhood Nexus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5F4DFC4-D0CE-43AE-AD2D-B9EF834AA4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62" y="2163001"/>
            <a:ext cx="2207083" cy="2207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Phyllis Resnick, Executive Director and Lead Economist">
            <a:extLst>
              <a:ext uri="{FF2B5EF4-FFF2-40B4-BE49-F238E27FC236}">
                <a16:creationId xmlns:a16="http://schemas.microsoft.com/office/drawing/2014/main" id="{53BCD1B7-C301-4103-8C08-F5C900915A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940" y="2238757"/>
            <a:ext cx="1598778" cy="2055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CD82BFE-39A3-4DCD-9256-98A0E43AFE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184" y="2197307"/>
            <a:ext cx="2051292" cy="2051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C256AC9A-B3F5-4F19-90ED-3EA0F037254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0276" t="13502" r="10601" b="40225"/>
          <a:stretch/>
        </p:blipFill>
        <p:spPr>
          <a:xfrm>
            <a:off x="6828904" y="2412161"/>
            <a:ext cx="1977597" cy="1723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904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 dirty="0"/>
              <a:t>Upcoming Events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93014" y="2557670"/>
            <a:ext cx="8402089" cy="3619285"/>
          </a:xfrm>
        </p:spPr>
        <p:txBody>
          <a:bodyPr/>
          <a:lstStyle/>
          <a:p>
            <a:pPr marL="0" indent="0">
              <a:buNone/>
            </a:pPr>
            <a:r>
              <a:rPr lang="en-US" u="sng" dirty="0">
                <a:hlinkClick r:id="rId3"/>
              </a:rPr>
              <a:t>All In Data for Community Health National Virtual Meeting</a:t>
            </a:r>
            <a:r>
              <a:rPr lang="en-US" b="1" dirty="0"/>
              <a:t>, </a:t>
            </a:r>
            <a:r>
              <a:rPr lang="en-US" dirty="0"/>
              <a:t>December 8-10, 2020-Virtual </a:t>
            </a:r>
            <a:endParaRPr lang="en-US" sz="2000" dirty="0"/>
          </a:p>
          <a:p>
            <a:pPr marL="0" indent="0">
              <a:buNone/>
            </a:pPr>
            <a:r>
              <a:rPr lang="en-US" sz="1800" dirty="0"/>
              <a:t>Attendees: Camille Anoll, Amy Rohan, Susan Millea, Amy Hawn Nelson, Paul Sorenson</a:t>
            </a:r>
            <a:endParaRPr lang="en-US" sz="1400" dirty="0"/>
          </a:p>
          <a:p>
            <a:pPr marL="0" indent="0">
              <a:buNone/>
            </a:pPr>
            <a:br>
              <a:rPr lang="en-US" sz="2000" dirty="0"/>
            </a:br>
            <a:r>
              <a:rPr lang="en-US" u="sng" dirty="0">
                <a:hlinkClick r:id="rId4"/>
              </a:rPr>
              <a:t>Annual Conference on the Science of Dissemination and Implementation in Health</a:t>
            </a:r>
            <a:r>
              <a:rPr lang="en-US" dirty="0"/>
              <a:t> December 15-17, 2020-Virtual </a:t>
            </a:r>
            <a:br>
              <a:rPr lang="en-US" sz="2000" dirty="0"/>
            </a:b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293014" y="1611403"/>
            <a:ext cx="7711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hlinkClick r:id="rId5"/>
              </a:rPr>
              <a:t>Complete list of conferences Google Doc</a:t>
            </a:r>
            <a:r>
              <a:rPr lang="en-US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108568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72274" y="1579418"/>
            <a:ext cx="7035799" cy="1116499"/>
          </a:xfrm>
        </p:spPr>
        <p:txBody>
          <a:bodyPr/>
          <a:lstStyle/>
          <a:p>
            <a:r>
              <a:rPr lang="en-US" dirty="0"/>
              <a:t>Questions or ideas? </a:t>
            </a:r>
            <a:br>
              <a:rPr lang="en-US" dirty="0"/>
            </a:br>
            <a:r>
              <a:rPr lang="en-US" dirty="0"/>
              <a:t>Email:</a:t>
            </a:r>
            <a:br>
              <a:rPr lang="en-US" dirty="0"/>
            </a:br>
            <a:r>
              <a:rPr lang="en-US" dirty="0">
                <a:hlinkClick r:id="rId3"/>
              </a:rPr>
              <a:t>nnip@urban.org</a:t>
            </a:r>
            <a:r>
              <a:rPr lang="en-US" dirty="0"/>
              <a:t> 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2256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 dirty="0"/>
              <a:t>Participate in the Network</a:t>
            </a:r>
            <a:br>
              <a:rPr lang="en-US" dirty="0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41349" y="1558080"/>
            <a:ext cx="8035925" cy="4503759"/>
          </a:xfrm>
        </p:spPr>
        <p:txBody>
          <a:bodyPr/>
          <a:lstStyle/>
          <a:p>
            <a:pPr>
              <a:spcAft>
                <a:spcPts val="600"/>
              </a:spcAft>
            </a:pPr>
            <a:endParaRPr lang="en-US" sz="2300" dirty="0"/>
          </a:p>
          <a:p>
            <a:pPr marL="0" indent="0">
              <a:buNone/>
            </a:pPr>
            <a:endParaRPr lang="en-US" sz="2300" dirty="0"/>
          </a:p>
          <a:p>
            <a:endParaRPr lang="en-US" sz="2300" dirty="0"/>
          </a:p>
          <a:p>
            <a:endParaRPr lang="en-US" sz="2300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641349" y="1558080"/>
            <a:ext cx="8035925" cy="4503759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buFont typeface="Arial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buFont typeface="Arial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US" dirty="0"/>
              <a:t>There are many ways to participate in the network:</a:t>
            </a:r>
          </a:p>
          <a:p>
            <a:pPr lvl="0"/>
            <a:r>
              <a:rPr lang="en-US" sz="2000" dirty="0"/>
              <a:t>Submit updates online on recent partner activities at least semi-annually </a:t>
            </a:r>
          </a:p>
          <a:p>
            <a:pPr lvl="0"/>
            <a:r>
              <a:rPr lang="en-US" sz="2000" dirty="0"/>
              <a:t>Recognize and promote the network in presentations to local and national audiences</a:t>
            </a:r>
          </a:p>
          <a:p>
            <a:r>
              <a:rPr lang="en-US" sz="2000" dirty="0"/>
              <a:t>Submit annual updates to your local data inventory</a:t>
            </a:r>
          </a:p>
          <a:p>
            <a:r>
              <a:rPr lang="en-US" sz="2000" dirty="0"/>
              <a:t>Attend annual meetings</a:t>
            </a:r>
          </a:p>
          <a:p>
            <a:r>
              <a:rPr lang="en-US" sz="2000" dirty="0"/>
              <a:t>Follow @NNIPHQ and use #NNIP for your NNIP-related tweets </a:t>
            </a:r>
          </a:p>
          <a:p>
            <a:pPr marL="0" lvl="0" indent="0">
              <a:buNone/>
            </a:pPr>
            <a:r>
              <a:rPr lang="en-US" sz="2000" i="1" dirty="0"/>
              <a:t>Check out the Participation Handout for all of the ways you can get involved: </a:t>
            </a:r>
            <a:r>
              <a:rPr lang="en-US" sz="2000" b="1" i="1" dirty="0">
                <a:hlinkClick r:id="rId3"/>
              </a:rPr>
              <a:t>http://bit.ly/ParticipationHandout</a:t>
            </a:r>
            <a:endParaRPr lang="en-US" sz="2000" b="1" i="1" dirty="0"/>
          </a:p>
          <a:p>
            <a:pPr>
              <a:spcAft>
                <a:spcPts val="600"/>
              </a:spcAft>
            </a:pPr>
            <a:endParaRPr lang="en-US" sz="2300" dirty="0"/>
          </a:p>
          <a:p>
            <a:pPr>
              <a:spcAft>
                <a:spcPts val="600"/>
              </a:spcAft>
            </a:pPr>
            <a:endParaRPr lang="en-US" sz="2300" dirty="0"/>
          </a:p>
          <a:p>
            <a:pPr marL="0" indent="0">
              <a:buFont typeface="Arial"/>
              <a:buNone/>
            </a:pPr>
            <a:endParaRPr lang="en-US" sz="2300" dirty="0"/>
          </a:p>
          <a:p>
            <a:endParaRPr lang="en-US" sz="2300" dirty="0"/>
          </a:p>
          <a:p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9768209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 dirty="0"/>
              <a:t>Urban Institute NNIP Staff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835"/>
          <a:stretch/>
        </p:blipFill>
        <p:spPr>
          <a:xfrm>
            <a:off x="2494008" y="1854697"/>
            <a:ext cx="989489" cy="114550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61630" y="3058390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Kathy Pettit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99867" y="3099879"/>
            <a:ext cx="1686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Leah Hendey</a:t>
            </a:r>
          </a:p>
        </p:txBody>
      </p:sp>
      <p:pic>
        <p:nvPicPr>
          <p:cNvPr id="7" name="Picture 2" descr="D:\Users\LHendey\Desktop\0096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455"/>
          <a:stretch/>
        </p:blipFill>
        <p:spPr bwMode="auto">
          <a:xfrm>
            <a:off x="5648463" y="1828472"/>
            <a:ext cx="989489" cy="1189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6881006" y="4981038"/>
            <a:ext cx="1585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Alex Peffley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3174" y="3715878"/>
            <a:ext cx="1033897" cy="113728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77636" y="4979657"/>
            <a:ext cx="1844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Camille Anoll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D40F378-2193-4D0D-BDF4-D20BF6767C4F}"/>
              </a:ext>
            </a:extLst>
          </p:cNvPr>
          <p:cNvSpPr txBox="1"/>
          <p:nvPr/>
        </p:nvSpPr>
        <p:spPr>
          <a:xfrm>
            <a:off x="3242149" y="4979657"/>
            <a:ext cx="2659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Sonia Torres Rodriguez</a:t>
            </a:r>
          </a:p>
        </p:txBody>
      </p:sp>
      <p:pic>
        <p:nvPicPr>
          <p:cNvPr id="5" name="Picture 5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3CE0D250-9D23-42D7-8BC0-1B832C4CF6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84609" y="3523957"/>
            <a:ext cx="1209822" cy="1329397"/>
          </a:xfrm>
          <a:prstGeom prst="rect">
            <a:avLst/>
          </a:prstGeom>
        </p:spPr>
      </p:pic>
      <p:pic>
        <p:nvPicPr>
          <p:cNvPr id="6" name="Picture 8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5919678A-0DC6-4D9D-A669-316756490C5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0276" t="13502" r="10601" b="40225"/>
          <a:stretch/>
        </p:blipFill>
        <p:spPr>
          <a:xfrm>
            <a:off x="3783223" y="3657600"/>
            <a:ext cx="1441317" cy="1255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8262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3A3168-44DC-46E7-9142-9A45AEAB7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 dirty="0"/>
              <a:t>NNIP HQ 2020 Reflections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E1D2F6-688E-431D-AF76-151CC72EBC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429" y="1514901"/>
            <a:ext cx="8650319" cy="4735774"/>
          </a:xfrm>
        </p:spPr>
        <p:txBody>
          <a:bodyPr anchor="ctr"/>
          <a:lstStyle/>
          <a:p>
            <a:pPr marL="0" lvl="0" indent="0" algn="ctr">
              <a:buNone/>
            </a:pPr>
            <a:r>
              <a:rPr lang="en-US" dirty="0"/>
              <a:t>Thank you from the bottom of our hearts for all your hard work during 2020. </a:t>
            </a:r>
          </a:p>
          <a:p>
            <a:pPr lvl="0" algn="ctr"/>
            <a:endParaRPr lang="en-US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9320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3A3168-44DC-46E7-9142-9A45AEAB7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 dirty="0"/>
              <a:t>Vote for the Executive Committee!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E1D2F6-688E-431D-AF76-151CC72EBC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429" y="1791318"/>
            <a:ext cx="8650319" cy="4374578"/>
          </a:xfrm>
        </p:spPr>
        <p:txBody>
          <a:bodyPr/>
          <a:lstStyle/>
          <a:p>
            <a:pPr lvl="0"/>
            <a:r>
              <a:rPr lang="en-US" dirty="0"/>
              <a:t>One vote per city (notes went out to “business list”)</a:t>
            </a:r>
          </a:p>
          <a:p>
            <a:pPr lvl="0"/>
            <a:r>
              <a:rPr lang="en-US" dirty="0"/>
              <a:t>We want 100% turnout.</a:t>
            </a:r>
          </a:p>
          <a:p>
            <a:pPr lvl="1"/>
            <a:r>
              <a:rPr lang="en-US" dirty="0"/>
              <a:t>Thanks to 7 partners who voted so far!</a:t>
            </a:r>
          </a:p>
          <a:p>
            <a:pPr lvl="0"/>
            <a:r>
              <a:rPr lang="en-US" dirty="0"/>
              <a:t>Three amazing candidates!</a:t>
            </a:r>
          </a:p>
          <a:p>
            <a:pPr lvl="1"/>
            <a:r>
              <a:rPr lang="en-US" dirty="0"/>
              <a:t>Tommy Pearce (Atlanta)</a:t>
            </a:r>
          </a:p>
          <a:p>
            <a:pPr lvl="1"/>
            <a:r>
              <a:rPr lang="en-US" dirty="0"/>
              <a:t>Geoff Smith (Chicago)</a:t>
            </a:r>
          </a:p>
          <a:p>
            <a:pPr lvl="1"/>
            <a:r>
              <a:rPr lang="en-US" dirty="0"/>
              <a:t>Mariko Toyoji (Seattle)</a:t>
            </a:r>
          </a:p>
          <a:p>
            <a:pPr lvl="0"/>
            <a:endParaRPr lang="en-US" i="1" dirty="0"/>
          </a:p>
          <a:p>
            <a:pPr lvl="0"/>
            <a:endParaRPr lang="en-US" i="1" dirty="0"/>
          </a:p>
          <a:p>
            <a:pPr lvl="0"/>
            <a:endParaRPr lang="en-US" i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3617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7C845-5F14-4624-B142-42FEF875D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 dirty="0"/>
              <a:t>Elevate Data for Equity</a:t>
            </a:r>
            <a:br>
              <a:rPr lang="en-US" dirty="0"/>
            </a:br>
            <a:r>
              <a:rPr lang="en-US" sz="2400" dirty="0"/>
              <a:t>https://www.urban.org/elevate-data-equity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1AD489-7058-4A17-A337-00942868E5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350" y="1648807"/>
            <a:ext cx="7760188" cy="4203573"/>
          </a:xfrm>
        </p:spPr>
        <p:txBody>
          <a:bodyPr/>
          <a:lstStyle/>
          <a:p>
            <a:r>
              <a:rPr lang="en-US" dirty="0"/>
              <a:t>Principles of Equitable Data Practice (brief)</a:t>
            </a:r>
          </a:p>
          <a:p>
            <a:r>
              <a:rPr lang="en-US" dirty="0"/>
              <a:t>Philanthropy on investing in local data capacity (brief)</a:t>
            </a:r>
          </a:p>
          <a:p>
            <a:r>
              <a:rPr lang="en-US" dirty="0"/>
              <a:t>15 Stories of local funder capacity investments</a:t>
            </a:r>
          </a:p>
          <a:p>
            <a:r>
              <a:rPr lang="en-US" dirty="0"/>
              <a:t>“Community Data Capacities” Handout</a:t>
            </a:r>
          </a:p>
          <a:p>
            <a:pPr lvl="1"/>
            <a:r>
              <a:rPr lang="en-US" dirty="0"/>
              <a:t>Individual, Organizational, Collective</a:t>
            </a:r>
          </a:p>
          <a:p>
            <a:r>
              <a:rPr lang="en-US" dirty="0"/>
              <a:t>Resource links for equitable data practice and data capacity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4372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3A3168-44DC-46E7-9142-9A45AEAB7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 dirty="0"/>
              <a:t>NNIP Stories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E1D2F6-688E-431D-AF76-151CC72EBC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429" y="1791318"/>
            <a:ext cx="8650319" cy="4374578"/>
          </a:xfrm>
        </p:spPr>
        <p:txBody>
          <a:bodyPr/>
          <a:lstStyle/>
          <a:p>
            <a:pPr lvl="0"/>
            <a:r>
              <a:rPr lang="en-US" dirty="0"/>
              <a:t>Using an Equity Lens to Track Capital Investments in Baltimore</a:t>
            </a:r>
          </a:p>
          <a:p>
            <a:pPr lvl="0"/>
            <a:r>
              <a:rPr lang="en-US" dirty="0"/>
              <a:t>Aligning Investments with Needs of Atlanta’s Children and Families</a:t>
            </a:r>
          </a:p>
          <a:p>
            <a:pPr lvl="0"/>
            <a:r>
              <a:rPr lang="en-US" dirty="0"/>
              <a:t>Residents Inform Priorities of Oakland’s Department of Violence Prevention</a:t>
            </a:r>
          </a:p>
          <a:p>
            <a:pPr lvl="0"/>
            <a:r>
              <a:rPr lang="en-US" dirty="0"/>
              <a:t>Using Data to Advocate for Safer Walking Conditions in Houston</a:t>
            </a:r>
          </a:p>
          <a:p>
            <a:pPr lvl="0"/>
            <a:r>
              <a:rPr lang="en-US" b="1" dirty="0"/>
              <a:t>Other recommendations welcome!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4882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7C845-5F14-4624-B142-42FEF875D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 dirty="0"/>
              <a:t>Rapid Response COVID grants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1AD489-7058-4A17-A337-00942868E5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349" y="1648807"/>
            <a:ext cx="8303359" cy="4203573"/>
          </a:xfrm>
        </p:spPr>
        <p:txBody>
          <a:bodyPr/>
          <a:lstStyle/>
          <a:p>
            <a:r>
              <a:rPr lang="en-US" dirty="0">
                <a:hlinkClick r:id="rId3"/>
              </a:rPr>
              <a:t>RWJF Data for COVID-19 Response &amp; Recovery</a:t>
            </a:r>
          </a:p>
          <a:p>
            <a:pPr lvl="1"/>
            <a:r>
              <a:rPr lang="en-US" sz="2500" dirty="0"/>
              <a:t>Chicago, Cleveland, Dallas, Houston, Los Angeles, Milwaukee, Philadelphia, San Antonio</a:t>
            </a:r>
            <a:endParaRPr lang="en-US" sz="2500" dirty="0"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US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AECF Engaging Youth with Data for COVID-19 Response and Recovery</a:t>
            </a:r>
            <a:endParaRPr lang="en-US" dirty="0"/>
          </a:p>
          <a:p>
            <a:pPr lvl="1"/>
            <a:r>
              <a:rPr lang="en-US" sz="2500" dirty="0"/>
              <a:t>Chicago, Durham, San Antonio</a:t>
            </a:r>
            <a:endParaRPr lang="en-US" sz="2500" dirty="0"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US" b="1" dirty="0">
                <a:hlinkClick r:id="rId5"/>
              </a:rPr>
              <a:t>New! </a:t>
            </a:r>
            <a:r>
              <a:rPr lang="en-US" dirty="0">
                <a:hlinkClick r:id="rId5"/>
              </a:rPr>
              <a:t>Local </a:t>
            </a:r>
            <a:r>
              <a:rPr lang="en-US" u="sng" dirty="0">
                <a:hlinkClick r:id="rId5"/>
              </a:rPr>
              <a:t>Data</a:t>
            </a:r>
            <a:r>
              <a:rPr lang="en-US" dirty="0">
                <a:hlinkClick r:id="rId5"/>
              </a:rPr>
              <a:t> For Equitable Recovery Blog</a:t>
            </a:r>
            <a:endParaRPr lang="en-US" dirty="0"/>
          </a:p>
          <a:p>
            <a:pPr lvl="1"/>
            <a:r>
              <a:rPr lang="en-US" dirty="0"/>
              <a:t>https://medium.com/local-data-for-equitable-recovery</a:t>
            </a:r>
          </a:p>
        </p:txBody>
      </p:sp>
    </p:spTree>
    <p:extLst>
      <p:ext uri="{BB962C8B-B14F-4D97-AF65-F5344CB8AC3E}">
        <p14:creationId xmlns:p14="http://schemas.microsoft.com/office/powerpoint/2010/main" val="15201103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7C845-5F14-4624-B142-42FEF875D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 dirty="0"/>
              <a:t>Civic Switchboard</a:t>
            </a:r>
            <a:br>
              <a:rPr lang="en-US" dirty="0"/>
            </a:br>
            <a:r>
              <a:rPr lang="en-US" sz="2400" dirty="0"/>
              <a:t>https://civic-switchboard.github.io/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1AD489-7058-4A17-A337-00942868E5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350" y="1648807"/>
            <a:ext cx="7760188" cy="4203573"/>
          </a:xfrm>
        </p:spPr>
        <p:txBody>
          <a:bodyPr/>
          <a:lstStyle/>
          <a:p>
            <a:r>
              <a:rPr lang="en-US" sz="2200" dirty="0"/>
              <a:t>Managed by Pittsburgh team</a:t>
            </a:r>
          </a:p>
          <a:p>
            <a:r>
              <a:rPr lang="en-US" sz="2200" dirty="0"/>
              <a:t>Durham, NC, </a:t>
            </a:r>
            <a:r>
              <a:rPr lang="en-US" sz="2200" b="1" i="1" dirty="0"/>
              <a:t>Hacking into History: Discovering Racial Covenants in Durham’s Property Deeds</a:t>
            </a:r>
            <a:r>
              <a:rPr lang="en-US" sz="2200" dirty="0"/>
              <a:t> </a:t>
            </a:r>
          </a:p>
          <a:p>
            <a:pPr lvl="1"/>
            <a:r>
              <a:rPr lang="en-US" sz="2000" dirty="0"/>
              <a:t>Partners: The School of Library and Information Sciences Library at NCCU with </a:t>
            </a:r>
            <a:r>
              <a:rPr lang="en-US" sz="2000" dirty="0" err="1"/>
              <a:t>DataWorksNC</a:t>
            </a:r>
            <a:r>
              <a:rPr lang="en-US" sz="2000" dirty="0"/>
              <a:t> and the County of Durham</a:t>
            </a:r>
          </a:p>
          <a:p>
            <a:r>
              <a:rPr lang="en-US" sz="2200" dirty="0"/>
              <a:t>Indianapolis, IN, </a:t>
            </a:r>
            <a:r>
              <a:rPr lang="en-US" sz="2200" b="1" i="1" dirty="0"/>
              <a:t>Data and Drafts: A New Audience for Civic Data and Community Research</a:t>
            </a:r>
            <a:r>
              <a:rPr lang="en-US" sz="2200" dirty="0"/>
              <a:t> </a:t>
            </a:r>
          </a:p>
          <a:p>
            <a:pPr lvl="1"/>
            <a:r>
              <a:rPr lang="en-US" sz="2000" dirty="0"/>
              <a:t>Partners: Indianapolis Public Library with the Polis Center at Indiana University – Purdue University Indianapolis and WFYI Public Radio</a:t>
            </a:r>
            <a:endParaRPr lang="en-US" sz="2000" b="1" i="1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187803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7C845-5F14-4624-B142-42FEF875D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 dirty="0"/>
              <a:t>Racial Equity Plans, Winter 2021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1AD489-7058-4A17-A337-00942868E5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350" y="1648807"/>
            <a:ext cx="7760188" cy="4203573"/>
          </a:xfrm>
        </p:spPr>
        <p:txBody>
          <a:bodyPr/>
          <a:lstStyle/>
          <a:p>
            <a:r>
              <a:rPr lang="en-US" sz="2200" b="1" dirty="0"/>
              <a:t>Peer discussion sessions:</a:t>
            </a:r>
            <a:endParaRPr lang="en-US" sz="2200" dirty="0"/>
          </a:p>
          <a:p>
            <a:pPr lvl="1"/>
            <a:r>
              <a:rPr lang="en-US" sz="1900" dirty="0"/>
              <a:t>Racial equity work in a university context </a:t>
            </a:r>
          </a:p>
          <a:p>
            <a:pPr lvl="1"/>
            <a:r>
              <a:rPr lang="en-US" sz="1900" dirty="0"/>
              <a:t>Building new partnerships</a:t>
            </a:r>
          </a:p>
          <a:p>
            <a:pPr lvl="1"/>
            <a:r>
              <a:rPr lang="en-US" sz="1900" dirty="0"/>
              <a:t>Data life cycle stage small series</a:t>
            </a:r>
          </a:p>
          <a:p>
            <a:r>
              <a:rPr lang="en-US" sz="2200" b="1" dirty="0"/>
              <a:t>External Presenter: </a:t>
            </a:r>
            <a:r>
              <a:rPr lang="en-US" sz="2200" dirty="0"/>
              <a:t>Equity in algorithms (invited)</a:t>
            </a:r>
          </a:p>
          <a:p>
            <a:r>
              <a:rPr lang="en-US" sz="2200" dirty="0"/>
              <a:t>Also exploring </a:t>
            </a:r>
            <a:r>
              <a:rPr lang="en-US" sz="2400" dirty="0"/>
              <a:t>based on interest</a:t>
            </a:r>
            <a:endParaRPr lang="en-US" sz="2200" dirty="0"/>
          </a:p>
          <a:p>
            <a:pPr lvl="1"/>
            <a:r>
              <a:rPr lang="en-US" sz="2000" dirty="0"/>
              <a:t>Accountability Groups 	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08595469"/>
      </p:ext>
    </p:extLst>
  </p:cSld>
  <p:clrMapOvr>
    <a:masterClrMapping/>
  </p:clrMapOvr>
</p:sld>
</file>

<file path=ppt/theme/theme1.xml><?xml version="1.0" encoding="utf-8"?>
<a:theme xmlns:a="http://schemas.openxmlformats.org/drawingml/2006/main" name="NNIP PPT Theme">
  <a:themeElements>
    <a:clrScheme name="NNIP Custom Palette">
      <a:dk1>
        <a:srgbClr val="000000"/>
      </a:dk1>
      <a:lt1>
        <a:sysClr val="window" lastClr="FFFFFF"/>
      </a:lt1>
      <a:dk2>
        <a:srgbClr val="273691"/>
      </a:dk2>
      <a:lt2>
        <a:srgbClr val="00B6DE"/>
      </a:lt2>
      <a:accent1>
        <a:srgbClr val="00B6DE"/>
      </a:accent1>
      <a:accent2>
        <a:srgbClr val="B5D334"/>
      </a:accent2>
      <a:accent3>
        <a:srgbClr val="BAE5F2"/>
      </a:accent3>
      <a:accent4>
        <a:srgbClr val="92278F"/>
      </a:accent4>
      <a:accent5>
        <a:srgbClr val="273691"/>
      </a:accent5>
      <a:accent6>
        <a:srgbClr val="FFFFFF"/>
      </a:accent6>
      <a:hlink>
        <a:srgbClr val="00B6DE"/>
      </a:hlink>
      <a:folHlink>
        <a:srgbClr val="273691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B6F2769-7194-4217-93D3-3AF3A4742282}">
  <ds:schemaRefs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dcmitype/"/>
    <ds:schemaRef ds:uri="http://purl.org/dc/elements/1.1/"/>
    <ds:schemaRef ds:uri="http://schemas.microsoft.com/office/2006/metadata/properties"/>
    <ds:schemaRef ds:uri="http://schemas.microsoft.com/sharepoint/v3/field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7128</TotalTime>
  <Words>795</Words>
  <Application>Microsoft Office PowerPoint</Application>
  <PresentationFormat>On-screen Show (4:3)</PresentationFormat>
  <Paragraphs>115</Paragraphs>
  <Slides>14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Century Gothic</vt:lpstr>
      <vt:lpstr>NNIP PPT Theme</vt:lpstr>
      <vt:lpstr>NNIP Network Update and Idea Showcase</vt:lpstr>
      <vt:lpstr>Urban Institute NNIP Staff</vt:lpstr>
      <vt:lpstr>NNIP HQ 2020 Reflections </vt:lpstr>
      <vt:lpstr>Vote for the Executive Committee!</vt:lpstr>
      <vt:lpstr>Elevate Data for Equity https://www.urban.org/elevate-data-equity</vt:lpstr>
      <vt:lpstr>NNIP Stories</vt:lpstr>
      <vt:lpstr>Rapid Response COVID grants</vt:lpstr>
      <vt:lpstr>Civic Switchboard https://civic-switchboard.github.io/</vt:lpstr>
      <vt:lpstr>Racial Equity Plans, Winter 2021</vt:lpstr>
      <vt:lpstr>Other Virtual Engagement Plans In Progress</vt:lpstr>
      <vt:lpstr>Thank You to our Showcase Panelists! </vt:lpstr>
      <vt:lpstr>Upcoming Events</vt:lpstr>
      <vt:lpstr>Questions or ideas?  Email: nnip@urban.org   </vt:lpstr>
      <vt:lpstr>Participate in the Network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Anoll, Camille</cp:lastModifiedBy>
  <cp:revision>484</cp:revision>
  <cp:lastPrinted>2018-02-13T17:55:39Z</cp:lastPrinted>
  <dcterms:created xsi:type="dcterms:W3CDTF">2010-04-12T23:12:02Z</dcterms:created>
  <dcterms:modified xsi:type="dcterms:W3CDTF">2020-12-03T19:57:00Z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