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1" r:id="rId6"/>
    <p:sldId id="342" r:id="rId7"/>
    <p:sldId id="340" r:id="rId8"/>
    <p:sldId id="343" r:id="rId9"/>
    <p:sldId id="339" r:id="rId10"/>
    <p:sldId id="332" r:id="rId11"/>
    <p:sldId id="331" r:id="rId12"/>
    <p:sldId id="303" r:id="rId13"/>
    <p:sldId id="262" r:id="rId14"/>
    <p:sldId id="322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it, Kathry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DE"/>
    <a:srgbClr val="273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4" autoAdjust="0"/>
    <p:restoredTop sz="76479" autoAdjust="0"/>
  </p:normalViewPr>
  <p:slideViewPr>
    <p:cSldViewPr snapToGrid="0" snapToObjects="1">
      <p:cViewPr varScale="1">
        <p:scale>
          <a:sx n="33" d="100"/>
          <a:sy n="33" d="100"/>
        </p:scale>
        <p:origin x="1560" y="28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318399-C1B5-4037-8674-5613146CCF5C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C8C960-2E18-4E70-97B9-EEB2A561B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4870913-B09A-4210-80A5-C9DE03B3D30B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0B69BFE-14B3-4640-8300-3FE75FA1B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Camille to open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Kathy? Or Camille can cover if need 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1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Kathy? Or Camille can cover if need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Camille </a:t>
            </a:r>
          </a:p>
          <a:p>
            <a:r>
              <a:rPr lang="en-US" dirty="0"/>
              <a:t>Kathy--Mention Rob will be transitioning to a new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8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3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3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Camille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8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Kathy? Or Camille can cover if need be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37861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nip@urban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ighborhoodindicators.org/sites/default/files/publications/Participation%20Handou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yhealth.org/events/site/2020-health-datapalooza" TargetMode="External"/><Relationship Id="rId7" Type="http://schemas.openxmlformats.org/officeDocument/2006/relationships/hyperlink" Target="https://docs.google.com/document/d/1DYt3fWlVrUzzLrWdzb4gVcb3iUBLu4JRdcQEEVL2XPI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llectiveimpactforum.org/events/2020-collective-impact-convening" TargetMode="External"/><Relationship Id="rId5" Type="http://schemas.openxmlformats.org/officeDocument/2006/relationships/hyperlink" Target="https://urbanaffairsassociation.org/conference/" TargetMode="External"/><Relationship Id="rId4" Type="http://schemas.openxmlformats.org/officeDocument/2006/relationships/hyperlink" Target="https://www.frbsf.org/community-development/events/2020/march/2020-national-interagency-community-reinvestment-confer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NNIP Network Update and Idea Showcase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23, 2020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74" y="1579418"/>
            <a:ext cx="7035799" cy="1116499"/>
          </a:xfrm>
        </p:spPr>
        <p:txBody>
          <a:bodyPr/>
          <a:lstStyle/>
          <a:p>
            <a:r>
              <a:rPr lang="en-US" dirty="0"/>
              <a:t>Questions or ideas? </a:t>
            </a:r>
            <a:br>
              <a:rPr lang="en-US" dirty="0"/>
            </a:br>
            <a:r>
              <a:rPr lang="en-US" dirty="0"/>
              <a:t>Email:</a:t>
            </a:r>
            <a:br>
              <a:rPr lang="en-US" dirty="0"/>
            </a:br>
            <a:r>
              <a:rPr lang="en-US" dirty="0">
                <a:hlinkClick r:id="rId3"/>
              </a:rPr>
              <a:t>nnip@urban.org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Participate in the Network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1349" y="1558080"/>
            <a:ext cx="8035925" cy="4503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There are many ways to participate in the network:</a:t>
            </a:r>
          </a:p>
          <a:p>
            <a:pPr lvl="0"/>
            <a:r>
              <a:rPr lang="en-US" sz="2000" dirty="0"/>
              <a:t>Submit updates online on recent partner activities at least semi-annually </a:t>
            </a:r>
          </a:p>
          <a:p>
            <a:pPr lvl="0"/>
            <a:r>
              <a:rPr lang="en-US" sz="2000" dirty="0"/>
              <a:t>Recognize and promote the network in presentations to local and national audiences</a:t>
            </a:r>
          </a:p>
          <a:p>
            <a:r>
              <a:rPr lang="en-US" sz="2000" dirty="0"/>
              <a:t>Submit annual updates to your local data inventory</a:t>
            </a:r>
          </a:p>
          <a:p>
            <a:r>
              <a:rPr lang="en-US" sz="2000" dirty="0"/>
              <a:t>Attend annual meetings</a:t>
            </a:r>
          </a:p>
          <a:p>
            <a:r>
              <a:rPr lang="en-US" sz="2000" dirty="0"/>
              <a:t>Follow @NNIPHQ and use #NNIP for your NNIP-related tweets </a:t>
            </a:r>
          </a:p>
          <a:p>
            <a:pPr marL="0" lvl="0" indent="0">
              <a:buNone/>
            </a:pPr>
            <a:r>
              <a:rPr lang="en-US" sz="2000" i="1" dirty="0"/>
              <a:t>Check out the Participation Handout for all of the ways you can get involved: </a:t>
            </a:r>
            <a:r>
              <a:rPr lang="en-US" sz="2000" b="1" i="1" dirty="0">
                <a:hlinkClick r:id="rId3" invalidUrl="https://www.neighborhoodindicators.org/sites/default/files/publications/Participation Handout.pdf"/>
              </a:rPr>
              <a:t>http://bit.ly/ParticipationHandout</a:t>
            </a:r>
            <a:endParaRPr lang="en-US" sz="2000" b="1" i="1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Font typeface="Arial"/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7682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Institute NNIP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>
          <a:xfrm>
            <a:off x="2494008" y="1854697"/>
            <a:ext cx="989489" cy="11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1630" y="30583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Kathy Pettit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9867" y="309987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Leah Hendey</a:t>
            </a:r>
          </a:p>
        </p:txBody>
      </p:sp>
      <p:pic>
        <p:nvPicPr>
          <p:cNvPr id="7" name="Picture 2" descr="D:\Users\LHendey\Desktop\0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5648463" y="1828472"/>
            <a:ext cx="989489" cy="11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14509" y="5141320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Olivia Arena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299" y="3800931"/>
            <a:ext cx="1042263" cy="114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593" y="3770077"/>
            <a:ext cx="1098359" cy="12081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9460" y="5424055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Kelley Hanni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141" y="3810132"/>
            <a:ext cx="1033897" cy="11372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636" y="5141320"/>
            <a:ext cx="184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Camille Anoll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0689" y="3770076"/>
            <a:ext cx="1098359" cy="12081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70119" y="5182809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Kassie Scott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0F378-2193-4D0D-BDF4-D20BF6767C4F}"/>
              </a:ext>
            </a:extLst>
          </p:cNvPr>
          <p:cNvSpPr txBox="1"/>
          <p:nvPr/>
        </p:nvSpPr>
        <p:spPr>
          <a:xfrm>
            <a:off x="2165038" y="5424055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 Pitingolo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E78A63-5AC3-4446-BD0B-A7FBF76D54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2" y="3792430"/>
            <a:ext cx="1057721" cy="11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168-44DC-46E7-9142-9A45AE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Brief and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FB1C2-76BB-48D2-A60F-515141D1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26" y="1591315"/>
            <a:ext cx="4579839" cy="48750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4E0FB9-6786-4FB8-B425-9934176C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72" y="1603211"/>
            <a:ext cx="3625850" cy="4203573"/>
          </a:xfrm>
        </p:spPr>
        <p:txBody>
          <a:bodyPr/>
          <a:lstStyle/>
          <a:p>
            <a:r>
              <a:rPr lang="en-US" sz="1800" dirty="0"/>
              <a:t>Analyzed the results of Partner diversity survey </a:t>
            </a:r>
          </a:p>
          <a:p>
            <a:r>
              <a:rPr lang="en-US" sz="1800" dirty="0"/>
              <a:t>Published brief “A Look At The Diversity of NNIP” highlighting diversity within the Network </a:t>
            </a:r>
          </a:p>
          <a:p>
            <a:r>
              <a:rPr lang="en-US" sz="1800" dirty="0"/>
              <a:t>Compiled resources into online guide to support DEI efforts:</a:t>
            </a:r>
          </a:p>
          <a:p>
            <a:pPr lvl="1"/>
            <a:r>
              <a:rPr lang="en-US" sz="1800" dirty="0"/>
              <a:t>Internal DEI best practices </a:t>
            </a:r>
          </a:p>
          <a:p>
            <a:pPr lvl="1"/>
            <a:r>
              <a:rPr lang="en-US" sz="1800" dirty="0"/>
              <a:t>How Partner products can further DEI in our work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484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75BD-7FDE-45E0-AC46-377DFF84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Vision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BD6E3-56B0-4DCA-895B-14C40EFDB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Our Mission:</a:t>
            </a:r>
            <a:endParaRPr lang="en-US" dirty="0"/>
          </a:p>
          <a:p>
            <a:r>
              <a:rPr lang="en-US" dirty="0"/>
              <a:t>To ensure all communities have access to data and the skills to use information to advance equity and well-being across neighborhoods.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Our Vision:</a:t>
            </a:r>
            <a:endParaRPr lang="en-US" dirty="0"/>
          </a:p>
          <a:p>
            <a:r>
              <a:rPr lang="en-US" dirty="0"/>
              <a:t>A future where people use data to increase racial and economic equity and well-being in their communities. </a:t>
            </a:r>
          </a:p>
        </p:txBody>
      </p:sp>
    </p:spTree>
    <p:extLst>
      <p:ext uri="{BB962C8B-B14F-4D97-AF65-F5344CB8AC3E}">
        <p14:creationId xmlns:p14="http://schemas.microsoft.com/office/powerpoint/2010/main" val="60613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75BD-7FDE-45E0-AC46-377DFF84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BD6E3-56B0-4DCA-895B-14C40EFDB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95480"/>
            <a:ext cx="7760188" cy="430113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Using their local expertise and data, our partners connect residents, nonprofits, government, and other stakeholders to build a shared understanding of community issues and develop solutions together. </a:t>
            </a:r>
          </a:p>
          <a:p>
            <a:pPr marL="0" indent="0">
              <a:buNone/>
            </a:pPr>
            <a:r>
              <a:rPr lang="en-US" sz="2200" dirty="0"/>
              <a:t>To better serve our communities, we:</a:t>
            </a:r>
          </a:p>
          <a:p>
            <a:pPr marL="0" indent="0">
              <a:buNone/>
            </a:pPr>
            <a:r>
              <a:rPr lang="en-US" sz="1800" dirty="0"/>
              <a:t>•	Strengthen the ability of local organizations to expand the use of data.</a:t>
            </a:r>
          </a:p>
          <a:p>
            <a:pPr marL="0" indent="0">
              <a:buNone/>
            </a:pPr>
            <a:r>
              <a:rPr lang="en-US" sz="1800" dirty="0"/>
              <a:t>•	Learn about innovative methods and practices from one another and outside experts.</a:t>
            </a:r>
          </a:p>
          <a:p>
            <a:pPr marL="0" indent="0">
              <a:buNone/>
            </a:pPr>
            <a:r>
              <a:rPr lang="en-US" sz="1800" dirty="0"/>
              <a:t>•	Elevate insights and innovations from our communities to share with local and national audiences. </a:t>
            </a:r>
          </a:p>
        </p:txBody>
      </p:sp>
    </p:spTree>
    <p:extLst>
      <p:ext uri="{BB962C8B-B14F-4D97-AF65-F5344CB8AC3E}">
        <p14:creationId xmlns:p14="http://schemas.microsoft.com/office/powerpoint/2010/main" val="168687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168-44DC-46E7-9142-9A45AE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NNIP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2F6-688E-431D-AF76-151CC72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9" y="1514901"/>
            <a:ext cx="8650319" cy="4735774"/>
          </a:xfrm>
        </p:spPr>
        <p:txBody>
          <a:bodyPr/>
          <a:lstStyle/>
          <a:p>
            <a:pPr lvl="0"/>
            <a:r>
              <a:rPr lang="en-US" dirty="0"/>
              <a:t>Dallas Story: </a:t>
            </a:r>
            <a:r>
              <a:rPr lang="en-US" i="1" dirty="0"/>
              <a:t>Training Dallas’s Youth to Make Change in their Communities</a:t>
            </a:r>
          </a:p>
          <a:p>
            <a:pPr lvl="0"/>
            <a:r>
              <a:rPr lang="en-US" dirty="0"/>
              <a:t>Philadelphia Story: </a:t>
            </a:r>
            <a:r>
              <a:rPr lang="en-US" i="1" dirty="0"/>
              <a:t>Building Youth Job Readiness and Self-Efficacy through Health Impact Assessments</a:t>
            </a:r>
          </a:p>
          <a:p>
            <a:r>
              <a:rPr lang="en-US" dirty="0"/>
              <a:t>Milwaukee Story: </a:t>
            </a:r>
            <a:r>
              <a:rPr lang="en-US" i="1" dirty="0"/>
              <a:t>Milwaukee’s Amani Neighborhood Uses Data to Target Traffic Safety and Build Trust</a:t>
            </a:r>
          </a:p>
          <a:p>
            <a:r>
              <a:rPr lang="en-US" dirty="0"/>
              <a:t>Urban Blog: </a:t>
            </a:r>
            <a:r>
              <a:rPr lang="en-US" i="1" dirty="0"/>
              <a:t>Three Tips for Planning Community Events to Prepare for the 2020 Census</a:t>
            </a:r>
          </a:p>
          <a:p>
            <a:pPr lvl="0"/>
            <a:r>
              <a:rPr lang="en-US" dirty="0"/>
              <a:t>Highlight of </a:t>
            </a:r>
            <a:r>
              <a:rPr lang="en-US" i="1" dirty="0"/>
              <a:t>Mobilizing Youth </a:t>
            </a:r>
            <a:r>
              <a:rPr lang="en-US" dirty="0"/>
              <a:t>brief by the Annie E. Casey Foundation</a:t>
            </a:r>
            <a:endParaRPr lang="en-US" i="1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360723"/>
            <a:ext cx="8769605" cy="1073516"/>
          </a:xfrm>
        </p:spPr>
        <p:txBody>
          <a:bodyPr anchor="ctr"/>
          <a:lstStyle/>
          <a:p>
            <a:pPr algn="ctr"/>
            <a:r>
              <a:rPr lang="en-US" dirty="0"/>
              <a:t>Thank You to our Showcase Panelists!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525" y="4464821"/>
            <a:ext cx="20177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Jana Hirsch</a:t>
            </a:r>
          </a:p>
          <a:p>
            <a:pPr algn="ctr"/>
            <a:r>
              <a:rPr lang="en-US" sz="1400" dirty="0"/>
              <a:t>Urban Health Collaborative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859" y="4464821"/>
            <a:ext cx="207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Erik Woodworth</a:t>
            </a:r>
          </a:p>
          <a:p>
            <a:pPr algn="ctr"/>
            <a:r>
              <a:rPr lang="en-US" sz="1400" dirty="0"/>
              <a:t>Neighborhood Nexus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0476" y="4445839"/>
            <a:ext cx="2139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 </a:t>
            </a:r>
            <a:r>
              <a:rPr lang="en-US" dirty="0" err="1"/>
              <a:t>Pitingolo</a:t>
            </a:r>
            <a:endParaRPr lang="en-US" dirty="0"/>
          </a:p>
          <a:p>
            <a:pPr algn="ctr"/>
            <a:r>
              <a:rPr lang="en-US" sz="1400" dirty="0"/>
              <a:t>NNIP Coordination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5F174-596B-4FB4-94B8-5D3F357DEADB}"/>
              </a:ext>
            </a:extLst>
          </p:cNvPr>
          <p:cNvSpPr txBox="1"/>
          <p:nvPr/>
        </p:nvSpPr>
        <p:spPr>
          <a:xfrm>
            <a:off x="4661940" y="4445840"/>
            <a:ext cx="201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Mariko </a:t>
            </a:r>
            <a:r>
              <a:rPr lang="en-US" dirty="0" err="1"/>
              <a:t>Toyoji</a:t>
            </a:r>
            <a:endParaRPr lang="en-US" dirty="0"/>
          </a:p>
          <a:p>
            <a:pPr algn="ctr"/>
            <a:r>
              <a:rPr lang="en-US" dirty="0"/>
              <a:t>&amp; Sara Jaye Sanford</a:t>
            </a:r>
          </a:p>
          <a:p>
            <a:pPr algn="ctr"/>
            <a:r>
              <a:rPr lang="en-US" sz="1400" dirty="0"/>
              <a:t>Public Health – Seattle &amp; King County</a:t>
            </a:r>
          </a:p>
        </p:txBody>
      </p:sp>
      <p:pic>
        <p:nvPicPr>
          <p:cNvPr id="1026" name="Picture 2" descr="https://www.neighborhoodindicators.org/sites/default/files/styles/200x200/public/Hirsch_in_office_square_0.jpg?itok=IhJ05Wz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77" y="22245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neighborhoodindicators.org/sites/default/files/styles/200x200/public/Profile%20Photo%20EW.jpg?itok=GO4eYkz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" y="22245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neighborhoodindicators.org/sites/default/files/styles/datasource/public/taxonomy_images/seattle500235_0.jpg?itok=oQUq427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64203"/>
          <a:stretch/>
        </p:blipFill>
        <p:spPr bwMode="auto">
          <a:xfrm>
            <a:off x="4926873" y="2224537"/>
            <a:ext cx="14878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neighborhoodindicators.org/sites/default/files/styles/200x200/public/pitingolo-robert_4.jpg?itok=idarMf7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36" y="22245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Coming Soon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dirty="0"/>
              <a:t>Briefs on Children’s Hospitals and Social Determinants of Health</a:t>
            </a:r>
          </a:p>
          <a:p>
            <a:r>
              <a:rPr lang="en-US" dirty="0"/>
              <a:t>Collection of work for RWJF</a:t>
            </a:r>
          </a:p>
          <a:p>
            <a:pPr lvl="1"/>
            <a:r>
              <a:rPr lang="en-US" dirty="0"/>
              <a:t>Encouraging philanthropy to invest in local data capacity (Brief and vignettes)</a:t>
            </a:r>
          </a:p>
          <a:p>
            <a:pPr lvl="1"/>
            <a:r>
              <a:rPr lang="en-US" dirty="0"/>
              <a:t>Setting out principles for equitable use of data from collection to disposition</a:t>
            </a:r>
          </a:p>
          <a:p>
            <a:pPr lvl="1"/>
            <a:r>
              <a:rPr lang="en-US" dirty="0"/>
              <a:t>Resources on building data capacity and equitable use of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9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014" y="1973382"/>
            <a:ext cx="8402089" cy="4203573"/>
          </a:xfrm>
        </p:spPr>
        <p:txBody>
          <a:bodyPr/>
          <a:lstStyle/>
          <a:p>
            <a:r>
              <a:rPr lang="en-US" sz="2000" u="sng" dirty="0">
                <a:hlinkClick r:id="rId3"/>
              </a:rPr>
              <a:t>Health Data-polooza</a:t>
            </a:r>
            <a:r>
              <a:rPr lang="en-US" sz="2000" dirty="0"/>
              <a:t>, February 10-11, Washington, DC</a:t>
            </a:r>
            <a:endParaRPr lang="en-US" sz="2000" dirty="0">
              <a:hlinkClick r:id="rId4"/>
            </a:endParaRPr>
          </a:p>
          <a:p>
            <a:r>
              <a:rPr lang="en-US" sz="2000" dirty="0">
                <a:hlinkClick r:id="rId4"/>
              </a:rPr>
              <a:t>2020 National Interagency Community Reinvestment Conference</a:t>
            </a:r>
            <a:r>
              <a:rPr lang="en-US" sz="2000" dirty="0"/>
              <a:t>, March 9-12, 2020, Denver, CO</a:t>
            </a:r>
          </a:p>
          <a:p>
            <a:r>
              <a:rPr lang="en-US" sz="2000" dirty="0"/>
              <a:t>Code for America, March 11-13, Washington, DC</a:t>
            </a:r>
          </a:p>
          <a:p>
            <a:r>
              <a:rPr lang="en-US" sz="2000" dirty="0">
                <a:hlinkClick r:id="rId5"/>
              </a:rPr>
              <a:t>Urban Affairs Conference</a:t>
            </a:r>
            <a:r>
              <a:rPr lang="en-US" sz="2000" dirty="0"/>
              <a:t>, April 2-4, 2020 Washington, DC</a:t>
            </a:r>
          </a:p>
          <a:p>
            <a:r>
              <a:rPr lang="en-US" sz="2000" dirty="0"/>
              <a:t>NNIP Meeting, April 28—May 1, Washington DC</a:t>
            </a:r>
          </a:p>
          <a:p>
            <a:r>
              <a:rPr lang="en-US" sz="2000" u="sng" dirty="0">
                <a:hlinkClick r:id="rId6"/>
              </a:rPr>
              <a:t>Collective Impact Forum</a:t>
            </a:r>
            <a:r>
              <a:rPr lang="en-US" sz="2000" dirty="0"/>
              <a:t>, May 6-8, Denver, CO</a:t>
            </a:r>
          </a:p>
          <a:p>
            <a:pPr marL="0" indent="0">
              <a:buNone/>
            </a:pPr>
            <a:r>
              <a:rPr lang="en-US" sz="1050" dirty="0"/>
              <a:t/>
            </a:r>
            <a:br>
              <a:rPr lang="en-US" sz="1050" dirty="0"/>
            </a:b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93014" y="1447284"/>
            <a:ext cx="470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7"/>
              </a:rPr>
              <a:t>Complete list of conferences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856886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5480</TotalTime>
  <Words>537</Words>
  <Application>Microsoft Office PowerPoint</Application>
  <PresentationFormat>On-screen Show (4:3)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NNIP PPT Theme</vt:lpstr>
      <vt:lpstr>NNIP Network Update and Idea Showcase</vt:lpstr>
      <vt:lpstr>Urban Institute NNIP Staff</vt:lpstr>
      <vt:lpstr>Diversity Brief and Guide</vt:lpstr>
      <vt:lpstr>Mission and Vision</vt:lpstr>
      <vt:lpstr>Our Work</vt:lpstr>
      <vt:lpstr>Recent NNIP Publications</vt:lpstr>
      <vt:lpstr>Thank You to our Showcase Panelists! </vt:lpstr>
      <vt:lpstr>Publications Coming Soon  </vt:lpstr>
      <vt:lpstr>Upcoming Events</vt:lpstr>
      <vt:lpstr>Questions or ideas?  Email: nnip@urban.org   </vt:lpstr>
      <vt:lpstr>Participate in the Network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urbanmeet</cp:lastModifiedBy>
  <cp:revision>480</cp:revision>
  <cp:lastPrinted>2018-02-13T17:55:39Z</cp:lastPrinted>
  <dcterms:created xsi:type="dcterms:W3CDTF">2010-04-12T23:12:02Z</dcterms:created>
  <dcterms:modified xsi:type="dcterms:W3CDTF">2020-01-23T17:50:41Z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