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1" r:id="rId6"/>
    <p:sldId id="333" r:id="rId7"/>
    <p:sldId id="334" r:id="rId8"/>
    <p:sldId id="335" r:id="rId9"/>
    <p:sldId id="336" r:id="rId10"/>
    <p:sldId id="342" r:id="rId11"/>
    <p:sldId id="340" r:id="rId12"/>
    <p:sldId id="337" r:id="rId13"/>
    <p:sldId id="339" r:id="rId14"/>
    <p:sldId id="332" r:id="rId15"/>
    <p:sldId id="331" r:id="rId16"/>
    <p:sldId id="341" r:id="rId17"/>
    <p:sldId id="303" r:id="rId18"/>
    <p:sldId id="262" r:id="rId19"/>
    <p:sldId id="32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it, Kathry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DE"/>
    <a:srgbClr val="273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8075" autoAdjust="0"/>
  </p:normalViewPr>
  <p:slideViewPr>
    <p:cSldViewPr snapToGrid="0" snapToObjects="1">
      <p:cViewPr varScale="1">
        <p:scale>
          <a:sx n="67" d="100"/>
          <a:sy n="67" d="100"/>
        </p:scale>
        <p:origin x="1782" y="60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Temp\Rar$DIa0.341\NNIP%202020%20Census%20Activity%20Surve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Temp\Rar$DIa0.481\NNIP%202020%20Census%20Activity%20Survey.csv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Arena\AppData\Local\Temp\Rar$DIa0.481\NNIP%202020%20Census%20Activity%20Survey.csv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41193018992093E-2"/>
          <c:y val="0.13930945539837891"/>
          <c:w val="0.92391255528977489"/>
          <c:h val="0.629734817646425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8'!$F$9:$F$12</c:f>
              <c:strCache>
                <c:ptCount val="4"/>
                <c:pt idx="0">
                  <c:v>Promote the Census through social media and our website</c:v>
                </c:pt>
                <c:pt idx="1">
                  <c:v>Promote the Census through presentations at external meetings</c:v>
                </c:pt>
                <c:pt idx="2">
                  <c:v>Support local organizations’ planning through analysis or convening</c:v>
                </c:pt>
                <c:pt idx="3">
                  <c:v>Produce new materials about the value of 2020 Census to your community</c:v>
                </c:pt>
              </c:strCache>
            </c:strRef>
          </c:cat>
          <c:val>
            <c:numRef>
              <c:f>'Question 8'!$G$9:$G$12</c:f>
              <c:numCache>
                <c:formatCode>0.00%</c:formatCode>
                <c:ptCount val="4"/>
                <c:pt idx="0">
                  <c:v>0.6452</c:v>
                </c:pt>
                <c:pt idx="1">
                  <c:v>0.5161</c:v>
                </c:pt>
                <c:pt idx="2">
                  <c:v>0.6774</c:v>
                </c:pt>
                <c:pt idx="3">
                  <c:v>0.6129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1-4A68-BE39-3F0D33D83D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861952"/>
        <c:axId val="761716960"/>
      </c:barChart>
      <c:catAx>
        <c:axId val="12886195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716960"/>
        <c:crosses val="autoZero"/>
        <c:auto val="1"/>
        <c:lblAlgn val="ctr"/>
        <c:lblOffset val="100"/>
        <c:noMultiLvlLbl val="0"/>
      </c:catAx>
      <c:valAx>
        <c:axId val="76171696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28861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7175860068695"/>
          <c:y val="0.15374471301522977"/>
          <c:w val="0.64931148772086911"/>
          <c:h val="0.693008665524612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'NNIP 2020 Census Activity Surve'!$A$47:$A$52</c:f>
              <c:strCache>
                <c:ptCount val="6"/>
                <c:pt idx="0">
                  <c:v>Renters</c:v>
                </c:pt>
                <c:pt idx="1">
                  <c:v>Asians</c:v>
                </c:pt>
                <c:pt idx="2">
                  <c:v>Families with young children</c:v>
                </c:pt>
                <c:pt idx="3">
                  <c:v>African-Americans</c:v>
                </c:pt>
                <c:pt idx="4">
                  <c:v>Latinxs</c:v>
                </c:pt>
                <c:pt idx="5">
                  <c:v>Immigrants</c:v>
                </c:pt>
              </c:strCache>
            </c:strRef>
          </c:cat>
          <c:val>
            <c:numRef>
              <c:f>'NNIP 2020 Census Activity Surve'!$B$47:$B$52</c:f>
              <c:numCache>
                <c:formatCode>0.00%</c:formatCode>
                <c:ptCount val="6"/>
                <c:pt idx="0">
                  <c:v>0.28570000000000001</c:v>
                </c:pt>
                <c:pt idx="1">
                  <c:v>0.57140000000000002</c:v>
                </c:pt>
                <c:pt idx="2">
                  <c:v>0.61899999999999999</c:v>
                </c:pt>
                <c:pt idx="3">
                  <c:v>0.76190000000000002</c:v>
                </c:pt>
                <c:pt idx="4">
                  <c:v>0.8095</c:v>
                </c:pt>
                <c:pt idx="5">
                  <c:v>0.95240000000000002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B-4919-BDD0-3517BF249E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6979808"/>
        <c:axId val="762624000"/>
      </c:barChart>
      <c:catAx>
        <c:axId val="74697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624000"/>
        <c:crosses val="autoZero"/>
        <c:auto val="1"/>
        <c:lblAlgn val="ctr"/>
        <c:lblOffset val="100"/>
        <c:noMultiLvlLbl val="0"/>
      </c:catAx>
      <c:valAx>
        <c:axId val="762624000"/>
        <c:scaling>
          <c:orientation val="minMax"/>
          <c:max val="1"/>
        </c:scaling>
        <c:delete val="1"/>
        <c:axPos val="b"/>
        <c:numFmt formatCode="0%" sourceLinked="0"/>
        <c:majorTickMark val="none"/>
        <c:minorTickMark val="none"/>
        <c:tickLblPos val="nextTo"/>
        <c:crossAx val="7469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33214334089755"/>
          <c:y val="9.8817147856517934E-2"/>
          <c:w val="0.51922886912990152"/>
          <c:h val="0.728999125109361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'NNIP 2020 Census Activity Surve'!$B$69</c:f>
              <c:strCache>
                <c:ptCount val="1"/>
                <c:pt idx="0">
                  <c:v>Response 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'NNIP 2020 Census Activity Surve'!$A$70:$A$75</c:f>
              <c:strCache>
                <c:ptCount val="6"/>
                <c:pt idx="0">
                  <c:v>Data confidentiality and privacy</c:v>
                </c:pt>
                <c:pt idx="1">
                  <c:v>Lack of internet access or digital literacy</c:v>
                </c:pt>
                <c:pt idx="2">
                  <c:v>Lack of adequate funding for implementation</c:v>
                </c:pt>
                <c:pt idx="3">
                  <c:v>People don't see a benefit in answering the census</c:v>
                </c:pt>
                <c:pt idx="4">
                  <c:v>Distrust in government</c:v>
                </c:pt>
                <c:pt idx="5">
                  <c:v>Fear of repercussions</c:v>
                </c:pt>
              </c:strCache>
            </c:strRef>
          </c:cat>
          <c:val>
            <c:numRef>
              <c:f>'NNIP 2020 Census Activity Surve'!$B$70:$B$75</c:f>
              <c:numCache>
                <c:formatCode>0.00%</c:formatCode>
                <c:ptCount val="6"/>
                <c:pt idx="0">
                  <c:v>9.6799999999999997E-2</c:v>
                </c:pt>
                <c:pt idx="1">
                  <c:v>0.129</c:v>
                </c:pt>
                <c:pt idx="2">
                  <c:v>0.1613</c:v>
                </c:pt>
                <c:pt idx="3">
                  <c:v>0.19350000000000001</c:v>
                </c:pt>
                <c:pt idx="4">
                  <c:v>0.4516</c:v>
                </c:pt>
                <c:pt idx="5">
                  <c:v>0.6452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0-4580-AD91-7EA8B9D18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5191696"/>
        <c:axId val="829461728"/>
      </c:barChart>
      <c:catAx>
        <c:axId val="8751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461728"/>
        <c:crosses val="autoZero"/>
        <c:auto val="1"/>
        <c:lblAlgn val="ctr"/>
        <c:lblOffset val="100"/>
        <c:noMultiLvlLbl val="0"/>
      </c:catAx>
      <c:valAx>
        <c:axId val="829461728"/>
        <c:scaling>
          <c:orientation val="minMax"/>
          <c:max val="0.8"/>
        </c:scaling>
        <c:delete val="1"/>
        <c:axPos val="b"/>
        <c:numFmt formatCode="0%" sourceLinked="0"/>
        <c:majorTickMark val="none"/>
        <c:minorTickMark val="none"/>
        <c:tickLblPos val="nextTo"/>
        <c:crossAx val="8751916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0.81333</cdr:y>
    </cdr:from>
    <cdr:to>
      <cdr:x>0.60286</cdr:x>
      <cdr:y>1</cdr:y>
    </cdr:to>
    <cdr:sp macro="" textlink="">
      <cdr:nvSpPr>
        <cdr:cNvPr id="4" name="SourceBox">
          <a:extLst xmlns:a="http://schemas.openxmlformats.org/drawingml/2006/main">
            <a:ext uri="{FF2B5EF4-FFF2-40B4-BE49-F238E27FC236}">
              <a16:creationId xmlns:a16="http://schemas.microsoft.com/office/drawing/2014/main" id="{ADA411FA-4FED-4A42-8F5D-E5103A8CCC45}"/>
            </a:ext>
          </a:extLst>
        </cdr:cNvPr>
        <cdr:cNvSpPr txBox="1"/>
      </cdr:nvSpPr>
      <cdr:spPr>
        <a:xfrm xmlns:a="http://schemas.openxmlformats.org/drawingml/2006/main">
          <a:off x="0" y="2974836"/>
          <a:ext cx="5241450" cy="682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b"/>
        <a:lstStyle xmlns:a="http://schemas.openxmlformats.org/drawingml/2006/main"/>
        <a:p xmlns:a="http://schemas.openxmlformats.org/drawingml/2006/main">
          <a:r>
            <a:rPr lang="en-US" sz="1000" b="1" dirty="0">
              <a:latin typeface="Lato" panose="020F0502020204030203" pitchFamily="34" charset="0"/>
            </a:rPr>
            <a:t>Source</a:t>
          </a:r>
          <a:r>
            <a:rPr lang="en-US" sz="1000" b="0" dirty="0">
              <a:latin typeface="Lato" panose="020F0502020204030203" pitchFamily="34" charset="0"/>
            </a:rPr>
            <a:t>: NNIP survey</a:t>
          </a:r>
          <a:r>
            <a:rPr lang="en-US" sz="1000" b="0" baseline="0" dirty="0">
              <a:latin typeface="Lato" panose="020F0502020204030203" pitchFamily="34" charset="0"/>
            </a:rPr>
            <a:t> of Partners' 2020 Census activities. n= 31</a:t>
          </a:r>
          <a:endParaRPr lang="en-US" sz="1000" b="0" dirty="0">
            <a:latin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1.11725E-7</cdr:x>
      <cdr:y>0</cdr:y>
    </cdr:from>
    <cdr:to>
      <cdr:x>1</cdr:x>
      <cdr:y>0.10826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4AB0185-3A9A-42ED-9D04-7ED35E119403}"/>
            </a:ext>
          </a:extLst>
        </cdr:cNvPr>
        <cdr:cNvSpPr txBox="1"/>
      </cdr:nvSpPr>
      <cdr:spPr>
        <a:xfrm xmlns:a="http://schemas.openxmlformats.org/drawingml/2006/main">
          <a:off x="1" y="0"/>
          <a:ext cx="8950569" cy="518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Percentage of respondents participating in different 2020 Census activities</a:t>
          </a:r>
        </a:p>
        <a:p xmlns:a="http://schemas.openxmlformats.org/drawingml/2006/main"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0.81471</cdr:y>
    </cdr:from>
    <cdr:to>
      <cdr:x>0.53401</cdr:x>
      <cdr:y>1</cdr:y>
    </cdr:to>
    <cdr:sp macro="" textlink="">
      <cdr:nvSpPr>
        <cdr:cNvPr id="4" name="SourceBox">
          <a:extLst xmlns:a="http://schemas.openxmlformats.org/drawingml/2006/main">
            <a:ext uri="{FF2B5EF4-FFF2-40B4-BE49-F238E27FC236}">
              <a16:creationId xmlns:a16="http://schemas.microsoft.com/office/drawing/2014/main" id="{BD3992AC-7F58-40CE-881A-0D6DC037CA4B}"/>
            </a:ext>
          </a:extLst>
        </cdr:cNvPr>
        <cdr:cNvSpPr txBox="1"/>
      </cdr:nvSpPr>
      <cdr:spPr>
        <a:xfrm xmlns:a="http://schemas.openxmlformats.org/drawingml/2006/main">
          <a:off x="0" y="3596823"/>
          <a:ext cx="4437178" cy="818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 anchor="b"/>
        <a:lstStyle xmlns:a="http://schemas.openxmlformats.org/drawingml/2006/main"/>
        <a:p xmlns:a="http://schemas.openxmlformats.org/drawingml/2006/main">
          <a:r>
            <a:rPr lang="en-US" sz="1000" b="1" dirty="0">
              <a:latin typeface="Lato" panose="020F0502020204030203" pitchFamily="34" charset="0"/>
            </a:rPr>
            <a:t>Source</a:t>
          </a:r>
          <a:r>
            <a:rPr lang="en-US" sz="1000" b="0" dirty="0">
              <a:latin typeface="Lato" panose="020F0502020204030203" pitchFamily="34" charset="0"/>
            </a:rPr>
            <a:t>: NNIP survey of Partner 2020 Census activities. n = 21 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0.21492</cdr:y>
    </cdr:to>
    <cdr:sp macro="" textlink="">
      <cdr:nvSpPr>
        <cdr:cNvPr id="5" name="TitleBox">
          <a:extLst xmlns:a="http://schemas.openxmlformats.org/drawingml/2006/main">
            <a:ext uri="{FF2B5EF4-FFF2-40B4-BE49-F238E27FC236}">
              <a16:creationId xmlns:a16="http://schemas.microsoft.com/office/drawing/2014/main" id="{8092749D-AFE1-4E29-8E9A-D7506A7F9EA4}"/>
            </a:ext>
          </a:extLst>
        </cdr:cNvPr>
        <cdr:cNvSpPr txBox="1"/>
      </cdr:nvSpPr>
      <cdr:spPr>
        <a:xfrm xmlns:a="http://schemas.openxmlformats.org/drawingml/2006/main">
          <a:off x="0" y="0"/>
          <a:ext cx="8309220" cy="985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+mj-lt"/>
            </a:rPr>
            <a:t>Percentage of</a:t>
          </a:r>
          <a:r>
            <a:rPr lang="en-US" sz="1800" b="1" baseline="0" dirty="0">
              <a:latin typeface="+mj-lt"/>
            </a:rPr>
            <a:t> respondents that were aware of local Census activities focused on specific populations</a:t>
          </a:r>
          <a:endParaRPr lang="en-US" sz="18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0.09259</cdr:y>
    </cdr:from>
    <cdr:to>
      <cdr:x>1</cdr:x>
      <cdr:y>0.20078</cdr:y>
    </cdr:to>
    <cdr:sp macro="" textlink="">
      <cdr:nvSpPr>
        <cdr:cNvPr id="6" name="SubTitleBox">
          <a:extLst xmlns:a="http://schemas.openxmlformats.org/drawingml/2006/main">
            <a:ext uri="{FF2B5EF4-FFF2-40B4-BE49-F238E27FC236}">
              <a16:creationId xmlns:a16="http://schemas.microsoft.com/office/drawing/2014/main" id="{1041AC00-5F19-428F-8D1A-B9B75C2C21A4}"/>
            </a:ext>
          </a:extLst>
        </cdr:cNvPr>
        <cdr:cNvSpPr txBox="1"/>
      </cdr:nvSpPr>
      <cdr:spPr>
        <a:xfrm xmlns:a="http://schemas.openxmlformats.org/drawingml/2006/main">
          <a:off x="0" y="317491"/>
          <a:ext cx="6639560" cy="370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endParaRPr lang="en-US" sz="1100" b="0" dirty="0">
            <a:latin typeface="Lato" panose="020F050202020403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0.1735</cdr:y>
    </cdr:to>
    <cdr:sp macro="" textlink="">
      <cdr:nvSpPr>
        <cdr:cNvPr id="5" name="TitleBox">
          <a:extLst xmlns:a="http://schemas.openxmlformats.org/drawingml/2006/main">
            <a:ext uri="{FF2B5EF4-FFF2-40B4-BE49-F238E27FC236}">
              <a16:creationId xmlns:a16="http://schemas.microsoft.com/office/drawing/2014/main" id="{40D54597-C3E2-462C-866F-ACBDB206BA46}"/>
            </a:ext>
          </a:extLst>
        </cdr:cNvPr>
        <cdr:cNvSpPr txBox="1"/>
      </cdr:nvSpPr>
      <cdr:spPr>
        <a:xfrm xmlns:a="http://schemas.openxmlformats.org/drawingml/2006/main">
          <a:off x="0" y="0"/>
          <a:ext cx="8623024" cy="793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+mj-lt"/>
            </a:rPr>
            <a:t>Top 2 concerns that respondents have heard expressed in their communities</a:t>
          </a:r>
        </a:p>
      </cdr:txBody>
    </cdr:sp>
  </cdr:relSizeAnchor>
  <cdr:relSizeAnchor xmlns:cdr="http://schemas.openxmlformats.org/drawingml/2006/chartDrawing">
    <cdr:from>
      <cdr:x>0.00889</cdr:x>
      <cdr:y>0.80235</cdr:y>
    </cdr:from>
    <cdr:to>
      <cdr:x>0.62173</cdr:x>
      <cdr:y>1</cdr:y>
    </cdr:to>
    <cdr:sp macro="" textlink="">
      <cdr:nvSpPr>
        <cdr:cNvPr id="8" name="SourceBox"/>
        <cdr:cNvSpPr txBox="1"/>
      </cdr:nvSpPr>
      <cdr:spPr>
        <a:xfrm xmlns:a="http://schemas.openxmlformats.org/drawingml/2006/main">
          <a:off x="76658" y="3477512"/>
          <a:ext cx="5284551" cy="856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latin typeface="+mj-lt"/>
            </a:rPr>
            <a:t>Source</a:t>
          </a:r>
          <a:r>
            <a:rPr lang="en-US" sz="1050" b="0" dirty="0">
              <a:latin typeface="+mj-lt"/>
            </a:rPr>
            <a:t>: NNIP survey of Partner 2020 Census activities. n = 31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318399-C1B5-4037-8674-5613146CCF5C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C8C960-2E18-4E70-97B9-EEB2A561B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4870913-B09A-4210-80A5-C9DE03B3D30B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0B69BFE-14B3-4640-8300-3FE75FA1B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ighborhoodindicators.org/library/guides/nnip-policy-guid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arena@urban.or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1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KP rearranged – many attendees are junior people and partners can’t afford to send everyone to meetings, so I didn’t want that one first. </a:t>
            </a:r>
          </a:p>
          <a:p>
            <a:r>
              <a:rPr lang="en-US" baseline="0" dirty="0"/>
              <a:t>Added forthcoming b/</a:t>
            </a:r>
            <a:r>
              <a:rPr lang="en-US" baseline="0" dirty="0" err="1"/>
              <a:t>cThe</a:t>
            </a:r>
            <a:r>
              <a:rPr lang="en-US" baseline="0" dirty="0"/>
              <a:t> data inventory request hasn’t gone out I think so I put that as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MARCUS &amp; KASSIE?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Survey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Half of NNIP Partners</a:t>
            </a:r>
            <a:r>
              <a:rPr lang="en-US" b="1" dirty="0"/>
              <a:t> </a:t>
            </a:r>
            <a:r>
              <a:rPr lang="en-US" dirty="0"/>
              <a:t>responded that they were involved in 2010 Census activities compared with </a:t>
            </a:r>
            <a:r>
              <a:rPr lang="en-US" b="1" dirty="0"/>
              <a:t>all Partners responding that they plan to participate in 2020 Census efforts.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Over 75% of respondents said their city, county, or community had an established Complete Count Committee in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4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9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Partners can help support activities focused on families with young children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2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Survey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Half of NNIP Partners</a:t>
            </a:r>
            <a:r>
              <a:rPr lang="en-US" b="1" dirty="0"/>
              <a:t> </a:t>
            </a:r>
            <a:r>
              <a:rPr lang="en-US" dirty="0"/>
              <a:t>responded that they were involved in 2010 Census activities compared with </a:t>
            </a:r>
            <a:r>
              <a:rPr lang="en-US" b="1" dirty="0"/>
              <a:t>all Partners responding that they plan to participate in 2020 Census efforts.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Over 75% of respondents said their city, county, or community had an established Complete Count Committee in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7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Twitter content will include: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highlighting partner projects and events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circulating opportunities, resources, and examples from relevant networks and organizations outside of the network, including non-partner organizations within NNIP cities; and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engaging with influencers in the field of community data and information.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principles guide NNIPHQ’s use of Twitter. We ask that Partners also follow these guidelines when using #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nnip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Tweets will follow other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NNIP policies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as our codes of conduct or non-endorsement policies.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Tweets will avoid disparaging or disrespectful remarks.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Tweets will not endorse a specific political party or agenda.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Retweets do not equal endorsements. This practice is explicitly stated in the NNIPHQ twitter bio.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Tweets will always credit work. This may look like tagging Partners, naming Partners, or explicitly naming the city and Partner (#NNIP Chicago Partner) to credit work. For external content, NNIP HQ will include “via” or tag authors or organizations.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on tweets will not be responded to unless they are asking for additional resources.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Tweets will not be deleted unless they have inaccuracies.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3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will include:</a:t>
            </a:r>
          </a:p>
          <a:p>
            <a:pPr lvl="1"/>
            <a:r>
              <a:rPr lang="en-US" sz="1800" dirty="0"/>
              <a:t>highlighting partner projects and events</a:t>
            </a:r>
          </a:p>
          <a:p>
            <a:pPr lvl="1"/>
            <a:r>
              <a:rPr lang="en-US" sz="1800" dirty="0"/>
              <a:t>circulating opportunities, resources, and examples from relevant networks and organizations outside of the network, including non-partner organizations within NNIP cities; and</a:t>
            </a:r>
          </a:p>
          <a:p>
            <a:pPr lvl="1"/>
            <a:r>
              <a:rPr lang="en-US" sz="1800" dirty="0"/>
              <a:t>and engaging with influencers in the field of community data and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7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Send material you want tweeted or highlighted directly to Olivia Arena (</a:t>
            </a:r>
            <a:r>
              <a:rPr lang="en-US" u="sng" dirty="0">
                <a:hlinkClick r:id="rId3"/>
              </a:rPr>
              <a:t>oarena@urban.org</a:t>
            </a:r>
            <a:r>
              <a:rPr lang="en-US" dirty="0"/>
              <a:t>) with the requested material or constructed tweet.</a:t>
            </a:r>
          </a:p>
          <a:p>
            <a:pPr lvl="0"/>
            <a:r>
              <a:rPr lang="en-US" dirty="0"/>
              <a:t>If appropriate, promote others following @NNIPHQ.</a:t>
            </a:r>
          </a:p>
          <a:p>
            <a:pPr lvl="0"/>
            <a:r>
              <a:rPr lang="en-US" dirty="0"/>
              <a:t>Send along suggestions for our influencers list.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37861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rbanpolicyresearch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NNIPHQ/lists/official-nnip-partner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indata.org/event/all-in-national-meeting-2019/" TargetMode="External"/><Relationship Id="rId3" Type="http://schemas.openxmlformats.org/officeDocument/2006/relationships/hyperlink" Target="https://lehd.ces.census.gov/learning/workshop/2019.html" TargetMode="External"/><Relationship Id="rId7" Type="http://schemas.openxmlformats.org/officeDocument/2006/relationships/hyperlink" Target="http://reclaimingvacantproperties.org/" TargetMode="External"/><Relationship Id="rId12" Type="http://schemas.openxmlformats.org/officeDocument/2006/relationships/hyperlink" Target="https://docs.google.com/document/d/1DYt3fWlVrUzzLrWdzb4gVcb3iUBLu4JRdcQEEVL2XPI/ed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mmunityindicators.net/conferences/2018-impact-summit/" TargetMode="External"/><Relationship Id="rId11" Type="http://schemas.openxmlformats.org/officeDocument/2006/relationships/hyperlink" Target="http://www.appam.org/events/future-appam-conferences-and-events/" TargetMode="External"/><Relationship Id="rId5" Type="http://schemas.openxmlformats.org/officeDocument/2006/relationships/hyperlink" Target="http://www.urisa.org/gis-pro" TargetMode="External"/><Relationship Id="rId10" Type="http://schemas.openxmlformats.org/officeDocument/2006/relationships/hyperlink" Target="https://www.codeforamerica.org/brigade-congress" TargetMode="External"/><Relationship Id="rId4" Type="http://schemas.openxmlformats.org/officeDocument/2006/relationships/hyperlink" Target="https://metrolabnetwork.org/annual-summit/" TargetMode="External"/><Relationship Id="rId9" Type="http://schemas.openxmlformats.org/officeDocument/2006/relationships/hyperlink" Target="http://www.alliance1.org/web/events-conferences/nc19/web/events/2019-alliance-national-conference.aspx?utm_source=Real%20Magnet&amp;utm_medium=email&amp;utm_campaign=Alliance%20E-New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nip@urba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ighborhoodindicators.org/sites/default/files/publications/Participation%20Handou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ighborhoodindicators.org/library/guides/twitter-guidelines-nnip-nniphq-and-nni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NNIP Network Update and Idea Showcase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July 25, 2019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168-44DC-46E7-9142-9A45AE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(Twitter)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2F6-688E-431D-AF76-151CC72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9" y="1514901"/>
            <a:ext cx="8650319" cy="4735774"/>
          </a:xfrm>
        </p:spPr>
        <p:txBody>
          <a:bodyPr/>
          <a:lstStyle/>
          <a:p>
            <a:pPr lvl="0"/>
            <a:r>
              <a:rPr lang="en-US" dirty="0"/>
              <a:t>Tag @NNIPHQ or use the #NNIP to reference Network content </a:t>
            </a:r>
          </a:p>
          <a:p>
            <a:pPr lvl="1"/>
            <a:r>
              <a:rPr lang="en-US" dirty="0"/>
              <a:t>Follow NNIP’s Twitter Guidelines when using the hashtag or handle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Highlight fellow Partner tweets on your website or social media (for example </a:t>
            </a:r>
            <a:r>
              <a:rPr lang="en-US" u="sng" dirty="0">
                <a:hlinkClick r:id="rId3"/>
              </a:rPr>
              <a:t>Dallas</a:t>
            </a:r>
            <a:r>
              <a:rPr lang="en-US" dirty="0"/>
              <a:t>’s homepage has a feed using the </a:t>
            </a:r>
            <a:r>
              <a:rPr lang="en-US" u="sng" dirty="0">
                <a:hlinkClick r:id="rId4"/>
              </a:rPr>
              <a:t>NNIP Partner Twitter List</a:t>
            </a:r>
            <a:r>
              <a:rPr lang="en-US" dirty="0"/>
              <a:t>).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Send organizations or thought leaders to NNIPHQ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360723"/>
            <a:ext cx="8769605" cy="1073516"/>
          </a:xfrm>
        </p:spPr>
        <p:txBody>
          <a:bodyPr anchor="ctr"/>
          <a:lstStyle/>
          <a:p>
            <a:pPr algn="ctr"/>
            <a:r>
              <a:rPr lang="en-US" dirty="0"/>
              <a:t>Thank You to our Showcase Panelists!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0909" y="4668729"/>
            <a:ext cx="201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Jordan Ayala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979" y="4688607"/>
            <a:ext cx="152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Jeff Matson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0836" y="4688606"/>
            <a:ext cx="213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Ashley </a:t>
            </a:r>
            <a:r>
              <a:rPr lang="en-US" dirty="0" err="1"/>
              <a:t>Levulett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33390-81DF-4B76-B159-FE3F65386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79" y="2228181"/>
            <a:ext cx="1434602" cy="2157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4C17A5-3681-4C80-879C-361BB46F3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92" r="19073" b="25290"/>
          <a:stretch/>
        </p:blipFill>
        <p:spPr>
          <a:xfrm>
            <a:off x="6897633" y="2297228"/>
            <a:ext cx="1434602" cy="186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65145-36A2-4762-91F9-4D827E346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613" y="2428088"/>
            <a:ext cx="1288295" cy="1717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B5F174-596B-4FB4-94B8-5D3F357DEADB}"/>
              </a:ext>
            </a:extLst>
          </p:cNvPr>
          <p:cNvSpPr txBox="1"/>
          <p:nvPr/>
        </p:nvSpPr>
        <p:spPr>
          <a:xfrm>
            <a:off x="4547072" y="4688607"/>
            <a:ext cx="201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Killeen</a:t>
            </a:r>
          </a:p>
        </p:txBody>
      </p:sp>
      <p:pic>
        <p:nvPicPr>
          <p:cNvPr id="1026" name="Picture 2" descr="John Killeen">
            <a:extLst>
              <a:ext uri="{FF2B5EF4-FFF2-40B4-BE49-F238E27FC236}">
                <a16:creationId xmlns:a16="http://schemas.microsoft.com/office/drawing/2014/main" id="{AADF91C6-8160-4819-A718-72CF72D92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15761" r="9672" b="-2795"/>
          <a:stretch/>
        </p:blipFill>
        <p:spPr bwMode="auto">
          <a:xfrm>
            <a:off x="4808201" y="2316100"/>
            <a:ext cx="1662635" cy="18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coming soon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dirty="0"/>
              <a:t>Summary of NNIP staff/board diversity survey</a:t>
            </a:r>
          </a:p>
          <a:p>
            <a:r>
              <a:rPr lang="en-US" dirty="0"/>
              <a:t>Stories from the Impact Award applicants</a:t>
            </a:r>
          </a:p>
          <a:p>
            <a:pPr lvl="1"/>
            <a:r>
              <a:rPr lang="en-US" dirty="0"/>
              <a:t>Indianapolis</a:t>
            </a:r>
          </a:p>
          <a:p>
            <a:pPr lvl="1"/>
            <a:r>
              <a:rPr lang="en-US" dirty="0"/>
              <a:t>Chicago</a:t>
            </a:r>
          </a:p>
          <a:p>
            <a:pPr lvl="1"/>
            <a:r>
              <a:rPr lang="en-US" dirty="0"/>
              <a:t>San Antonio</a:t>
            </a:r>
          </a:p>
          <a:p>
            <a:pPr lvl="1"/>
            <a:r>
              <a:rPr lang="en-US" dirty="0"/>
              <a:t>Milwaukee</a:t>
            </a:r>
          </a:p>
          <a:p>
            <a:r>
              <a:rPr lang="en-US" dirty="0"/>
              <a:t>Collections on engaging youth, children’s hospitals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9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coming soon – RWJF 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dirty="0"/>
              <a:t>Community Data Ecosystems</a:t>
            </a:r>
          </a:p>
          <a:p>
            <a:r>
              <a:rPr lang="en-US" dirty="0"/>
              <a:t>Community Data Capacities</a:t>
            </a:r>
          </a:p>
          <a:p>
            <a:pPr lvl="1"/>
            <a:r>
              <a:rPr lang="en-US" dirty="0"/>
              <a:t>Individual Skills and Expertise</a:t>
            </a:r>
          </a:p>
          <a:p>
            <a:pPr lvl="1"/>
            <a:r>
              <a:rPr lang="en-US" dirty="0"/>
              <a:t>Organizational Practices</a:t>
            </a:r>
          </a:p>
          <a:p>
            <a:pPr lvl="1"/>
            <a:r>
              <a:rPr lang="en-US" dirty="0"/>
              <a:t>Community Infrastructure</a:t>
            </a:r>
          </a:p>
          <a:p>
            <a:pPr lvl="1"/>
            <a:r>
              <a:rPr lang="en-US" dirty="0"/>
              <a:t>Collective Practices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1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014" y="1973382"/>
            <a:ext cx="8402089" cy="4203573"/>
          </a:xfrm>
        </p:spPr>
        <p:txBody>
          <a:bodyPr/>
          <a:lstStyle/>
          <a:p>
            <a:r>
              <a:rPr lang="en-US" sz="1600" dirty="0">
                <a:hlinkClick r:id="rId3"/>
              </a:rPr>
              <a:t>LED Workshop</a:t>
            </a:r>
            <a:r>
              <a:rPr lang="en-US" sz="1600" dirty="0"/>
              <a:t>, September 4-5, 2019, Suitland, MD</a:t>
            </a:r>
          </a:p>
          <a:p>
            <a:r>
              <a:rPr lang="en-US" sz="1600" u="sng" dirty="0">
                <a:hlinkClick r:id="rId4"/>
              </a:rPr>
              <a:t>MetroLab 2019 Annual Summit</a:t>
            </a:r>
            <a:r>
              <a:rPr lang="en-US" sz="1600" dirty="0"/>
              <a:t>, September 19-20, Boulder, CO</a:t>
            </a:r>
          </a:p>
          <a:p>
            <a:r>
              <a:rPr lang="en-US" sz="1600" u="sng" dirty="0">
                <a:hlinkClick r:id="rId5"/>
              </a:rPr>
              <a:t>URISA GIS-Pro conference</a:t>
            </a:r>
            <a:r>
              <a:rPr lang="en-US" sz="1600" dirty="0"/>
              <a:t>, September 28-October 2, New Orleans, LA </a:t>
            </a:r>
          </a:p>
          <a:p>
            <a:r>
              <a:rPr lang="en-US" sz="1600" b="1" u="sng" dirty="0">
                <a:hlinkClick r:id="rId6"/>
              </a:rPr>
              <a:t>Community Indicators Consortium</a:t>
            </a:r>
            <a:r>
              <a:rPr lang="en-US" sz="1600" b="1" dirty="0"/>
              <a:t>, October 10-11, Denver, CO</a:t>
            </a:r>
          </a:p>
          <a:p>
            <a:r>
              <a:rPr lang="en-US" sz="1600" u="sng" dirty="0">
                <a:hlinkClick r:id="rId7"/>
              </a:rPr>
              <a:t>Reclaiming Vacant Properties</a:t>
            </a:r>
            <a:r>
              <a:rPr lang="en-US" sz="1600" dirty="0"/>
              <a:t> October 2-4, Atlanta, GA</a:t>
            </a:r>
          </a:p>
          <a:p>
            <a:r>
              <a:rPr lang="en-US" sz="1600" b="1" u="sng" dirty="0">
                <a:hlinkClick r:id="rId8"/>
              </a:rPr>
              <a:t>All In National Meeting</a:t>
            </a:r>
            <a:r>
              <a:rPr lang="en-US" sz="1600" b="1" dirty="0"/>
              <a:t>, October 15-17, Baltimore, MD</a:t>
            </a:r>
          </a:p>
          <a:p>
            <a:r>
              <a:rPr lang="en-US" sz="1600" u="sng" dirty="0">
                <a:hlinkClick r:id="rId9"/>
              </a:rPr>
              <a:t>2019 Alliance for Strong Families and Communities Conference</a:t>
            </a:r>
            <a:r>
              <a:rPr lang="en-US" sz="1600" dirty="0"/>
              <a:t>, October 16-18, Indianapolis, IN</a:t>
            </a:r>
          </a:p>
          <a:p>
            <a:r>
              <a:rPr lang="en-US" sz="1600" u="sng" dirty="0" err="1">
                <a:hlinkClick r:id="rId10"/>
              </a:rPr>
              <a:t>CfA</a:t>
            </a:r>
            <a:r>
              <a:rPr lang="en-US" sz="1600" u="sng" dirty="0">
                <a:hlinkClick r:id="rId10"/>
              </a:rPr>
              <a:t> Brigade Congress</a:t>
            </a:r>
            <a:r>
              <a:rPr lang="en-US" sz="1600" dirty="0"/>
              <a:t>, October 18, Cleveland, OH</a:t>
            </a:r>
          </a:p>
          <a:p>
            <a:r>
              <a:rPr lang="en-US" sz="1600" u="sng" dirty="0">
                <a:hlinkClick r:id="rId11"/>
              </a:rPr>
              <a:t>APPAM</a:t>
            </a:r>
            <a:r>
              <a:rPr lang="en-US" sz="1600" dirty="0"/>
              <a:t>, November 7-9, Denver, CO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014" y="1447284"/>
            <a:ext cx="470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2"/>
              </a:rPr>
              <a:t>Complete list of conferences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5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74" y="1579418"/>
            <a:ext cx="7035799" cy="1116499"/>
          </a:xfrm>
        </p:spPr>
        <p:txBody>
          <a:bodyPr/>
          <a:lstStyle/>
          <a:p>
            <a:r>
              <a:rPr lang="en-US" dirty="0"/>
              <a:t>Questions or ideas? </a:t>
            </a:r>
            <a:br>
              <a:rPr lang="en-US" dirty="0"/>
            </a:br>
            <a:r>
              <a:rPr lang="en-US" dirty="0"/>
              <a:t>Email:</a:t>
            </a:r>
            <a:br>
              <a:rPr lang="en-US" dirty="0"/>
            </a:br>
            <a:r>
              <a:rPr lang="en-US" dirty="0">
                <a:hlinkClick r:id="rId3"/>
              </a:rPr>
              <a:t>nnip@urban.org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Participate in the Network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1349" y="1558080"/>
            <a:ext cx="8035925" cy="4503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There are many ways to participate in the network:</a:t>
            </a:r>
          </a:p>
          <a:p>
            <a:pPr lvl="0"/>
            <a:r>
              <a:rPr lang="en-US" sz="2000" dirty="0"/>
              <a:t>Submit updates online on recent partner activities at least semi-annually </a:t>
            </a:r>
          </a:p>
          <a:p>
            <a:pPr lvl="0"/>
            <a:r>
              <a:rPr lang="en-US" sz="2000" dirty="0"/>
              <a:t>Recognize and promote the network in presentations to local and national audiences</a:t>
            </a:r>
          </a:p>
          <a:p>
            <a:r>
              <a:rPr lang="en-US" sz="2000" dirty="0"/>
              <a:t>Submit annual updates to your local data inventory</a:t>
            </a:r>
          </a:p>
          <a:p>
            <a:r>
              <a:rPr lang="en-US" sz="2000" dirty="0"/>
              <a:t>Attend annual meetings</a:t>
            </a:r>
          </a:p>
          <a:p>
            <a:r>
              <a:rPr lang="en-US" sz="2000" dirty="0"/>
              <a:t>Follow @NNIPHQ and use #NNIP for your NNIP-related tweets </a:t>
            </a:r>
          </a:p>
          <a:p>
            <a:pPr marL="0" lvl="0" indent="0">
              <a:buNone/>
            </a:pPr>
            <a:r>
              <a:rPr lang="en-US" sz="2000" i="1" dirty="0"/>
              <a:t>Check out the Participation Handout for all of the ways you can get involved: </a:t>
            </a:r>
            <a:r>
              <a:rPr lang="en-US" sz="2000" b="1" i="1" dirty="0">
                <a:hlinkClick r:id="rId3"/>
              </a:rPr>
              <a:t>http://bit.ly/ParticipationHandout</a:t>
            </a:r>
            <a:endParaRPr lang="en-US" sz="2000" b="1" i="1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Font typeface="Arial"/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7682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Institute NNIP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>
          <a:xfrm>
            <a:off x="2494008" y="1854697"/>
            <a:ext cx="989489" cy="11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1630" y="30583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Kathy Pettit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9867" y="309987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Leah Hendey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5038" y="5424055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 Pitingolo</a:t>
            </a:r>
          </a:p>
        </p:txBody>
      </p:sp>
      <p:pic>
        <p:nvPicPr>
          <p:cNvPr id="7" name="Picture 2" descr="D:\Users\LHendey\Desktop\0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5648463" y="1828472"/>
            <a:ext cx="989489" cy="11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14509" y="5141320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Olivia Arena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2" y="3792430"/>
            <a:ext cx="1057721" cy="116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299" y="3800931"/>
            <a:ext cx="1042263" cy="114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9593" y="3770077"/>
            <a:ext cx="1098359" cy="12081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9460" y="5424055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Kelley Hanni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141" y="3810132"/>
            <a:ext cx="1033897" cy="11372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636" y="5141320"/>
            <a:ext cx="184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Camille Anoll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0689" y="3770076"/>
            <a:ext cx="1098359" cy="12081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70119" y="5182809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Kassie Scott</a:t>
            </a:r>
          </a:p>
        </p:txBody>
      </p:sp>
    </p:spTree>
    <p:extLst>
      <p:ext uri="{BB962C8B-B14F-4D97-AF65-F5344CB8AC3E}">
        <p14:creationId xmlns:p14="http://schemas.microsoft.com/office/powerpoint/2010/main" val="41975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Census Cross-Site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0" y="1514901"/>
            <a:ext cx="8595728" cy="470847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Administered a survey to Partners on involvement; producing a factsheet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31 Partners responded, all said they were planning to participate in 2020 Census in some way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Held </a:t>
            </a:r>
            <a:r>
              <a:rPr lang="en-US" dirty="0" err="1"/>
              <a:t>NNIPCamp</a:t>
            </a:r>
            <a:r>
              <a:rPr lang="en-US" dirty="0"/>
              <a:t> Session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Planning to have a Partner call in the fall to exchange ideas and updates  </a:t>
            </a:r>
          </a:p>
          <a:p>
            <a:r>
              <a:rPr lang="en-US" dirty="0"/>
              <a:t>Produced blog and brief </a:t>
            </a:r>
          </a:p>
          <a:p>
            <a:pPr lvl="1"/>
            <a:r>
              <a:rPr lang="en-US" dirty="0"/>
              <a:t>Resources listed on our cross-site page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4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D14B-C4CF-4242-8BBF-44EF2FD6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Census Cross-Site Project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79F724-6076-4744-AF26-E32F0B41B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706948"/>
              </p:ext>
            </p:extLst>
          </p:nvPr>
        </p:nvGraphicFramePr>
        <p:xfrm>
          <a:off x="193430" y="1610436"/>
          <a:ext cx="8950570" cy="479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252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D14B-C4CF-4242-8BBF-44EF2FD6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Census Cross-Site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C93E-6254-4A38-B070-C350C645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13304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B16BFC-CCCE-4DB4-B116-E55F6D28A4F6}"/>
              </a:ext>
            </a:extLst>
          </p:cNvPr>
          <p:cNvGraphicFramePr/>
          <p:nvPr/>
        </p:nvGraphicFramePr>
        <p:xfrm>
          <a:off x="193429" y="1692322"/>
          <a:ext cx="8691263" cy="458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507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CBB6-67EB-4D3A-AA3F-524B7F2E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Census Cross-Site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BBC8A4-FAD5-4458-95A2-1C74FE5957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3430" y="1733266"/>
          <a:ext cx="862302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00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Census 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0" y="1514901"/>
            <a:ext cx="8595728" cy="470847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Partners peer exchange call – September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Webinar for Code for America brigades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Potential other fact sheets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We need small and large examples from all of you!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Which groups are you reaching?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What analysis is helping the outreach planning? (especially with local data)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75BD-7FDE-45E0-AC46-377DFF84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(Twitter)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2BE3-8E85-4B12-B6C1-86EB92688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959"/>
            <a:ext cx="5387563" cy="3594539"/>
          </a:xfrm>
        </p:spPr>
        <p:txBody>
          <a:bodyPr/>
          <a:lstStyle/>
          <a:p>
            <a:r>
              <a:rPr lang="en-US" dirty="0"/>
              <a:t>Met with Urban’s social media coordinator </a:t>
            </a:r>
          </a:p>
          <a:p>
            <a:pPr lvl="1"/>
            <a:r>
              <a:rPr lang="en-US" dirty="0"/>
              <a:t>Brainstormed goals for social media, specifically Twitter</a:t>
            </a:r>
          </a:p>
          <a:p>
            <a:endParaRPr lang="en-US" dirty="0"/>
          </a:p>
          <a:p>
            <a:r>
              <a:rPr lang="en-US" dirty="0"/>
              <a:t>Created </a:t>
            </a:r>
            <a:r>
              <a:rPr lang="en-US" dirty="0">
                <a:hlinkClick r:id="rId3"/>
              </a:rPr>
              <a:t>Twitter Guidelines </a:t>
            </a:r>
            <a:r>
              <a:rPr lang="en-US" dirty="0"/>
              <a:t>for @NNIPHQ and #NNIP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Refining Twitter strategies and </a:t>
            </a:r>
            <a:r>
              <a:rPr lang="en-US"/>
              <a:t>reporting metrics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A23E5-2B09-452B-8324-60FDFB507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954" y="1919469"/>
            <a:ext cx="3800922" cy="40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168-44DC-46E7-9142-9A45AE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(Twitter)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2F6-688E-431D-AF76-151CC72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9" y="1514901"/>
            <a:ext cx="8650319" cy="4735774"/>
          </a:xfrm>
        </p:spPr>
        <p:txBody>
          <a:bodyPr/>
          <a:lstStyle/>
          <a:p>
            <a:r>
              <a:rPr lang="en-US" dirty="0"/>
              <a:t>NNIP’s goal for its use of Twitter is: </a:t>
            </a:r>
            <a:r>
              <a:rPr lang="en-US" b="1" dirty="0"/>
              <a:t>to promote the work and principles of the NNIP network and partner organizations, particularly to external audiences.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Strategic use of Twitter </a:t>
            </a:r>
          </a:p>
          <a:p>
            <a:pPr lvl="1"/>
            <a:r>
              <a:rPr lang="en-US" dirty="0"/>
              <a:t>National platform should elevate Partner work to reach additional audiences </a:t>
            </a:r>
          </a:p>
          <a:p>
            <a:pPr lvl="1"/>
            <a:r>
              <a:rPr lang="en-US" dirty="0"/>
              <a:t>Plug into topics in the news to show relevancy </a:t>
            </a:r>
          </a:p>
          <a:p>
            <a:pPr lvl="1"/>
            <a:r>
              <a:rPr lang="en-US" dirty="0"/>
              <a:t>Engage with other networks, practitioners, thought leaders </a:t>
            </a:r>
          </a:p>
        </p:txBody>
      </p:sp>
    </p:spTree>
    <p:extLst>
      <p:ext uri="{BB962C8B-B14F-4D97-AF65-F5344CB8AC3E}">
        <p14:creationId xmlns:p14="http://schemas.microsoft.com/office/powerpoint/2010/main" val="757257519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</TotalTime>
  <Words>884</Words>
  <Application>Microsoft Office PowerPoint</Application>
  <PresentationFormat>On-screen Show (4:3)</PresentationFormat>
  <Paragraphs>143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Lato</vt:lpstr>
      <vt:lpstr>NNIP PPT Theme</vt:lpstr>
      <vt:lpstr>NNIP Network Update and Idea Showcase</vt:lpstr>
      <vt:lpstr>Urban Institute NNIP Staff</vt:lpstr>
      <vt:lpstr>2020 Census Cross-Site Project</vt:lpstr>
      <vt:lpstr>2020 Census Cross-Site Project</vt:lpstr>
      <vt:lpstr>2020 Census Cross-Site Project</vt:lpstr>
      <vt:lpstr>2020 Census Cross-Site Project</vt:lpstr>
      <vt:lpstr>2020 Census Upcoming Work</vt:lpstr>
      <vt:lpstr>Social Media (Twitter) </vt:lpstr>
      <vt:lpstr>Social Media (Twitter) </vt:lpstr>
      <vt:lpstr>Social Media (Twitter) </vt:lpstr>
      <vt:lpstr>Thank You to our Showcase Panelists! </vt:lpstr>
      <vt:lpstr>Publications coming soon  </vt:lpstr>
      <vt:lpstr>Publications coming soon – RWJF  project </vt:lpstr>
      <vt:lpstr>Upcoming Events</vt:lpstr>
      <vt:lpstr>Questions or ideas?  Email: nnip@urban.org   </vt:lpstr>
      <vt:lpstr>Participate in the Network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Pettit, Kathryn</cp:lastModifiedBy>
  <cp:revision>439</cp:revision>
  <cp:lastPrinted>2018-02-13T17:55:39Z</cp:lastPrinted>
  <dcterms:created xsi:type="dcterms:W3CDTF">2010-04-12T23:12:02Z</dcterms:created>
  <dcterms:modified xsi:type="dcterms:W3CDTF">2019-07-25T15:45:02Z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