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4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1" r:id="rId6"/>
    <p:sldId id="332" r:id="rId7"/>
    <p:sldId id="324" r:id="rId8"/>
    <p:sldId id="331" r:id="rId9"/>
    <p:sldId id="322" r:id="rId10"/>
    <p:sldId id="294" r:id="rId11"/>
    <p:sldId id="303" r:id="rId12"/>
    <p:sldId id="262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tit, Kathryn" initials="K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DE"/>
    <a:srgbClr val="273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78075" autoAdjust="0"/>
  </p:normalViewPr>
  <p:slideViewPr>
    <p:cSldViewPr snapToGrid="0" snapToObjects="1">
      <p:cViewPr varScale="1">
        <p:scale>
          <a:sx n="67" d="100"/>
          <a:sy n="67" d="100"/>
        </p:scale>
        <p:origin x="1782" y="60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27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4318399-C1B5-4037-8674-5613146CCF5C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7C8C960-2E18-4E70-97B9-EEB2A561B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2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D4870913-B09A-4210-80A5-C9DE03B3D30B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0B69BFE-14B3-4640-8300-3FE75FA1B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7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1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MARCUS &amp; KASSIE?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2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1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1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KP rearranged – many attendees are junior people and partners can’t afford to send everyone to meetings, so I didn’t want that one first. </a:t>
            </a:r>
          </a:p>
          <a:p>
            <a:r>
              <a:rPr lang="en-US" baseline="0" dirty="0"/>
              <a:t>Added forthcoming b/</a:t>
            </a:r>
            <a:r>
              <a:rPr lang="en-US" baseline="0" dirty="0" err="1"/>
              <a:t>cThe</a:t>
            </a:r>
            <a:r>
              <a:rPr lang="en-US" baseline="0" dirty="0"/>
              <a:t> data inventory request hasn’t gone out I think so I put that as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65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3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8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9" y="437861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ighborhoodindicators.org/sites/default/files/publications/Participation%20Handou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3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jake@jakecowan.com" TargetMode="External"/><Relationship Id="rId5" Type="http://schemas.openxmlformats.org/officeDocument/2006/relationships/hyperlink" Target="mailto:Laura.c.Mckieran@uth.tmc.edu" TargetMode="External"/><Relationship Id="rId4" Type="http://schemas.openxmlformats.org/officeDocument/2006/relationships/hyperlink" Target="mailto:rmg44@pitt.ed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vconf.com/" TargetMode="External"/><Relationship Id="rId3" Type="http://schemas.openxmlformats.org/officeDocument/2006/relationships/hyperlink" Target="https://www.nten.org/ntc/" TargetMode="External"/><Relationship Id="rId7" Type="http://schemas.openxmlformats.org/officeDocument/2006/relationships/hyperlink" Target="https://2019.foss4g-na.org/" TargetMode="External"/><Relationship Id="rId12" Type="http://schemas.openxmlformats.org/officeDocument/2006/relationships/hyperlink" Target="https://docs.google.com/document/d/1Gkyd3jI7FjIhU-5j3FZMHtqiR8eAzvDeMbg66_9g_ko/ed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aceda.org/people-places-2019" TargetMode="External"/><Relationship Id="rId11" Type="http://schemas.openxmlformats.org/officeDocument/2006/relationships/hyperlink" Target="https://www.codeforamerica.org/summit" TargetMode="External"/><Relationship Id="rId5" Type="http://schemas.openxmlformats.org/officeDocument/2006/relationships/hyperlink" Target="http://www.aag.org/cs/calendar_of_events/aag_annual_meetings" TargetMode="External"/><Relationship Id="rId10" Type="http://schemas.openxmlformats.org/officeDocument/2006/relationships/hyperlink" Target="https://acsdatacommunity.prb.org/p/conferences" TargetMode="External"/><Relationship Id="rId4" Type="http://schemas.openxmlformats.org/officeDocument/2006/relationships/hyperlink" Target="https://www.academyhealth.org/events/site/2019-health-datapalooza" TargetMode="External"/><Relationship Id="rId9" Type="http://schemas.openxmlformats.org/officeDocument/2006/relationships/hyperlink" Target="https://www.chicagofed.org/region/community-development/2019-federal-reserve-system-community-development-research-conferen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nip@urban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NNIP Network Update and Idea Showcase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February 21, 2019</a:t>
            </a:r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Institute NNIP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5"/>
          <a:stretch/>
        </p:blipFill>
        <p:spPr>
          <a:xfrm>
            <a:off x="2494008" y="1854697"/>
            <a:ext cx="989489" cy="1145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1630" y="305839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Kathy Pettit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9867" y="3099879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Leah Hendey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7477" y="5198774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 Pitingolo</a:t>
            </a:r>
          </a:p>
        </p:txBody>
      </p:sp>
      <p:pic>
        <p:nvPicPr>
          <p:cNvPr id="7" name="Picture 2" descr="D:\Users\LHendey\Desktop\00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5"/>
          <a:stretch/>
        </p:blipFill>
        <p:spPr bwMode="auto">
          <a:xfrm>
            <a:off x="5648463" y="1828472"/>
            <a:ext cx="989489" cy="118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85843" y="5152967"/>
            <a:ext cx="15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Olivia Arena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21" y="3854136"/>
            <a:ext cx="1057721" cy="116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391" y="3809433"/>
            <a:ext cx="1042263" cy="1146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770" y="3809433"/>
            <a:ext cx="1098359" cy="12081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10270" y="5152967"/>
            <a:ext cx="15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Kelley Hanni </a:t>
            </a:r>
          </a:p>
        </p:txBody>
      </p:sp>
    </p:spTree>
    <p:extLst>
      <p:ext uri="{BB962C8B-B14F-4D97-AF65-F5344CB8AC3E}">
        <p14:creationId xmlns:p14="http://schemas.microsoft.com/office/powerpoint/2010/main" val="419757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Local Capacity to Use Data to Improve Health and Equity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49" y="1558080"/>
            <a:ext cx="8035925" cy="450375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93749" y="1710480"/>
            <a:ext cx="8035925" cy="45037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15-month Robert Wood Johnson grant</a:t>
            </a:r>
          </a:p>
          <a:p>
            <a:r>
              <a:rPr lang="en-US" dirty="0"/>
              <a:t>Guidance on principles and directions for RWJF’s investments related to data and data capacity</a:t>
            </a:r>
          </a:p>
          <a:p>
            <a:r>
              <a:rPr lang="en-US" dirty="0"/>
              <a:t>Understanding and supporting small and medium cities’ capacity to use data for community health</a:t>
            </a:r>
          </a:p>
          <a:p>
            <a:r>
              <a:rPr lang="en-US" sz="2300" dirty="0"/>
              <a:t>Supporting the NNIP network, particularly how local data can inform efforts to improve health and equity</a:t>
            </a:r>
          </a:p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Font typeface="Arial"/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03207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Publications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49" y="1558080"/>
            <a:ext cx="8035925" cy="450375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93749" y="1710480"/>
            <a:ext cx="8035925" cy="45037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Potential for Catalyzing Community Criminal Justice Reform with Data (Microsoft)</a:t>
            </a:r>
          </a:p>
          <a:p>
            <a:pPr lvl="1"/>
            <a:r>
              <a:rPr lang="en-US" dirty="0"/>
              <a:t>Fact sheet and project listing</a:t>
            </a:r>
          </a:p>
          <a:p>
            <a:r>
              <a:rPr lang="en-US" dirty="0"/>
              <a:t>Harnessing the Power of Open Data for Children and Families  (Casey/KIDS COUNT)</a:t>
            </a:r>
          </a:p>
          <a:p>
            <a:pPr lvl="1"/>
            <a:r>
              <a:rPr lang="en-US" dirty="0"/>
              <a:t>Brief, 2 fact sheets, and state open data portal scan</a:t>
            </a:r>
          </a:p>
          <a:p>
            <a:endParaRPr lang="en-US" sz="2300" dirty="0"/>
          </a:p>
          <a:p>
            <a:pPr>
              <a:spcAft>
                <a:spcPts val="600"/>
              </a:spcAft>
            </a:pPr>
            <a:endParaRPr lang="en-US" sz="2300" dirty="0"/>
          </a:p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Font typeface="Arial"/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05156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845-5F14-4624-B142-42FEF875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coming soon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D489-7058-4A17-A337-00942868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648807"/>
            <a:ext cx="7760188" cy="4203573"/>
          </a:xfrm>
        </p:spPr>
        <p:txBody>
          <a:bodyPr/>
          <a:lstStyle/>
          <a:p>
            <a:r>
              <a:rPr lang="en-US" dirty="0"/>
              <a:t>Data and technology groups can improve the 2020 Census count (brief)</a:t>
            </a:r>
          </a:p>
          <a:p>
            <a:r>
              <a:rPr lang="en-US" dirty="0"/>
              <a:t>Turning the Corner (titles </a:t>
            </a:r>
            <a:r>
              <a:rPr lang="en-US" dirty="0" err="1"/>
              <a:t>tbd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Implications of Neighborhood Revitalization for Public Safety, Small Businesses, and Capital Investments (brief)</a:t>
            </a:r>
          </a:p>
          <a:p>
            <a:pPr lvl="1"/>
            <a:r>
              <a:rPr lang="en-US" dirty="0"/>
              <a:t>Lessons from Five Cities on Displacement Risk (brief)</a:t>
            </a:r>
          </a:p>
          <a:p>
            <a:pPr lvl="1"/>
            <a:r>
              <a:rPr lang="en-US" dirty="0"/>
              <a:t>Experiences of Five Cities Exploring Displacement</a:t>
            </a:r>
          </a:p>
          <a:p>
            <a:pPr lvl="1"/>
            <a:r>
              <a:rPr lang="en-US" dirty="0"/>
              <a:t>Measuring Neighborhood Change to Understand and Prevent Displacement (data guide)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9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Participate in the Network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49" y="1558080"/>
            <a:ext cx="8035925" cy="450375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41349" y="1558080"/>
            <a:ext cx="8035925" cy="45037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/>
              <a:t>There are many ways to participate in the network:</a:t>
            </a:r>
          </a:p>
          <a:p>
            <a:pPr lvl="0"/>
            <a:r>
              <a:rPr lang="en-US" sz="2000" dirty="0"/>
              <a:t>Submit updates online on recent partner activities at least semi-annually </a:t>
            </a:r>
          </a:p>
          <a:p>
            <a:pPr lvl="0"/>
            <a:r>
              <a:rPr lang="en-US" sz="2000" dirty="0"/>
              <a:t>Recognize and promote the network in presentations to local and national audiences</a:t>
            </a:r>
          </a:p>
          <a:p>
            <a:r>
              <a:rPr lang="en-US" sz="2000" dirty="0"/>
              <a:t>Submit annual updates to your local data inventory</a:t>
            </a:r>
          </a:p>
          <a:p>
            <a:r>
              <a:rPr lang="en-US" sz="2000" dirty="0"/>
              <a:t>Attend annual meetings</a:t>
            </a:r>
          </a:p>
          <a:p>
            <a:r>
              <a:rPr lang="en-US" sz="2000" dirty="0"/>
              <a:t>Follow @NNIPHQ and use #NNIP for your NNIP-related tweets </a:t>
            </a:r>
          </a:p>
          <a:p>
            <a:pPr marL="0" lvl="0" indent="0">
              <a:buNone/>
            </a:pPr>
            <a:r>
              <a:rPr lang="en-US" sz="2000" i="1" dirty="0"/>
              <a:t>Check out the Participation Handout for all of the ways you can get involved: </a:t>
            </a:r>
            <a:r>
              <a:rPr lang="en-US" sz="2000" b="1" i="1" dirty="0">
                <a:hlinkClick r:id="rId3"/>
              </a:rPr>
              <a:t>http://bit.ly/ParticipationHandout</a:t>
            </a:r>
            <a:endParaRPr lang="en-US" sz="2000" b="1" i="1" dirty="0"/>
          </a:p>
          <a:p>
            <a:pPr>
              <a:spcAft>
                <a:spcPts val="600"/>
              </a:spcAft>
            </a:pPr>
            <a:endParaRPr lang="en-US" sz="2300" dirty="0"/>
          </a:p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Font typeface="Arial"/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97682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" y="360723"/>
            <a:ext cx="8769605" cy="1073516"/>
          </a:xfrm>
        </p:spPr>
        <p:txBody>
          <a:bodyPr anchor="ctr"/>
          <a:lstStyle/>
          <a:p>
            <a:pPr algn="ctr"/>
            <a:r>
              <a:rPr lang="en-US" dirty="0"/>
              <a:t>Thank You to our Showcase Panelists!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941" b="33813"/>
          <a:stretch/>
        </p:blipFill>
        <p:spPr>
          <a:xfrm>
            <a:off x="3661927" y="1606389"/>
            <a:ext cx="1832609" cy="1873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1809" y="3522174"/>
            <a:ext cx="354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 Gradeck </a:t>
            </a:r>
          </a:p>
          <a:p>
            <a:pPr algn="ctr"/>
            <a:r>
              <a:rPr lang="en-US" dirty="0">
                <a:hlinkClick r:id="rId4"/>
              </a:rPr>
              <a:t>rmg44@pitt.edu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84638" y="4442072"/>
            <a:ext cx="455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Laura </a:t>
            </a:r>
            <a:r>
              <a:rPr lang="en-US" dirty="0" err="1"/>
              <a:t>McKieran</a:t>
            </a:r>
            <a:r>
              <a:rPr lang="en-US" dirty="0"/>
              <a:t> </a:t>
            </a:r>
          </a:p>
          <a:p>
            <a:pPr algn="ctr"/>
            <a:r>
              <a:rPr lang="en-US" dirty="0">
                <a:hlinkClick r:id="rId5"/>
              </a:rPr>
              <a:t>Laura.c.Mckieran@uth.tmc.edu</a:t>
            </a:r>
            <a:endParaRPr lang="en-US" dirty="0"/>
          </a:p>
          <a:p>
            <a:pPr algn="ctr"/>
            <a:r>
              <a:rPr lang="en-US" dirty="0"/>
              <a:t>   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64664" y="4512982"/>
            <a:ext cx="455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Jake Cowan </a:t>
            </a:r>
          </a:p>
          <a:p>
            <a:pPr algn="ctr"/>
            <a:r>
              <a:rPr lang="en-US" dirty="0">
                <a:hlinkClick r:id="rId6"/>
              </a:rPr>
              <a:t>jake@jakecowan.com</a:t>
            </a:r>
            <a:endParaRPr lang="en-US" dirty="0"/>
          </a:p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266" y="2543051"/>
            <a:ext cx="1920744" cy="18222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21506" t="4601" r="30417" b="20808"/>
          <a:stretch/>
        </p:blipFill>
        <p:spPr>
          <a:xfrm>
            <a:off x="6167061" y="2631559"/>
            <a:ext cx="1753759" cy="18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014" y="1973382"/>
            <a:ext cx="8402089" cy="4203573"/>
          </a:xfrm>
        </p:spPr>
        <p:txBody>
          <a:bodyPr/>
          <a:lstStyle/>
          <a:p>
            <a:r>
              <a:rPr lang="en-US" sz="1600" u="sng" dirty="0">
                <a:hlinkClick r:id="rId3"/>
              </a:rPr>
              <a:t>Nonprofit Technology Conference</a:t>
            </a:r>
            <a:r>
              <a:rPr lang="en-US" sz="1600" dirty="0"/>
              <a:t>, March 13-15, Portland, OR</a:t>
            </a:r>
          </a:p>
          <a:p>
            <a:r>
              <a:rPr lang="en-US" sz="1600" u="sng" dirty="0">
                <a:hlinkClick r:id="rId4"/>
              </a:rPr>
              <a:t>2019 Health </a:t>
            </a:r>
            <a:r>
              <a:rPr lang="en-US" sz="1600" u="sng" dirty="0" err="1">
                <a:hlinkClick r:id="rId4"/>
              </a:rPr>
              <a:t>Datapalooza</a:t>
            </a:r>
            <a:r>
              <a:rPr lang="en-US" sz="1600" dirty="0"/>
              <a:t>, March 27-28, Washington, DC</a:t>
            </a:r>
          </a:p>
          <a:p>
            <a:r>
              <a:rPr lang="en-US" sz="1600" u="sng" dirty="0">
                <a:hlinkClick r:id="rId5"/>
              </a:rPr>
              <a:t>American Association of Geographers</a:t>
            </a:r>
            <a:r>
              <a:rPr lang="en-US" sz="1600" dirty="0"/>
              <a:t>, April 3-7, Washington, DC</a:t>
            </a:r>
          </a:p>
          <a:p>
            <a:r>
              <a:rPr lang="en-US" sz="1600" u="sng" dirty="0">
                <a:hlinkClick r:id="rId6"/>
              </a:rPr>
              <a:t>People &amp; Place</a:t>
            </a:r>
            <a:r>
              <a:rPr lang="en-US" sz="1600" dirty="0">
                <a:hlinkClick r:id="rId6"/>
              </a:rPr>
              <a:t>s</a:t>
            </a:r>
            <a:r>
              <a:rPr lang="en-US" sz="1600" dirty="0"/>
              <a:t> - April 15-17, Arlington, VA</a:t>
            </a:r>
          </a:p>
          <a:p>
            <a:r>
              <a:rPr lang="en-US" sz="1600" u="sng" dirty="0">
                <a:hlinkClick r:id="rId7"/>
              </a:rPr>
              <a:t>FOSS4G North America</a:t>
            </a:r>
            <a:r>
              <a:rPr lang="en-US" sz="1600" dirty="0"/>
              <a:t>, April 16-18, San Diego, CA </a:t>
            </a:r>
          </a:p>
          <a:p>
            <a:r>
              <a:rPr lang="en-US" sz="1600" u="sng" dirty="0">
                <a:hlinkClick r:id="rId8"/>
              </a:rPr>
              <a:t>csv conference</a:t>
            </a:r>
            <a:r>
              <a:rPr lang="en-US" sz="1600" dirty="0"/>
              <a:t>, May 8-9, Portland, OR</a:t>
            </a:r>
          </a:p>
          <a:p>
            <a:r>
              <a:rPr lang="en-US" sz="1600" u="sng" dirty="0">
                <a:hlinkClick r:id="rId9"/>
              </a:rPr>
              <a:t>Renewing the Promise of the Middle Class</a:t>
            </a:r>
            <a:r>
              <a:rPr lang="en-US" sz="1600" dirty="0"/>
              <a:t>, May 9-10, 2019, Washington DC</a:t>
            </a:r>
          </a:p>
          <a:p>
            <a:r>
              <a:rPr lang="en-US" sz="1600" u="sng" dirty="0">
                <a:hlinkClick r:id="rId10"/>
              </a:rPr>
              <a:t>American Community Survey Users’ Conference</a:t>
            </a:r>
            <a:r>
              <a:rPr lang="en-US" sz="1600" dirty="0"/>
              <a:t>, May 14-15, Washington DC</a:t>
            </a:r>
          </a:p>
          <a:p>
            <a:r>
              <a:rPr lang="en-US" sz="1600" u="sng" dirty="0">
                <a:hlinkClick r:id="rId11"/>
              </a:rPr>
              <a:t>Code for America Summit</a:t>
            </a:r>
            <a:r>
              <a:rPr lang="en-US" sz="1600" dirty="0"/>
              <a:t>, May 29-31, Oakland</a:t>
            </a:r>
          </a:p>
          <a:p>
            <a:r>
              <a:rPr lang="en-US" sz="1600" b="1" i="1" dirty="0"/>
              <a:t>NNIP Partners’ Meeting, June 12-14, Milwaukee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014" y="1447284"/>
            <a:ext cx="470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2"/>
              </a:rPr>
              <a:t>Complete list of conferences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5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2274" y="1579418"/>
            <a:ext cx="7035799" cy="1116499"/>
          </a:xfrm>
        </p:spPr>
        <p:txBody>
          <a:bodyPr/>
          <a:lstStyle/>
          <a:p>
            <a:r>
              <a:rPr lang="en-US" dirty="0"/>
              <a:t>Questions or ideas? </a:t>
            </a:r>
            <a:br>
              <a:rPr lang="en-US" dirty="0"/>
            </a:br>
            <a:r>
              <a:rPr lang="en-US" dirty="0"/>
              <a:t>Email:</a:t>
            </a:r>
            <a:br>
              <a:rPr lang="en-US" dirty="0"/>
            </a:br>
            <a:r>
              <a:rPr lang="en-US" dirty="0">
                <a:hlinkClick r:id="rId3"/>
              </a:rPr>
              <a:t>nnip@urban.org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5601"/>
      </p:ext>
    </p:extLst>
  </p:cSld>
  <p:clrMapOvr>
    <a:masterClrMapping/>
  </p:clrMapOvr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4891</TotalTime>
  <Words>487</Words>
  <Application>Microsoft Office PowerPoint</Application>
  <PresentationFormat>On-screen Show (4:3)</PresentationFormat>
  <Paragraphs>83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NNIP PPT Theme</vt:lpstr>
      <vt:lpstr>NNIP Network Update and Idea Showcase</vt:lpstr>
      <vt:lpstr>Urban Institute NNIP Staff</vt:lpstr>
      <vt:lpstr>Building Local Capacity to Use Data to Improve Health and Equity</vt:lpstr>
      <vt:lpstr>Recent Publications </vt:lpstr>
      <vt:lpstr>Publications coming soon  </vt:lpstr>
      <vt:lpstr>Participate in the Network </vt:lpstr>
      <vt:lpstr>Thank You to our Showcase Panelists! </vt:lpstr>
      <vt:lpstr>Upcoming Events</vt:lpstr>
      <vt:lpstr>Questions or ideas?  Email: nnip@urban.org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Pettit, Kathryn</cp:lastModifiedBy>
  <cp:revision>426</cp:revision>
  <cp:lastPrinted>2018-02-13T17:55:39Z</cp:lastPrinted>
  <dcterms:created xsi:type="dcterms:W3CDTF">2010-04-12T23:12:02Z</dcterms:created>
  <dcterms:modified xsi:type="dcterms:W3CDTF">2019-02-21T17:07:03Z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