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7"/>
  </p:notesMasterIdLst>
  <p:handoutMasterIdLst>
    <p:handoutMasterId r:id="rId18"/>
  </p:handoutMasterIdLst>
  <p:sldIdLst>
    <p:sldId id="256" r:id="rId5"/>
    <p:sldId id="291" r:id="rId6"/>
    <p:sldId id="340" r:id="rId7"/>
    <p:sldId id="342" r:id="rId8"/>
    <p:sldId id="343" r:id="rId9"/>
    <p:sldId id="339" r:id="rId10"/>
    <p:sldId id="332" r:id="rId11"/>
    <p:sldId id="331" r:id="rId12"/>
    <p:sldId id="341" r:id="rId13"/>
    <p:sldId id="303" r:id="rId14"/>
    <p:sldId id="262" r:id="rId15"/>
    <p:sldId id="322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">
          <p15:clr>
            <a:srgbClr val="A4A3A4"/>
          </p15:clr>
        </p15:guide>
        <p15:guide id="2" pos="1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tit, Kathryn" initials="K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6DE"/>
    <a:srgbClr val="273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4249" autoAdjust="0"/>
  </p:normalViewPr>
  <p:slideViewPr>
    <p:cSldViewPr snapToGrid="0" snapToObjects="1">
      <p:cViewPr>
        <p:scale>
          <a:sx n="66" d="100"/>
          <a:sy n="66" d="100"/>
        </p:scale>
        <p:origin x="1698" y="198"/>
      </p:cViewPr>
      <p:guideLst>
        <p:guide orient="horz" pos="72"/>
        <p:guide pos="115"/>
      </p:guideLst>
    </p:cSldViewPr>
  </p:slideViewPr>
  <p:outlineViewPr>
    <p:cViewPr>
      <p:scale>
        <a:sx n="33" d="100"/>
        <a:sy n="33" d="100"/>
      </p:scale>
      <p:origin x="0" y="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-274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A4318399-C1B5-4037-8674-5613146CCF5C}" type="datetimeFigureOut">
              <a:rPr lang="en-US" smtClean="0"/>
              <a:t>10/24/2019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27C8C960-2E18-4E70-97B9-EEB2A561B0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020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D4870913-B09A-4210-80A5-C9DE03B3D30B}" type="datetimeFigureOut">
              <a:rPr lang="en-US" smtClean="0"/>
              <a:t>10/24/2019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30B69BFE-14B3-4640-8300-3FE75FA1B3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272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16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KP rearranged – many attendees are junior people and partners can’t afford to send everyone to meetings, so I didn’t want that one first. </a:t>
            </a:r>
          </a:p>
          <a:p>
            <a:r>
              <a:rPr lang="en-US" baseline="0" dirty="0"/>
              <a:t>Added forthcoming b/</a:t>
            </a:r>
            <a:r>
              <a:rPr lang="en-US" baseline="0" dirty="0" err="1"/>
              <a:t>cThe</a:t>
            </a:r>
            <a:r>
              <a:rPr lang="en-US" baseline="0" dirty="0"/>
              <a:t> data inventory request hasn’t gone out I think so I put that as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65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21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537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respondents responded 3, 4, and 5 to the importance of partner meetings to their organization (on a 1—5 scale)</a:t>
            </a:r>
          </a:p>
          <a:p>
            <a:r>
              <a:rPr lang="en-US" dirty="0"/>
              <a:t>All respondents responded 3, 4, and 5 to value of peer support through the network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928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200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2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74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03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981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itlePage_Header_Img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HERE</a:t>
            </a:r>
            <a:br>
              <a:rPr lang="en-US" dirty="0"/>
            </a:br>
            <a:r>
              <a:rPr lang="en-US" dirty="0"/>
              <a:t>SECOND LINE OF TEXT IF NEEDED</a:t>
            </a: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TWO LINES OF TEXT IF NEEDED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MONTH XX, 20XX</a:t>
            </a:r>
            <a:br>
              <a:rPr lang="en-US" dirty="0"/>
            </a:br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1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736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914292"/>
            <a:ext cx="7924800" cy="1920286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>
              <a:defRPr sz="40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HERE TO ADD</a:t>
            </a:r>
            <a:br>
              <a:rPr lang="en-US" dirty="0"/>
            </a:br>
            <a:r>
              <a:rPr lang="en-US" dirty="0"/>
              <a:t>TRANSITION SLIDE TITLE</a:t>
            </a:r>
            <a:br>
              <a:rPr lang="en-US" dirty="0"/>
            </a:br>
            <a:r>
              <a:rPr lang="en-US" dirty="0"/>
              <a:t>THIRD LINE IF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932375"/>
            <a:ext cx="7924800" cy="1054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HERE TO ADD SUBTITLE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4137883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NNIP_PowerPoint_Template_Slides_v3-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99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able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ankYou_Slide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7019" y="2133455"/>
            <a:ext cx="7035799" cy="787545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4000" b="1">
                <a:solidFill>
                  <a:srgbClr val="273691"/>
                </a:solidFill>
              </a:defRPr>
            </a:lvl1pPr>
          </a:lstStyle>
          <a:p>
            <a:r>
              <a:rPr lang="en-US" dirty="0"/>
              <a:t>CLICK TO EDIT CLOSING</a:t>
            </a:r>
          </a:p>
        </p:txBody>
      </p:sp>
      <p:pic>
        <p:nvPicPr>
          <p:cNvPr id="5" name="Picture 4" descr="NNIP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19" y="4378616"/>
            <a:ext cx="3090672" cy="111252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27019" y="4810387"/>
            <a:ext cx="7035799" cy="6967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00B6DE"/>
                </a:solidFill>
              </a:defRPr>
            </a:lvl1pPr>
          </a:lstStyle>
          <a:p>
            <a:pPr lvl="0"/>
            <a:r>
              <a:rPr lang="en-US" dirty="0"/>
              <a:t>Click to add custom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02951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Page_Header_Img_v2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03231" cy="139223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HERE</a:t>
            </a:r>
            <a:br>
              <a:rPr lang="en-US" dirty="0"/>
            </a:br>
            <a:r>
              <a:rPr lang="en-US" dirty="0"/>
              <a:t>SECOND LINE OF TEXT IF NEEDED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TWO LINES OF TEXT IF NEEDED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MONTH XX, 20XX</a:t>
            </a:r>
            <a:br>
              <a:rPr lang="en-US" dirty="0"/>
            </a:br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9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0784" cy="10602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Two column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82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641350" y="1863119"/>
            <a:ext cx="4115377" cy="4203573"/>
          </a:xfrm>
          <a:prstGeom prst="rect">
            <a:avLst/>
          </a:prstGeom>
        </p:spPr>
        <p:txBody>
          <a:bodyPr numCol="1" spcCol="22860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1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3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55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Two column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369692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8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7" r:id="rId2"/>
    <p:sldLayoutId id="2147493457" r:id="rId3"/>
    <p:sldLayoutId id="2147493483" r:id="rId4"/>
    <p:sldLayoutId id="2147493484" r:id="rId5"/>
    <p:sldLayoutId id="2147493478" r:id="rId6"/>
    <p:sldLayoutId id="2147493470" r:id="rId7"/>
    <p:sldLayoutId id="2147493481" r:id="rId8"/>
    <p:sldLayoutId id="2147493482" r:id="rId9"/>
    <p:sldLayoutId id="2147493477" r:id="rId10"/>
    <p:sldLayoutId id="2147493471" r:id="rId11"/>
    <p:sldLayoutId id="2147493475" r:id="rId12"/>
    <p:sldLayoutId id="2147493474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am.org/events/future-appam-conferences-and-events/" TargetMode="External"/><Relationship Id="rId7" Type="http://schemas.openxmlformats.org/officeDocument/2006/relationships/hyperlink" Target="https://docs.google.com/document/d/1DYt3fWlVrUzzLrWdzb4gVcb3iUBLu4JRdcQEEVL2XPI/edi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urbanaffairsassociation.org/conference/" TargetMode="External"/><Relationship Id="rId5" Type="http://schemas.openxmlformats.org/officeDocument/2006/relationships/hyperlink" Target="https://www.frbsf.org/community-development/events/2020/march/2020-national-interagency-community-reinvestment-conference/" TargetMode="External"/><Relationship Id="rId4" Type="http://schemas.openxmlformats.org/officeDocument/2006/relationships/hyperlink" Target="https://tc17.tableau.com/tc1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nnip@urban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ighborhoodindicators.org/sites/default/files/publications/Participation%20Handout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Relationship Id="rId9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rpitingolo@urban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NNIP Network Update and Idea Showcase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October 24, 2019</a:t>
            </a:r>
          </a:p>
        </p:txBody>
      </p:sp>
    </p:spTree>
    <p:extLst>
      <p:ext uri="{BB962C8B-B14F-4D97-AF65-F5344CB8AC3E}">
        <p14:creationId xmlns:p14="http://schemas.microsoft.com/office/powerpoint/2010/main" val="3687684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Events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3014" y="1973382"/>
            <a:ext cx="8402089" cy="4203573"/>
          </a:xfrm>
        </p:spPr>
        <p:txBody>
          <a:bodyPr/>
          <a:lstStyle/>
          <a:p>
            <a:r>
              <a:rPr lang="en-US" sz="2000" u="sng" dirty="0">
                <a:hlinkClick r:id="rId3"/>
              </a:rPr>
              <a:t>APPAM</a:t>
            </a:r>
            <a:r>
              <a:rPr lang="en-US" sz="2000" dirty="0"/>
              <a:t>, November 7-9, Denver, CO</a:t>
            </a:r>
          </a:p>
          <a:p>
            <a:r>
              <a:rPr lang="en-US" sz="2000" u="sng" dirty="0">
                <a:hlinkClick r:id="rId4"/>
              </a:rPr>
              <a:t>Tableau Conference</a:t>
            </a:r>
            <a:r>
              <a:rPr lang="en-US" sz="2000" dirty="0"/>
              <a:t> November 12-15, Las Vegas</a:t>
            </a:r>
          </a:p>
          <a:p>
            <a:r>
              <a:rPr lang="en-US" sz="2000" dirty="0">
                <a:hlinkClick r:id="rId5"/>
              </a:rPr>
              <a:t>2020 National Interagency Community Reinvestment Conference</a:t>
            </a:r>
            <a:r>
              <a:rPr lang="en-US" sz="2000" dirty="0"/>
              <a:t>, March 9-12, 2020, Denver </a:t>
            </a:r>
          </a:p>
          <a:p>
            <a:r>
              <a:rPr lang="en-US" sz="2000" dirty="0">
                <a:hlinkClick r:id="rId6"/>
              </a:rPr>
              <a:t>Urban Affairs Conference</a:t>
            </a:r>
            <a:r>
              <a:rPr lang="en-US" sz="2000" dirty="0"/>
              <a:t>, April 2-4, 2020 Washington DC</a:t>
            </a:r>
          </a:p>
          <a:p>
            <a:pPr marL="0" indent="0">
              <a:buNone/>
            </a:pPr>
            <a:br>
              <a:rPr lang="en-US" sz="1050" dirty="0"/>
            </a:br>
            <a:endParaRPr lang="en-US" sz="1050" dirty="0"/>
          </a:p>
        </p:txBody>
      </p:sp>
      <p:sp>
        <p:nvSpPr>
          <p:cNvPr id="5" name="TextBox 4"/>
          <p:cNvSpPr txBox="1"/>
          <p:nvPr/>
        </p:nvSpPr>
        <p:spPr>
          <a:xfrm>
            <a:off x="293014" y="1447284"/>
            <a:ext cx="470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7"/>
              </a:rPr>
              <a:t>Complete list of conferences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0856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2274" y="1579418"/>
            <a:ext cx="7035799" cy="1116499"/>
          </a:xfrm>
        </p:spPr>
        <p:txBody>
          <a:bodyPr/>
          <a:lstStyle/>
          <a:p>
            <a:r>
              <a:rPr lang="en-US" dirty="0"/>
              <a:t>Questions or ideas? </a:t>
            </a:r>
            <a:br>
              <a:rPr lang="en-US" dirty="0"/>
            </a:br>
            <a:r>
              <a:rPr lang="en-US" dirty="0"/>
              <a:t>Email:</a:t>
            </a:r>
            <a:br>
              <a:rPr lang="en-US" dirty="0"/>
            </a:br>
            <a:r>
              <a:rPr lang="en-US" dirty="0">
                <a:hlinkClick r:id="rId3"/>
              </a:rPr>
              <a:t>nnip@urban.org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25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Participate in the Network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1349" y="1558080"/>
            <a:ext cx="8035925" cy="4503759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endParaRPr lang="en-US" sz="2300" dirty="0"/>
          </a:p>
          <a:p>
            <a:endParaRPr lang="en-US" sz="23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41349" y="1558080"/>
            <a:ext cx="8035925" cy="450375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dirty="0"/>
              <a:t>There are many ways to participate in the network:</a:t>
            </a:r>
          </a:p>
          <a:p>
            <a:pPr lvl="0"/>
            <a:r>
              <a:rPr lang="en-US" sz="2000" dirty="0"/>
              <a:t>Submit updates online on recent partner activities at least semi-annually </a:t>
            </a:r>
          </a:p>
          <a:p>
            <a:pPr lvl="0"/>
            <a:r>
              <a:rPr lang="en-US" sz="2000" dirty="0"/>
              <a:t>Recognize and promote the network in presentations to local and national audiences</a:t>
            </a:r>
          </a:p>
          <a:p>
            <a:r>
              <a:rPr lang="en-US" sz="2000" dirty="0"/>
              <a:t>Submit annual updates to your local data inventory</a:t>
            </a:r>
          </a:p>
          <a:p>
            <a:r>
              <a:rPr lang="en-US" sz="2000" dirty="0"/>
              <a:t>Attend annual meetings</a:t>
            </a:r>
          </a:p>
          <a:p>
            <a:r>
              <a:rPr lang="en-US" sz="2000" dirty="0"/>
              <a:t>Follow @NNIPHQ and use #NNIP for your NNIP-related tweets </a:t>
            </a:r>
          </a:p>
          <a:p>
            <a:pPr marL="0" lvl="0" indent="0">
              <a:buNone/>
            </a:pPr>
            <a:r>
              <a:rPr lang="en-US" sz="2000" i="1" dirty="0"/>
              <a:t>Check out the Participation Handout for all of the ways you can get involved: </a:t>
            </a:r>
            <a:r>
              <a:rPr lang="en-US" sz="2000" b="1" i="1" dirty="0">
                <a:hlinkClick r:id="rId3"/>
              </a:rPr>
              <a:t>http://bit.ly/ParticipationHandout</a:t>
            </a:r>
            <a:endParaRPr lang="en-US" sz="2000" b="1" i="1" dirty="0"/>
          </a:p>
          <a:p>
            <a:pPr>
              <a:spcAft>
                <a:spcPts val="600"/>
              </a:spcAft>
            </a:pPr>
            <a:endParaRPr lang="en-US" sz="2300" dirty="0"/>
          </a:p>
          <a:p>
            <a:pPr>
              <a:spcAft>
                <a:spcPts val="600"/>
              </a:spcAft>
            </a:pPr>
            <a:endParaRPr lang="en-US" sz="2300" dirty="0"/>
          </a:p>
          <a:p>
            <a:pPr marL="0" indent="0">
              <a:buFont typeface="Arial"/>
              <a:buNone/>
            </a:pPr>
            <a:endParaRPr lang="en-US" sz="2300" dirty="0"/>
          </a:p>
          <a:p>
            <a:endParaRPr lang="en-US" sz="2300" dirty="0"/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976820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Institute NNIP Staff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35"/>
          <a:stretch/>
        </p:blipFill>
        <p:spPr>
          <a:xfrm>
            <a:off x="2494008" y="1854697"/>
            <a:ext cx="989489" cy="11455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1630" y="305839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Kathy Pettit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9867" y="3099879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Leah Hendey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65038" y="5424055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 Pitingolo</a:t>
            </a:r>
          </a:p>
        </p:txBody>
      </p:sp>
      <p:pic>
        <p:nvPicPr>
          <p:cNvPr id="7" name="Picture 2" descr="D:\Users\LHendey\Desktop\009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55"/>
          <a:stretch/>
        </p:blipFill>
        <p:spPr bwMode="auto">
          <a:xfrm>
            <a:off x="5648463" y="1828472"/>
            <a:ext cx="989489" cy="118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714509" y="5141320"/>
            <a:ext cx="158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Olivia Arena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12" y="3792430"/>
            <a:ext cx="1057721" cy="1163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7299" y="3800931"/>
            <a:ext cx="1042263" cy="11464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9593" y="3770077"/>
            <a:ext cx="1098359" cy="120819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339460" y="5424055"/>
            <a:ext cx="158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Kelley Hanni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1141" y="3810132"/>
            <a:ext cx="1033897" cy="113728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7636" y="5141320"/>
            <a:ext cx="184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Camille Anoll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0689" y="3770076"/>
            <a:ext cx="1098359" cy="12081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770119" y="5182809"/>
            <a:ext cx="158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Kassie Scott</a:t>
            </a:r>
          </a:p>
        </p:txBody>
      </p:sp>
    </p:spTree>
    <p:extLst>
      <p:ext uri="{BB962C8B-B14F-4D97-AF65-F5344CB8AC3E}">
        <p14:creationId xmlns:p14="http://schemas.microsoft.com/office/powerpoint/2010/main" val="4197571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75BD-7FDE-45E0-AC46-377DFF842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and Vision</a:t>
            </a:r>
            <a:br>
              <a:rPr lang="en-US" dirty="0"/>
            </a:br>
            <a:r>
              <a:rPr lang="en-US" sz="2000" dirty="0"/>
              <a:t>Update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5BD6E3-56B0-4DCA-895B-14C40EFDB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Solicited Feedback from Business List (Sept./Oct.)</a:t>
            </a:r>
          </a:p>
          <a:p>
            <a:r>
              <a:rPr lang="en-US" dirty="0"/>
              <a:t>Review by Urban Communications (Nov.—Dec.)</a:t>
            </a:r>
          </a:p>
          <a:p>
            <a:r>
              <a:rPr lang="en-US" dirty="0"/>
              <a:t>Update website and other collateral (Dec. and onward)</a:t>
            </a:r>
          </a:p>
          <a:p>
            <a:r>
              <a:rPr lang="en-US" dirty="0"/>
              <a:t>Partners’ Webinar (February)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32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75BD-7FDE-45E0-AC46-377DFF842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Responding to the NNIP Partners’ Survey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5BD6E3-56B0-4DCA-895B-14C40EFDB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553029"/>
            <a:ext cx="7760188" cy="4513663"/>
          </a:xfrm>
        </p:spPr>
        <p:txBody>
          <a:bodyPr/>
          <a:lstStyle/>
          <a:p>
            <a:r>
              <a:rPr lang="en-US" dirty="0"/>
              <a:t>100% participation for our partner cities!</a:t>
            </a:r>
          </a:p>
          <a:p>
            <a:r>
              <a:rPr lang="en-US" dirty="0"/>
              <a:t>84% of our partners connect outside of the annual meetings.</a:t>
            </a:r>
          </a:p>
          <a:p>
            <a:r>
              <a:rPr lang="en-US" dirty="0"/>
              <a:t>92% of respondents felt that the partners’ meetings were important to their organization and all respondents felt NNIP did a good job hosting these meetings.</a:t>
            </a:r>
          </a:p>
          <a:p>
            <a:r>
              <a:rPr lang="en-US" dirty="0"/>
              <a:t>93% of respondents value NNIP for opportunities for peer support.</a:t>
            </a:r>
          </a:p>
        </p:txBody>
      </p:sp>
    </p:spTree>
    <p:extLst>
      <p:ext uri="{BB962C8B-B14F-4D97-AF65-F5344CB8AC3E}">
        <p14:creationId xmlns:p14="http://schemas.microsoft.com/office/powerpoint/2010/main" val="2299085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75BD-7FDE-45E0-AC46-377DFF842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about Data Inventory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5BD6E3-56B0-4DCA-895B-14C40EFDB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Thanks to the 16 partners who have responded already!</a:t>
            </a:r>
          </a:p>
          <a:p>
            <a:r>
              <a:rPr lang="en-US" dirty="0"/>
              <a:t>Look forward to new results on policing, environment, and health data.</a:t>
            </a:r>
          </a:p>
          <a:p>
            <a:r>
              <a:rPr lang="en-US" dirty="0"/>
              <a:t>If you haven’t answered, please do so by </a:t>
            </a:r>
            <a:r>
              <a:rPr lang="en-US" b="1" dirty="0"/>
              <a:t>October 31</a:t>
            </a:r>
            <a:r>
              <a:rPr lang="en-US" b="1" baseline="30000" dirty="0"/>
              <a:t>st</a:t>
            </a:r>
            <a:r>
              <a:rPr lang="en-US" dirty="0"/>
              <a:t> (Halloween)!</a:t>
            </a:r>
          </a:p>
          <a:p>
            <a:r>
              <a:rPr lang="en-US" dirty="0"/>
              <a:t>Email Rob Pitingolo, </a:t>
            </a:r>
            <a:r>
              <a:rPr lang="en-US" dirty="0">
                <a:hlinkClick r:id="rId3"/>
              </a:rPr>
              <a:t>rpitingolo@urban.org</a:t>
            </a:r>
            <a:r>
              <a:rPr lang="en-US" dirty="0"/>
              <a:t> with questions or concerns.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090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A3168-44DC-46E7-9142-9A45AEAB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NNIP Publications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1D2F6-688E-431D-AF76-151CC72EB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29" y="1514901"/>
            <a:ext cx="8650319" cy="4735774"/>
          </a:xfrm>
        </p:spPr>
        <p:txBody>
          <a:bodyPr/>
          <a:lstStyle/>
          <a:p>
            <a:pPr lvl="0"/>
            <a:r>
              <a:rPr lang="en-US" dirty="0"/>
              <a:t>Engaging Youth: Mobilizing Young People for Community Change (8 partner examples)</a:t>
            </a:r>
          </a:p>
          <a:p>
            <a:pPr lvl="0"/>
            <a:r>
              <a:rPr lang="en-US" dirty="0"/>
              <a:t>Indianapolis: Understanding Domestic Violence in Marion County (story)</a:t>
            </a:r>
          </a:p>
          <a:p>
            <a:pPr lvl="0"/>
            <a:r>
              <a:rPr lang="en-US" dirty="0"/>
              <a:t>Chicago:  IHS Helps Shape Key Chicago Housing Plan (story)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32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30" y="360723"/>
            <a:ext cx="8769605" cy="1073516"/>
          </a:xfrm>
        </p:spPr>
        <p:txBody>
          <a:bodyPr anchor="ctr"/>
          <a:lstStyle/>
          <a:p>
            <a:pPr algn="ctr"/>
            <a:r>
              <a:rPr lang="en-US" dirty="0"/>
              <a:t>Thank You to our Showcase Panelists!</a:t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3525" y="4464821"/>
            <a:ext cx="20177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Geoff Smith</a:t>
            </a:r>
          </a:p>
          <a:p>
            <a:pPr algn="ctr"/>
            <a:r>
              <a:rPr lang="en-US" sz="1400" dirty="0"/>
              <a:t>Institute for Housing Studies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804" y="444584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Peter Ciurczak</a:t>
            </a:r>
          </a:p>
          <a:p>
            <a:pPr algn="ctr"/>
            <a:r>
              <a:rPr lang="en-US" sz="1400" dirty="0"/>
              <a:t>Boston Indicators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40476" y="4445839"/>
            <a:ext cx="21397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Amy </a:t>
            </a:r>
            <a:r>
              <a:rPr lang="en-US" dirty="0" err="1"/>
              <a:t>Confair</a:t>
            </a:r>
            <a:endParaRPr lang="en-US" dirty="0"/>
          </a:p>
          <a:p>
            <a:pPr algn="ctr"/>
            <a:r>
              <a:rPr lang="en-US" sz="1400" dirty="0"/>
              <a:t>Urban Health Collaborative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B5F174-596B-4FB4-94B8-5D3F357DEADB}"/>
              </a:ext>
            </a:extLst>
          </p:cNvPr>
          <p:cNvSpPr txBox="1"/>
          <p:nvPr/>
        </p:nvSpPr>
        <p:spPr>
          <a:xfrm>
            <a:off x="4661940" y="4445840"/>
            <a:ext cx="20177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Caroline Bhalla</a:t>
            </a:r>
          </a:p>
          <a:p>
            <a:pPr algn="ctr"/>
            <a:r>
              <a:rPr lang="en-US" sz="1400" dirty="0"/>
              <a:t>Sol Price Center for Social Innovation</a:t>
            </a:r>
          </a:p>
        </p:txBody>
      </p:sp>
      <p:pic>
        <p:nvPicPr>
          <p:cNvPr id="3" name="Picture 2" descr="https://www.neighborhoodindicators.org/sites/default/files/styles/200x200/public/HeadShot.jpg?itok=1Xg9wYou">
            <a:extLst>
              <a:ext uri="{FF2B5EF4-FFF2-40B4-BE49-F238E27FC236}">
                <a16:creationId xmlns:a16="http://schemas.microsoft.com/office/drawing/2014/main" id="{A6002FCC-718C-4988-AFFB-73C197900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04" y="210892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oto of Geoff Smith">
            <a:extLst>
              <a:ext uri="{FF2B5EF4-FFF2-40B4-BE49-F238E27FC236}">
                <a16:creationId xmlns:a16="http://schemas.microsoft.com/office/drawing/2014/main" id="{8F0BBC78-4AC4-41DB-96BD-753EE53B7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133" y="2267658"/>
            <a:ext cx="1840657" cy="174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neighborhoodindicators.org/sites/default/files/styles/200x200/public/IMG_9747-683x1024.jpg?itok=iPYusx0F">
            <a:extLst>
              <a:ext uri="{FF2B5EF4-FFF2-40B4-BE49-F238E27FC236}">
                <a16:creationId xmlns:a16="http://schemas.microsoft.com/office/drawing/2014/main" id="{C2CF29A5-0B2A-4479-866A-DA8F40BD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119" y="218829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y R. Confair, MPH">
            <a:extLst>
              <a:ext uri="{FF2B5EF4-FFF2-40B4-BE49-F238E27FC236}">
                <a16:creationId xmlns:a16="http://schemas.microsoft.com/office/drawing/2014/main" id="{3E3281EF-D311-46D8-AEDD-7984FFDA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448" y="2376597"/>
            <a:ext cx="1600881" cy="160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90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C845-5F14-4624-B142-42FEF875D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 coming soon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AD489-7058-4A17-A337-00942868E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648807"/>
            <a:ext cx="7760188" cy="4203573"/>
          </a:xfrm>
        </p:spPr>
        <p:txBody>
          <a:bodyPr/>
          <a:lstStyle/>
          <a:p>
            <a:r>
              <a:rPr lang="en-US" dirty="0"/>
              <a:t>Summary of NNIP staff/board diversity survey</a:t>
            </a:r>
          </a:p>
          <a:p>
            <a:r>
              <a:rPr lang="en-US" dirty="0"/>
              <a:t>Stories from the Impact Award applicants</a:t>
            </a:r>
          </a:p>
          <a:p>
            <a:pPr lvl="1"/>
            <a:r>
              <a:rPr lang="en-US" dirty="0"/>
              <a:t>San Antonio</a:t>
            </a:r>
          </a:p>
          <a:p>
            <a:pPr lvl="1"/>
            <a:r>
              <a:rPr lang="en-US" dirty="0"/>
              <a:t>Milwaukee</a:t>
            </a:r>
          </a:p>
          <a:p>
            <a:r>
              <a:rPr lang="en-US" dirty="0"/>
              <a:t>Collections on children’s hospitals</a:t>
            </a:r>
          </a:p>
          <a:p>
            <a:r>
              <a:rPr lang="en-US" dirty="0"/>
              <a:t>Other ideas?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595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C845-5F14-4624-B142-42FEF875D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 coming soon – RWJF  project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AD489-7058-4A17-A337-00942868E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648807"/>
            <a:ext cx="7760188" cy="4203573"/>
          </a:xfrm>
        </p:spPr>
        <p:txBody>
          <a:bodyPr/>
          <a:lstStyle/>
          <a:p>
            <a:r>
              <a:rPr lang="en-US" dirty="0"/>
              <a:t>Community Resources</a:t>
            </a:r>
          </a:p>
          <a:p>
            <a:r>
              <a:rPr lang="en-US" dirty="0"/>
              <a:t>Community Data Capacities</a:t>
            </a:r>
          </a:p>
          <a:p>
            <a:pPr lvl="1"/>
            <a:r>
              <a:rPr lang="en-US" dirty="0"/>
              <a:t>Individual </a:t>
            </a:r>
          </a:p>
          <a:p>
            <a:pPr lvl="1"/>
            <a:r>
              <a:rPr lang="en-US" dirty="0"/>
              <a:t>Organizational</a:t>
            </a:r>
          </a:p>
          <a:p>
            <a:pPr lvl="1"/>
            <a:r>
              <a:rPr lang="en-US" dirty="0"/>
              <a:t>Collective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110396"/>
      </p:ext>
    </p:extLst>
  </p:cSld>
  <p:clrMapOvr>
    <a:masterClrMapping/>
  </p:clrMapOvr>
</p:sld>
</file>

<file path=ppt/theme/theme1.xml><?xml version="1.0" encoding="utf-8"?>
<a:theme xmlns:a="http://schemas.openxmlformats.org/drawingml/2006/main" name="NNIP PPT Theme">
  <a:themeElements>
    <a:clrScheme name="NNIP Custom Palette">
      <a:dk1>
        <a:srgbClr val="000000"/>
      </a:dk1>
      <a:lt1>
        <a:sysClr val="window" lastClr="FFFFFF"/>
      </a:lt1>
      <a:dk2>
        <a:srgbClr val="273691"/>
      </a:dk2>
      <a:lt2>
        <a:srgbClr val="00B6DE"/>
      </a:lt2>
      <a:accent1>
        <a:srgbClr val="00B6DE"/>
      </a:accent1>
      <a:accent2>
        <a:srgbClr val="B5D334"/>
      </a:accent2>
      <a:accent3>
        <a:srgbClr val="BAE5F2"/>
      </a:accent3>
      <a:accent4>
        <a:srgbClr val="92278F"/>
      </a:accent4>
      <a:accent5>
        <a:srgbClr val="273691"/>
      </a:accent5>
      <a:accent6>
        <a:srgbClr val="FFFFFF"/>
      </a:accent6>
      <a:hlink>
        <a:srgbClr val="00B6DE"/>
      </a:hlink>
      <a:folHlink>
        <a:srgbClr val="2736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5269</TotalTime>
  <Words>518</Words>
  <Application>Microsoft Office PowerPoint</Application>
  <PresentationFormat>On-screen Show (4:3)</PresentationFormat>
  <Paragraphs>87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NNIP PPT Theme</vt:lpstr>
      <vt:lpstr>NNIP Network Update and Idea Showcase</vt:lpstr>
      <vt:lpstr>Urban Institute NNIP Staff</vt:lpstr>
      <vt:lpstr>Mission and Vision Update</vt:lpstr>
      <vt:lpstr>Thank you for Responding to the NNIP Partners’ Survey</vt:lpstr>
      <vt:lpstr>Reminder about Data Inventory</vt:lpstr>
      <vt:lpstr>Recent NNIP Publications</vt:lpstr>
      <vt:lpstr>Thank You to our Showcase Panelists! </vt:lpstr>
      <vt:lpstr>Publications coming soon  </vt:lpstr>
      <vt:lpstr>Publication coming soon – RWJF  project </vt:lpstr>
      <vt:lpstr>Upcoming Events</vt:lpstr>
      <vt:lpstr>Questions or ideas?  Email: nnip@urban.org   </vt:lpstr>
      <vt:lpstr>Participate in the Network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Anoll, Camille</cp:lastModifiedBy>
  <cp:revision>461</cp:revision>
  <cp:lastPrinted>2018-02-13T17:55:39Z</cp:lastPrinted>
  <dcterms:created xsi:type="dcterms:W3CDTF">2010-04-12T23:12:02Z</dcterms:created>
  <dcterms:modified xsi:type="dcterms:W3CDTF">2019-10-24T18:10:55Z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