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79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1554480" y="553212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ABA9CC3-6291-4484-B6E9-9E7F82FBA397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latin typeface="Arial"/>
              </a:rPr>
              <a:t>Shown at Indy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latin typeface="Arial"/>
              </a:rPr>
              <a:t>Add gif of highlight similar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latin typeface="Arial"/>
              </a:rPr>
              <a:t>Add gif of highlight similar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latin typeface="Arial"/>
              </a:rPr>
              <a:t>Add gif of highlight similar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lstStyle/>
          <a:p>
            <a:r>
              <a:rPr lang="en-US" sz="52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8A888B47-5D07-4F30-8D63-70728BE784CF}" type="slidenum">
              <a:rPr lang="en-US" sz="1000" b="0" strike="noStrike" spc="-1">
                <a:solidFill>
                  <a:srgbClr val="ADADAD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111F93F9-B248-4DBD-BAA6-E9F2B15A49BE}" type="slidenum">
              <a:rPr lang="en-US" sz="1000" b="0" strike="noStrike" spc="-1">
                <a:solidFill>
                  <a:srgbClr val="ADADAD"/>
                </a:solidFill>
                <a:latin typeface="Arial"/>
                <a:ea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goo.gl/6Tq6Sv" TargetMode="External"/><Relationship Id="rId7" Type="http://schemas.openxmlformats.org/officeDocument/2006/relationships/hyperlink" Target="https://goo.gl/VnHbpf" TargetMode="External"/><Relationship Id="rId2" Type="http://schemas.openxmlformats.org/officeDocument/2006/relationships/hyperlink" Target="https://tools.wprdc.org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goo.gl/qZ9Fgs" TargetMode="External"/><Relationship Id="rId5" Type="http://schemas.openxmlformats.org/officeDocument/2006/relationships/hyperlink" Target="https://goo.gl/fJ5rma" TargetMode="External"/><Relationship Id="rId4" Type="http://schemas.openxmlformats.org/officeDocument/2006/relationships/hyperlink" Target="https://goo.gl/iu9ew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rdc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 algn="ctr">
              <a:lnSpc>
                <a:spcPct val="100000"/>
              </a:lnSpc>
            </a:pPr>
            <a:r>
              <a:rPr lang="en-US" sz="5200" b="0" strike="noStrike" spc="-1">
                <a:solidFill>
                  <a:srgbClr val="FFFFFF"/>
                </a:solidFill>
                <a:latin typeface="Arial"/>
                <a:ea typeface="Arial"/>
              </a:rPr>
              <a:t>User-Centered Design of Property Dashboard</a:t>
            </a: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ADADAD"/>
                </a:solidFill>
                <a:latin typeface="Arial"/>
                <a:ea typeface="Arial"/>
              </a:rPr>
              <a:t>An update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86" name="TextShape 3"/>
          <p:cNvSpPr txBox="1"/>
          <p:nvPr/>
        </p:nvSpPr>
        <p:spPr>
          <a:xfrm>
            <a:off x="312120" y="416664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ADADAD"/>
                </a:solidFill>
                <a:latin typeface="Arial"/>
                <a:ea typeface="Arial"/>
              </a:rPr>
              <a:t>Steve Saylor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Arial"/>
              </a:rPr>
              <a:t>User Testing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15000"/>
              </a:lnSpc>
            </a:pPr>
            <a:r>
              <a:rPr lang="en-US" sz="1800" b="0" strike="noStrike" spc="-1">
                <a:solidFill>
                  <a:srgbClr val="B7B7B7"/>
                </a:solidFill>
                <a:latin typeface="Arial"/>
                <a:ea typeface="Arial"/>
              </a:rPr>
              <a:t>At latest (3rd) User Group Meeting.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B7B7B7"/>
                </a:solidFill>
                <a:latin typeface="Arial"/>
                <a:ea typeface="Arial"/>
              </a:rPr>
              <a:t>Following Chicago’s Civic User Test (CUT) method.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B7B7B7"/>
                </a:solidFill>
                <a:latin typeface="Arial"/>
                <a:ea typeface="Arial"/>
              </a:rPr>
              <a:t>Tested users of various experience.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lang="en-US" sz="1800" b="0" strike="noStrike" spc="-1">
                <a:solidFill>
                  <a:srgbClr val="B7B7B7"/>
                </a:solidFill>
                <a:latin typeface="Arial"/>
                <a:ea typeface="Arial"/>
              </a:rPr>
              <a:t>Observed users as they attempted a set of predefined tasks.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Shape 3"/>
          <p:cNvSpPr txBox="1"/>
          <p:nvPr/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Shape 122"/>
          <p:cNvPicPr/>
          <p:nvPr/>
        </p:nvPicPr>
        <p:blipFill>
          <a:blip r:embed="rId2"/>
          <a:stretch/>
        </p:blipFill>
        <p:spPr>
          <a:xfrm>
            <a:off x="4411080" y="1050480"/>
            <a:ext cx="4497120" cy="337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311760" y="444960"/>
            <a:ext cx="41533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Arial"/>
              </a:rPr>
              <a:t>Takeaways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Users wanted more instructions and definitions.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We assumed users knew more mapping terms.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We assumed some components were more intuitive than they were</a:t>
            </a:r>
            <a:r>
              <a:rPr lang="en-US" sz="1400" b="0" strike="noStrike" spc="-1">
                <a:solidFill>
                  <a:srgbClr val="ADADAD"/>
                </a:solidFill>
                <a:latin typeface="Arial"/>
                <a:ea typeface="Arial"/>
              </a:rPr>
              <a:t>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Users found some bugs that I never noticed.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Shape 3"/>
          <p:cNvSpPr txBox="1"/>
          <p:nvPr/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Provide user guide with definitions and tutorials.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Provide examples of different map styles in the guides.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Add tooltips for buttons that previously had only a symbol.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Moved bug fixes to front of roadmap.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Shape 4"/>
          <p:cNvSpPr txBox="1"/>
          <p:nvPr/>
        </p:nvSpPr>
        <p:spPr>
          <a:xfrm>
            <a:off x="4830840" y="444960"/>
            <a:ext cx="41533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Arial"/>
              </a:rPr>
              <a:t>Planned Improvements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Arial"/>
              </a:rPr>
              <a:t>Thank you!	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311760" y="1152360"/>
            <a:ext cx="843120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3000" b="0" strike="noStrike" spc="-1">
                <a:solidFill>
                  <a:srgbClr val="FFAB40"/>
                </a:solidFill>
                <a:latin typeface="Arial"/>
                <a:ea typeface="Arial"/>
              </a:rPr>
              <a:t>📱 </a:t>
            </a:r>
            <a:r>
              <a:rPr lang="en-US" sz="1800" b="0" strike="noStrike" spc="-1">
                <a:solidFill>
                  <a:srgbClr val="FFAB40"/>
                </a:solidFill>
                <a:latin typeface="Arial"/>
                <a:ea typeface="Arial"/>
              </a:rPr>
              <a:t>Hit me up! I’m always looking to collaborate.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en-US" sz="1400" b="0" strike="noStrike" spc="-1">
                <a:solidFill>
                  <a:srgbClr val="ADADAD"/>
                </a:solidFill>
                <a:latin typeface="Arial"/>
                <a:ea typeface="Arial"/>
              </a:rPr>
              <a:t>Find all of our tools at: </a:t>
            </a:r>
            <a:r>
              <a:rPr lang="en-US" sz="1400" b="0" u="sng" strike="noStrike" spc="-1">
                <a:solidFill>
                  <a:srgbClr val="4DD0E1"/>
                </a:solidFill>
                <a:uFillTx/>
                <a:latin typeface="Arial"/>
                <a:ea typeface="Arial"/>
                <a:hlinkClick r:id="rId2"/>
              </a:rPr>
              <a:t>https://tools.wprdc.org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400" b="0" strike="noStrike" spc="-1">
                <a:solidFill>
                  <a:srgbClr val="ADADAD"/>
                </a:solidFill>
                <a:latin typeface="Arial"/>
                <a:ea typeface="Arial"/>
              </a:rPr>
              <a:t>Persona examples: </a:t>
            </a:r>
            <a:r>
              <a:rPr lang="en-US" sz="1400" b="0" u="sng" strike="noStrike" spc="-1">
                <a:solidFill>
                  <a:srgbClr val="4DD0E1"/>
                </a:solidFill>
                <a:uFillTx/>
                <a:latin typeface="Arial"/>
                <a:ea typeface="Arial"/>
                <a:hlinkClick r:id="rId3"/>
              </a:rPr>
              <a:t>https://goo.gl/6Tq6Sv</a:t>
            </a:r>
            <a:r>
              <a:rPr lang="en-US" sz="1400" b="0" strike="noStrike" spc="-1">
                <a:solidFill>
                  <a:srgbClr val="444444"/>
                </a:solidFill>
                <a:latin typeface="Arial"/>
                <a:ea typeface="Arial"/>
              </a:rPr>
              <a:t>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400" b="0" strike="noStrike" spc="-1">
                <a:solidFill>
                  <a:srgbClr val="ADADAD"/>
                </a:solidFill>
                <a:latin typeface="Arial"/>
                <a:ea typeface="Arial"/>
              </a:rPr>
              <a:t>Our user test worksheet: </a:t>
            </a:r>
            <a:r>
              <a:rPr lang="en-US" sz="1400" b="0" u="sng" strike="noStrike" spc="-1">
                <a:solidFill>
                  <a:srgbClr val="4DD0E1"/>
                </a:solidFill>
                <a:uFillTx/>
                <a:latin typeface="Arial"/>
                <a:ea typeface="Arial"/>
                <a:hlinkClick r:id="rId4"/>
              </a:rPr>
              <a:t>https://goo.gl/iu9ewB</a:t>
            </a:r>
            <a:r>
              <a:rPr lang="en-US" sz="1400" b="0" strike="noStrike" spc="-1">
                <a:solidFill>
                  <a:srgbClr val="ADADAD"/>
                </a:solidFill>
                <a:latin typeface="Arial"/>
                <a:ea typeface="Arial"/>
              </a:rPr>
              <a:t>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400" b="0" strike="noStrike" spc="-1">
                <a:solidFill>
                  <a:srgbClr val="ADADAD"/>
                </a:solidFill>
                <a:latin typeface="Arial"/>
                <a:ea typeface="Arial"/>
              </a:rPr>
              <a:t>Chicago’s NNIP CUT talk: </a:t>
            </a:r>
            <a:r>
              <a:rPr lang="en-US" sz="1400" b="0" u="sng" strike="noStrike" spc="-1">
                <a:solidFill>
                  <a:srgbClr val="4DD0E1"/>
                </a:solidFill>
                <a:uFillTx/>
                <a:latin typeface="Arial"/>
                <a:ea typeface="Arial"/>
                <a:hlinkClick r:id="rId5"/>
              </a:rPr>
              <a:t>https://goo.gl/fJ5rma</a:t>
            </a:r>
            <a:r>
              <a:rPr lang="en-US" sz="1400" b="0" strike="noStrike" spc="-1">
                <a:solidFill>
                  <a:srgbClr val="444444"/>
                </a:solidFill>
                <a:latin typeface="Arial"/>
                <a:ea typeface="Arial"/>
              </a:rPr>
              <a:t>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400" b="0" strike="noStrike" spc="-1">
                <a:solidFill>
                  <a:srgbClr val="ADADAD"/>
                </a:solidFill>
                <a:latin typeface="Arial"/>
                <a:ea typeface="Arial"/>
              </a:rPr>
              <a:t>User Group/Test blog post: </a:t>
            </a:r>
            <a:r>
              <a:rPr lang="en-US" sz="1400" b="0" u="sng" strike="noStrike" spc="-1">
                <a:solidFill>
                  <a:srgbClr val="4DD0E1"/>
                </a:solidFill>
                <a:uFillTx/>
                <a:latin typeface="Arial"/>
                <a:ea typeface="Arial"/>
                <a:hlinkClick r:id="rId6"/>
              </a:rPr>
              <a:t>https://goo.gl/qZ9Fgs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400" b="0" strike="noStrike" spc="-1">
                <a:solidFill>
                  <a:srgbClr val="ADADAD"/>
                </a:solidFill>
                <a:latin typeface="Arial"/>
                <a:ea typeface="Arial"/>
              </a:rPr>
              <a:t>Sunlight Foundation’s Tactical Data Engagement Playbook (User Groups): </a:t>
            </a:r>
            <a:r>
              <a:rPr lang="en-US" sz="1400" b="0" u="sng" strike="noStrike" spc="-1">
                <a:solidFill>
                  <a:srgbClr val="4DD0E1"/>
                </a:solidFill>
                <a:uFillTx/>
                <a:latin typeface="Arial"/>
                <a:ea typeface="Arial"/>
                <a:hlinkClick r:id="rId7"/>
              </a:rPr>
              <a:t>https://goo.gl/VnHbpf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Shape 137"/>
          <p:cNvPicPr/>
          <p:nvPr/>
        </p:nvPicPr>
        <p:blipFill>
          <a:blip r:embed="rId8"/>
          <a:srcRect l="22413" t="11514" r="24105" b="1310"/>
          <a:stretch/>
        </p:blipFill>
        <p:spPr>
          <a:xfrm>
            <a:off x="5918400" y="761040"/>
            <a:ext cx="2184840" cy="2671200"/>
          </a:xfrm>
          <a:prstGeom prst="rect">
            <a:avLst/>
          </a:prstGeom>
          <a:ln>
            <a:noFill/>
          </a:ln>
        </p:spPr>
      </p:pic>
      <p:sp>
        <p:nvSpPr>
          <p:cNvPr id="123" name="CustomShape 3"/>
          <p:cNvSpPr/>
          <p:nvPr/>
        </p:nvSpPr>
        <p:spPr>
          <a:xfrm>
            <a:off x="4655160" y="369000"/>
            <a:ext cx="4564800" cy="3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ctr">
              <a:lnSpc>
                <a:spcPct val="200000"/>
              </a:lnSpc>
            </a:pPr>
            <a:r>
              <a:rPr lang="en-US" sz="1400" b="0" strike="noStrike" spc="-1">
                <a:solidFill>
                  <a:srgbClr val="ADADAD"/>
                </a:solidFill>
                <a:latin typeface="Arial"/>
                <a:ea typeface="Arial"/>
              </a:rPr>
              <a:t>Steve Saylor | steven.saylor@pitt.edu | @saylor_sd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Arial"/>
              </a:rPr>
              <a:t>Western Pennsylvania Regional Data Center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10 yrs of tech assistance.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12 property datasets over 2 publishers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We learned that people want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00000"/>
              </a:lnSpc>
              <a:spcBef>
                <a:spcPts val="1599"/>
              </a:spcBef>
              <a:buClr>
                <a:srgbClr val="ADADAD"/>
              </a:buClr>
              <a:buFont typeface="Arial"/>
              <a:buChar char="●"/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Linked data on property conditions.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ADADAD"/>
              </a:buClr>
              <a:buFont typeface="Arial"/>
              <a:buChar char="●"/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To find investor owners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ADADAD"/>
              </a:buClr>
              <a:buFont typeface="Arial"/>
              <a:buChar char="●"/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To make custom maps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Shape 62"/>
          <p:cNvPicPr/>
          <p:nvPr/>
        </p:nvPicPr>
        <p:blipFill>
          <a:blip r:embed="rId2"/>
          <a:stretch/>
        </p:blipFill>
        <p:spPr>
          <a:xfrm>
            <a:off x="4311720" y="1626120"/>
            <a:ext cx="4543200" cy="156492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4311720" y="3340080"/>
            <a:ext cx="452052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lang="en-US" sz="1400" b="0" u="sng" strike="noStrike" spc="-1">
                <a:solidFill>
                  <a:srgbClr val="4DD0E1"/>
                </a:solidFill>
                <a:uFillTx/>
                <a:latin typeface="Arial"/>
                <a:ea typeface="Arial"/>
                <a:hlinkClick r:id="rId3"/>
              </a:rPr>
              <a:t>www.wprdc.org</a:t>
            </a:r>
            <a:r>
              <a:rPr lang="en-US" sz="1400" b="0" strike="noStrike" spc="-1">
                <a:solidFill>
                  <a:srgbClr val="FFAB40"/>
                </a:solidFill>
                <a:latin typeface="Arial"/>
                <a:ea typeface="Arial"/>
              </a:rPr>
              <a:t> </a:t>
            </a:r>
            <a:r>
              <a:rPr lang="en-US" sz="1400" b="0" strike="noStrike" spc="-1">
                <a:solidFill>
                  <a:srgbClr val="ADADAD"/>
                </a:solidFill>
                <a:latin typeface="Arial"/>
                <a:ea typeface="Arial"/>
              </a:rPr>
              <a:t>|</a:t>
            </a:r>
            <a:r>
              <a:rPr lang="en-US" sz="1400" b="0" strike="noStrike" spc="-1">
                <a:solidFill>
                  <a:srgbClr val="FFAB40"/>
                </a:solidFill>
                <a:latin typeface="Arial"/>
                <a:ea typeface="Arial"/>
              </a:rPr>
              <a:t> @wprdc </a:t>
            </a:r>
            <a:r>
              <a:rPr lang="en-US" sz="1400" b="0" strike="noStrike" spc="-1">
                <a:solidFill>
                  <a:srgbClr val="ADADAD"/>
                </a:solidFill>
                <a:latin typeface="Arial"/>
                <a:ea typeface="Arial"/>
              </a:rPr>
              <a:t>| </a:t>
            </a:r>
            <a:r>
              <a:rPr lang="en-US" sz="1400" b="0" strike="noStrike" spc="-1">
                <a:solidFill>
                  <a:srgbClr val="FFAB40"/>
                </a:solidFill>
                <a:latin typeface="Arial"/>
                <a:ea typeface="Arial"/>
              </a:rPr>
              <a:t>www.github.com/wprdc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Arial"/>
              </a:rPr>
              <a:t>First User Group Meeting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311760" y="1152360"/>
            <a:ext cx="42307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B7B7B7"/>
                </a:solidFill>
                <a:latin typeface="Arial"/>
                <a:ea typeface="Arial"/>
              </a:rPr>
              <a:t>What problems do users have with accessing the data?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What do they currently</a:t>
            </a:r>
            <a:r>
              <a:rPr lang="en-US" sz="1800" b="1" strike="noStrike" spc="-1">
                <a:solidFill>
                  <a:srgbClr val="ADADAD"/>
                </a:solidFill>
                <a:latin typeface="Arial"/>
                <a:ea typeface="Arial"/>
              </a:rPr>
              <a:t> </a:t>
            </a: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do to solve these problems?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Do current tools seem like they’d be useful?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Shape 70"/>
          <p:cNvPicPr/>
          <p:nvPr/>
        </p:nvPicPr>
        <p:blipFill>
          <a:blip r:embed="rId2"/>
          <a:stretch/>
        </p:blipFill>
        <p:spPr>
          <a:xfrm>
            <a:off x="4338000" y="1305000"/>
            <a:ext cx="4593240" cy="262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Arial"/>
              </a:rPr>
              <a:t>Developed Prototype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Shape 76"/>
          <p:cNvPicPr/>
          <p:nvPr/>
        </p:nvPicPr>
        <p:blipFill>
          <a:blip r:embed="rId2"/>
          <a:stretch/>
        </p:blipFill>
        <p:spPr>
          <a:xfrm>
            <a:off x="1721520" y="1150200"/>
            <a:ext cx="5700600" cy="378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Arial"/>
              </a:rPr>
              <a:t>Second User Group Meeting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Preview of new tool.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Group discussion and feedback.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Card sorting exercise.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Shape 84"/>
          <p:cNvPicPr/>
          <p:nvPr/>
        </p:nvPicPr>
        <p:blipFill>
          <a:blip r:embed="rId2"/>
          <a:srcRect l="9057"/>
          <a:stretch/>
        </p:blipFill>
        <p:spPr>
          <a:xfrm>
            <a:off x="4625640" y="1340280"/>
            <a:ext cx="4306680" cy="304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Arial"/>
              </a:rPr>
              <a:t>Personas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311760" y="1152360"/>
            <a:ext cx="434088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15000"/>
              </a:lnSpc>
            </a:pPr>
            <a:r>
              <a:rPr lang="en-US" sz="1800" b="0" strike="noStrike" spc="-1">
                <a:solidFill>
                  <a:srgbClr val="B7B7B7"/>
                </a:solidFill>
                <a:latin typeface="Arial"/>
                <a:ea typeface="Arial"/>
              </a:rPr>
              <a:t>Archetypes of our real-life users.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B7B7B7"/>
                </a:solidFill>
                <a:latin typeface="Arial"/>
                <a:ea typeface="Arial"/>
              </a:rPr>
              <a:t>Shows their motivations and constraints.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lang="en-US" sz="1800" b="0" strike="noStrike" spc="-1">
                <a:solidFill>
                  <a:srgbClr val="B7B7B7"/>
                </a:solidFill>
                <a:latin typeface="Arial"/>
                <a:ea typeface="Arial"/>
              </a:rPr>
              <a:t>Used to inspire internal brainstorming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Shape 92"/>
          <p:cNvPicPr/>
          <p:nvPr/>
        </p:nvPicPr>
        <p:blipFill>
          <a:blip r:embed="rId3"/>
          <a:stretch/>
        </p:blipFill>
        <p:spPr>
          <a:xfrm>
            <a:off x="4577760" y="1362960"/>
            <a:ext cx="4557960" cy="256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Arial"/>
              </a:rPr>
              <a:t>Current Features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311760" y="1152360"/>
            <a:ext cx="441468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EEEEEE"/>
                </a:solidFill>
                <a:latin typeface="Arial"/>
                <a:ea typeface="Arial"/>
              </a:rPr>
              <a:t>Linked data on side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Style map using variables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Highlight common owners on map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Shape 99"/>
          <p:cNvPicPr/>
          <p:nvPr/>
        </p:nvPicPr>
        <p:blipFill>
          <a:blip r:embed="rId3"/>
          <a:srcRect l="74540"/>
          <a:stretch/>
        </p:blipFill>
        <p:spPr>
          <a:xfrm>
            <a:off x="6564600" y="175680"/>
            <a:ext cx="2502720" cy="4791960"/>
          </a:xfrm>
          <a:prstGeom prst="rect">
            <a:avLst/>
          </a:prstGeom>
          <a:ln>
            <a:noFill/>
          </a:ln>
        </p:spPr>
      </p:pic>
      <p:pic>
        <p:nvPicPr>
          <p:cNvPr id="105" name="Shape 100"/>
          <p:cNvPicPr/>
          <p:nvPr/>
        </p:nvPicPr>
        <p:blipFill>
          <a:blip r:embed="rId4"/>
          <a:stretch/>
        </p:blipFill>
        <p:spPr>
          <a:xfrm>
            <a:off x="4024800" y="1364040"/>
            <a:ext cx="2454840" cy="198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Arial"/>
              </a:rPr>
              <a:t>Current Features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311760" y="1152360"/>
            <a:ext cx="441468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Linked data on side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800" b="1" strike="noStrike" spc="-1">
                <a:solidFill>
                  <a:srgbClr val="EEEEEE"/>
                </a:solidFill>
                <a:latin typeface="Arial"/>
                <a:ea typeface="Arial"/>
              </a:rPr>
              <a:t>Style map using variables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Highlight common owners on map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Shape 107"/>
          <p:cNvPicPr/>
          <p:nvPr/>
        </p:nvPicPr>
        <p:blipFill>
          <a:blip r:embed="rId3"/>
          <a:stretch/>
        </p:blipFill>
        <p:spPr>
          <a:xfrm>
            <a:off x="4198320" y="994320"/>
            <a:ext cx="4798080" cy="315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Arial"/>
              </a:rPr>
              <a:t>Current Features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311760" y="1152360"/>
            <a:ext cx="441468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Linked data on side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800" b="0" strike="noStrike" spc="-1">
                <a:solidFill>
                  <a:srgbClr val="ADADAD"/>
                </a:solidFill>
                <a:latin typeface="Arial"/>
                <a:ea typeface="Arial"/>
              </a:rPr>
              <a:t>Style map using variables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en-US" sz="1800" b="1" strike="noStrike" spc="-1">
                <a:solidFill>
                  <a:srgbClr val="EEEEEE"/>
                </a:solidFill>
                <a:latin typeface="Arial"/>
                <a:ea typeface="Arial"/>
              </a:rPr>
              <a:t>Highlight common owners on map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Shape 114"/>
          <p:cNvPicPr/>
          <p:nvPr/>
        </p:nvPicPr>
        <p:blipFill>
          <a:blip r:embed="rId3"/>
          <a:stretch/>
        </p:blipFill>
        <p:spPr>
          <a:xfrm>
            <a:off x="4198320" y="994320"/>
            <a:ext cx="4798080" cy="315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416</Words>
  <Application>Microsoft Office PowerPoint</Application>
  <PresentationFormat>On-screen Show (16:9)</PresentationFormat>
  <Paragraphs>71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Arena, Olivia</dc:creator>
  <dc:description/>
  <cp:lastModifiedBy>Arena, Olivia</cp:lastModifiedBy>
  <cp:revision>4</cp:revision>
  <dcterms:modified xsi:type="dcterms:W3CDTF">2018-02-15T19:58:55Z</dcterms:modified>
  <dc:language>en-US</dc:language>
</cp:coreProperties>
</file>