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63" r:id="rId3"/>
    <p:sldId id="260" r:id="rId4"/>
    <p:sldId id="264" r:id="rId5"/>
    <p:sldId id="276" r:id="rId6"/>
    <p:sldId id="284" r:id="rId7"/>
    <p:sldId id="290" r:id="rId8"/>
    <p:sldId id="282" r:id="rId9"/>
    <p:sldId id="286" r:id="rId10"/>
    <p:sldId id="29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000000"/>
    <a:srgbClr val="038391"/>
    <a:srgbClr val="4B6AC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48" autoAdjust="0"/>
    <p:restoredTop sz="94250" autoAdjust="0"/>
  </p:normalViewPr>
  <p:slideViewPr>
    <p:cSldViewPr snapToGrid="0">
      <p:cViewPr varScale="1">
        <p:scale>
          <a:sx n="67" d="100"/>
          <a:sy n="67" d="100"/>
        </p:scale>
        <p:origin x="72" y="16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75DE7-7F60-4138-8B5E-FF94E43446D1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8928C8-02B0-4E66-8AC6-CE5F1218DD3F}">
      <dgm:prSet custT="1"/>
      <dgm:spPr/>
      <dgm:t>
        <a:bodyPr/>
        <a:lstStyle/>
        <a:p>
          <a:r>
            <a:rPr lang="en-US" sz="2900" u="sng" dirty="0">
              <a:latin typeface="Corbel" panose="020B0503020204020204" pitchFamily="34" charset="0"/>
            </a:rPr>
            <a:t>Our Mission</a:t>
          </a:r>
          <a:r>
            <a:rPr lang="en-US" sz="2900" u="none" dirty="0">
              <a:latin typeface="Corbel" panose="020B0503020204020204" pitchFamily="34" charset="0"/>
            </a:rPr>
            <a:t>:</a:t>
          </a:r>
          <a:br>
            <a:rPr lang="en-US" sz="2900" u="none" dirty="0">
              <a:latin typeface="Corbel" panose="020B0503020204020204" pitchFamily="34" charset="0"/>
            </a:rPr>
          </a:br>
          <a:br>
            <a:rPr lang="en-US" sz="2900" u="none" dirty="0">
              <a:latin typeface="Corbel" panose="020B0503020204020204" pitchFamily="34" charset="0"/>
            </a:rPr>
          </a:br>
          <a:r>
            <a:rPr lang="en-US" sz="3200" b="1" dirty="0">
              <a:latin typeface="Corbel" panose="020B0503020204020204" pitchFamily="34" charset="0"/>
            </a:rPr>
            <a:t>Improve lives &amp;</a:t>
          </a:r>
          <a:br>
            <a:rPr lang="en-US" sz="3200" b="1" dirty="0">
              <a:latin typeface="Corbel" panose="020B0503020204020204" pitchFamily="34" charset="0"/>
            </a:rPr>
          </a:br>
          <a:r>
            <a:rPr lang="en-US" sz="3200" b="1" dirty="0">
              <a:latin typeface="Corbel" panose="020B0503020204020204" pitchFamily="34" charset="0"/>
            </a:rPr>
            <a:t>decrease disparities</a:t>
          </a:r>
          <a:br>
            <a:rPr lang="en-US" sz="3200" b="1" dirty="0">
              <a:latin typeface="Corbel" panose="020B0503020204020204" pitchFamily="34" charset="0"/>
            </a:rPr>
          </a:br>
          <a:r>
            <a:rPr lang="en-US" sz="3200" b="1" dirty="0">
              <a:latin typeface="Corbel" panose="020B0503020204020204" pitchFamily="34" charset="0"/>
            </a:rPr>
            <a:t>through democratized data.</a:t>
          </a:r>
          <a:endParaRPr lang="en-US" sz="2900" b="1" dirty="0">
            <a:latin typeface="Corbel" panose="020B0503020204020204" pitchFamily="34" charset="0"/>
          </a:endParaRPr>
        </a:p>
      </dgm:t>
    </dgm:pt>
    <dgm:pt modelId="{A76425BE-5F6A-48C0-80CF-D6899997D718}" type="parTrans" cxnId="{54241B17-52AB-453B-8F81-32D73F4770F1}">
      <dgm:prSet/>
      <dgm:spPr/>
      <dgm:t>
        <a:bodyPr/>
        <a:lstStyle/>
        <a:p>
          <a:endParaRPr lang="en-US"/>
        </a:p>
      </dgm:t>
    </dgm:pt>
    <dgm:pt modelId="{B58B7394-7551-489E-8CA2-4BCABFB10CF2}" type="sibTrans" cxnId="{54241B17-52AB-453B-8F81-32D73F4770F1}">
      <dgm:prSet/>
      <dgm:spPr/>
      <dgm:t>
        <a:bodyPr/>
        <a:lstStyle/>
        <a:p>
          <a:endParaRPr lang="en-US"/>
        </a:p>
      </dgm:t>
    </dgm:pt>
    <dgm:pt modelId="{E746918A-7ABD-4F1A-821F-C4C235909AD8}" type="pres">
      <dgm:prSet presAssocID="{F8A75DE7-7F60-4138-8B5E-FF94E43446D1}" presName="Name0" presStyleCnt="0">
        <dgm:presLayoutVars>
          <dgm:dir/>
          <dgm:resizeHandles val="exact"/>
        </dgm:presLayoutVars>
      </dgm:prSet>
      <dgm:spPr/>
    </dgm:pt>
    <dgm:pt modelId="{8BF99409-F7FC-421A-94D3-A712816EC119}" type="pres">
      <dgm:prSet presAssocID="{028928C8-02B0-4E66-8AC6-CE5F1218DD3F}" presName="node" presStyleLbl="node1" presStyleIdx="0" presStyleCnt="1" custLinFactNeighborX="-1607" custLinFactNeighborY="29990">
        <dgm:presLayoutVars>
          <dgm:bulletEnabled val="1"/>
        </dgm:presLayoutVars>
      </dgm:prSet>
      <dgm:spPr/>
    </dgm:pt>
  </dgm:ptLst>
  <dgm:cxnLst>
    <dgm:cxn modelId="{2125DF11-0C98-421B-8786-04A909DB36D4}" type="presOf" srcId="{028928C8-02B0-4E66-8AC6-CE5F1218DD3F}" destId="{8BF99409-F7FC-421A-94D3-A712816EC119}" srcOrd="0" destOrd="0" presId="urn:microsoft.com/office/officeart/2005/8/layout/process1"/>
    <dgm:cxn modelId="{54241B17-52AB-453B-8F81-32D73F4770F1}" srcId="{F8A75DE7-7F60-4138-8B5E-FF94E43446D1}" destId="{028928C8-02B0-4E66-8AC6-CE5F1218DD3F}" srcOrd="0" destOrd="0" parTransId="{A76425BE-5F6A-48C0-80CF-D6899997D718}" sibTransId="{B58B7394-7551-489E-8CA2-4BCABFB10CF2}"/>
    <dgm:cxn modelId="{A349837B-9F38-4F18-A230-17E1AE020A01}" type="presOf" srcId="{F8A75DE7-7F60-4138-8B5E-FF94E43446D1}" destId="{E746918A-7ABD-4F1A-821F-C4C235909AD8}" srcOrd="0" destOrd="0" presId="urn:microsoft.com/office/officeart/2005/8/layout/process1"/>
    <dgm:cxn modelId="{F0D781DC-3BEE-4555-AE49-5AB9F5839D0E}" type="presParOf" srcId="{E746918A-7ABD-4F1A-821F-C4C235909AD8}" destId="{8BF99409-F7FC-421A-94D3-A712816EC119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99409-F7FC-421A-94D3-A712816EC119}">
      <dsp:nvSpPr>
        <dsp:cNvPr id="0" name=""/>
        <dsp:cNvSpPr/>
      </dsp:nvSpPr>
      <dsp:spPr>
        <a:xfrm>
          <a:off x="0" y="0"/>
          <a:ext cx="5575248" cy="2554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u="sng" kern="1200" dirty="0">
              <a:latin typeface="Corbel" panose="020B0503020204020204" pitchFamily="34" charset="0"/>
            </a:rPr>
            <a:t>Our Mission</a:t>
          </a:r>
          <a:r>
            <a:rPr lang="en-US" sz="2900" u="none" kern="1200" dirty="0">
              <a:latin typeface="Corbel" panose="020B0503020204020204" pitchFamily="34" charset="0"/>
            </a:rPr>
            <a:t>:</a:t>
          </a:r>
          <a:br>
            <a:rPr lang="en-US" sz="2900" u="none" kern="1200" dirty="0">
              <a:latin typeface="Corbel" panose="020B0503020204020204" pitchFamily="34" charset="0"/>
            </a:rPr>
          </a:br>
          <a:br>
            <a:rPr lang="en-US" sz="2900" u="none" kern="1200" dirty="0">
              <a:latin typeface="Corbel" panose="020B0503020204020204" pitchFamily="34" charset="0"/>
            </a:rPr>
          </a:br>
          <a:r>
            <a:rPr lang="en-US" sz="3200" b="1" kern="1200" dirty="0">
              <a:latin typeface="Corbel" panose="020B0503020204020204" pitchFamily="34" charset="0"/>
            </a:rPr>
            <a:t>Improve lives &amp;</a:t>
          </a:r>
          <a:br>
            <a:rPr lang="en-US" sz="3200" b="1" kern="1200" dirty="0">
              <a:latin typeface="Corbel" panose="020B0503020204020204" pitchFamily="34" charset="0"/>
            </a:rPr>
          </a:br>
          <a:r>
            <a:rPr lang="en-US" sz="3200" b="1" kern="1200" dirty="0">
              <a:latin typeface="Corbel" panose="020B0503020204020204" pitchFamily="34" charset="0"/>
            </a:rPr>
            <a:t>decrease disparities</a:t>
          </a:r>
          <a:br>
            <a:rPr lang="en-US" sz="3200" b="1" kern="1200" dirty="0">
              <a:latin typeface="Corbel" panose="020B0503020204020204" pitchFamily="34" charset="0"/>
            </a:rPr>
          </a:br>
          <a:r>
            <a:rPr lang="en-US" sz="3200" b="1" kern="1200" dirty="0">
              <a:latin typeface="Corbel" panose="020B0503020204020204" pitchFamily="34" charset="0"/>
            </a:rPr>
            <a:t>through democratized data.</a:t>
          </a:r>
          <a:endParaRPr lang="en-US" sz="2900" b="1" kern="1200" dirty="0">
            <a:latin typeface="Corbel" panose="020B0503020204020204" pitchFamily="34" charset="0"/>
          </a:endParaRPr>
        </a:p>
      </dsp:txBody>
      <dsp:txXfrm>
        <a:off x="74820" y="74820"/>
        <a:ext cx="5425608" cy="2404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731BC-2A30-4C4B-8E1A-52DEC7B299D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A877D-B00A-46F1-BD18-6A03EE51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0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6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Born out of this ‘data democratization movement’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The grant:</a:t>
            </a:r>
            <a:r>
              <a:rPr lang="en-US" dirty="0"/>
              <a:t> OMH awarded us a grant to design and implement a data platform which will </a:t>
            </a:r>
            <a:r>
              <a:rPr lang="en-US" u="sng" dirty="0"/>
              <a:t>give users access to health and social determinants of health data</a:t>
            </a:r>
            <a:r>
              <a:rPr lang="en-US" u="none" dirty="0"/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u="none" dirty="0"/>
              <a:t>Long term goal = Reduce health disparities by providing organizations, nonprofits, government entities, and businesses with an easy way to access health information and use it to inform decisions and policy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u="none" dirty="0"/>
              <a:t>OMH (of the US Dept of HHS)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u="none" dirty="0"/>
              <a:t>BDD general purpose:</a:t>
            </a:r>
            <a:r>
              <a:rPr lang="en-US" u="none" dirty="0"/>
              <a:t> Offer data users access to multiple indicators and data sources in one place. We have designed it to be useful to beginner, intermediate, and advanced data users – and we hope that we can improve the health outcomes of Bexar County, especially those in marginalized populations.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4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SSAs = “new geographic measure” = meaningful regions across Bexar County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opposed to zip codes, census tracts, etc.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1C1C1C"/>
                </a:solidFill>
              </a:rPr>
              <a:t>Cluster analysis </a:t>
            </a:r>
            <a:r>
              <a:rPr lang="en-US" sz="1200" dirty="0">
                <a:solidFill>
                  <a:srgbClr val="1C1C1C"/>
                </a:solidFill>
              </a:rPr>
              <a:t>– income, housing, educational attainment, mobility, race/ethnicity, 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20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23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dirty="0"/>
              <a:t>3 cards (tools) + respective explanations </a:t>
            </a:r>
            <a:r>
              <a:rPr lang="en-US" dirty="0"/>
              <a:t>(for 3 different ways to explore data)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="1" dirty="0"/>
              <a:t>My community </a:t>
            </a:r>
            <a:r>
              <a:rPr lang="en-US" dirty="0"/>
              <a:t>= easiest and quickest way, ONLY TWO CLICKS!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="1" dirty="0"/>
              <a:t>Explore Data </a:t>
            </a:r>
            <a:r>
              <a:rPr lang="en-US" dirty="0"/>
              <a:t>= deeper dive, will explore more later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Tables and Downloads </a:t>
            </a:r>
            <a:r>
              <a:rPr lang="en-US" dirty="0"/>
              <a:t>= </a:t>
            </a:r>
            <a:r>
              <a:rPr lang="en-US" i="1" dirty="0"/>
              <a:t>Access to downloadable data as a spreadsheet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b="1" dirty="0"/>
              <a:t>Left menu </a:t>
            </a:r>
            <a:r>
              <a:rPr lang="en-US" dirty="0"/>
              <a:t>(all 3 tools also accessible through there + additional navigation options)</a:t>
            </a:r>
            <a:endParaRPr lang="en-US" b="1" dirty="0"/>
          </a:p>
          <a:p>
            <a:pPr marL="228600" lvl="0" indent="-228600">
              <a:buFont typeface="Wingdings" panose="05000000000000000000" pitchFamily="2" charset="2"/>
              <a:buChar char="ü"/>
            </a:pPr>
            <a:r>
              <a:rPr lang="en-US" b="1" dirty="0"/>
              <a:t>SPANISH</a:t>
            </a:r>
            <a:r>
              <a:rPr lang="en-US" dirty="0"/>
              <a:t> site is live!</a:t>
            </a:r>
          </a:p>
          <a:p>
            <a:pPr marL="228600" indent="-228600">
              <a:buFont typeface="+mj-lt"/>
              <a:buAutoNum type="alphaUcPeriod"/>
            </a:pPr>
            <a:endParaRPr lang="en-US" dirty="0"/>
          </a:p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14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Basically: Deeper dive into data using “data visualization” and filtering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i="0" dirty="0"/>
              <a:t>Featured indicators </a:t>
            </a:r>
            <a:r>
              <a:rPr lang="en-US" b="0" i="0" dirty="0"/>
              <a:t>(Ranked by what’s popular on the site)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i="0" dirty="0"/>
              <a:t>Top bar navigation </a:t>
            </a:r>
            <a:r>
              <a:rPr lang="en-US" b="0" i="0" dirty="0"/>
              <a:t>(shows all available indicators by category, anything gray is in the works)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i="0" dirty="0"/>
              <a:t>*search by key word </a:t>
            </a:r>
            <a:r>
              <a:rPr lang="en-US" b="0" i="0" dirty="0"/>
              <a:t>also available (e.g. median household income)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b="0" i="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i="0" dirty="0"/>
              <a:t>Example: Household income (median) | 1307 | VS 1915.04</a:t>
            </a:r>
          </a:p>
          <a:p>
            <a:pPr marL="228600" lvl="0" indent="-228600">
              <a:buFont typeface="Wingdings" panose="05000000000000000000" pitchFamily="2" charset="2"/>
              <a:buChar char="ü"/>
            </a:pPr>
            <a:r>
              <a:rPr lang="en-US" b="0" i="0" u="sng" dirty="0"/>
              <a:t>Title</a:t>
            </a:r>
            <a:r>
              <a:rPr lang="en-US" b="0" i="0" u="none" dirty="0"/>
              <a:t> (indicator)</a:t>
            </a:r>
            <a:endParaRPr lang="en-US" b="0" i="0" u="sng" dirty="0"/>
          </a:p>
          <a:p>
            <a:pPr marL="228600" lvl="0" indent="-228600">
              <a:buFont typeface="Wingdings" panose="05000000000000000000" pitchFamily="2" charset="2"/>
              <a:buChar char="ü"/>
            </a:pPr>
            <a:r>
              <a:rPr lang="en-US" b="0" i="0" u="sng" dirty="0"/>
              <a:t>Filters</a:t>
            </a:r>
            <a:r>
              <a:rPr lang="en-US" b="0" i="0" u="none" dirty="0"/>
              <a:t> (must click on “apply filter”)</a:t>
            </a:r>
            <a:endParaRPr lang="en-US" b="0" i="0" u="sng" dirty="0"/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="0" i="0" u="none" dirty="0"/>
              <a:t>Gets ‘bordered’ on the map</a:t>
            </a:r>
          </a:p>
          <a:p>
            <a:pPr marL="228600" lvl="0" indent="-228600">
              <a:buFont typeface="Wingdings" panose="05000000000000000000" pitchFamily="2" charset="2"/>
              <a:buChar char="ü"/>
            </a:pPr>
            <a:r>
              <a:rPr lang="en-US" b="0" i="0" u="sng" dirty="0"/>
              <a:t>Color key</a:t>
            </a:r>
          </a:p>
          <a:p>
            <a:pPr marL="228600" lvl="0" indent="-228600">
              <a:buFont typeface="Wingdings" panose="05000000000000000000" pitchFamily="2" charset="2"/>
              <a:buChar char="ü"/>
            </a:pPr>
            <a:r>
              <a:rPr lang="en-US" b="0" i="0" u="sng" dirty="0"/>
              <a:t>Now viewing</a:t>
            </a:r>
            <a:r>
              <a:rPr lang="en-US" b="0" i="0" u="none" dirty="0"/>
              <a:t> </a:t>
            </a:r>
            <a:r>
              <a:rPr lang="en-US" b="0" i="0" dirty="0"/>
              <a:t>(changes as you hover over the map)</a:t>
            </a:r>
          </a:p>
          <a:p>
            <a:pPr marL="228600" lvl="0" indent="-228600">
              <a:buFont typeface="Wingdings" panose="05000000000000000000" pitchFamily="2" charset="2"/>
              <a:buChar char="ü"/>
            </a:pPr>
            <a:r>
              <a:rPr lang="en-US" b="0" i="0" u="sng" dirty="0"/>
              <a:t>Data visualized in 3 ways</a:t>
            </a:r>
            <a:r>
              <a:rPr lang="en-US" i="0" dirty="0"/>
              <a:t>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="1" i="0" dirty="0"/>
              <a:t>Maps</a:t>
            </a:r>
            <a:r>
              <a:rPr lang="en-US" i="0" dirty="0"/>
              <a:t> (by geography)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="1" i="0" dirty="0"/>
              <a:t>Trends</a:t>
            </a:r>
            <a:r>
              <a:rPr lang="en-US" i="0" dirty="0"/>
              <a:t> (by time)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="1" i="0" dirty="0"/>
              <a:t>Comparison</a:t>
            </a:r>
            <a:r>
              <a:rPr lang="en-US" i="0" dirty="0"/>
              <a:t> (by variable)</a:t>
            </a:r>
          </a:p>
          <a:p>
            <a:pPr marL="228600" lvl="0" indent="-228600">
              <a:buFont typeface="Wingdings" panose="05000000000000000000" pitchFamily="2" charset="2"/>
              <a:buChar char="ü"/>
            </a:pPr>
            <a:r>
              <a:rPr lang="en-US" i="0" u="sng" dirty="0"/>
              <a:t>Extra navigation options</a:t>
            </a:r>
            <a:r>
              <a:rPr lang="en-US" i="0" dirty="0"/>
              <a:t>: (available for all 3 visualizations)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="1" i="0" dirty="0"/>
              <a:t>Labels, Downloads, Share</a:t>
            </a:r>
            <a:r>
              <a:rPr lang="en-US" b="1" dirty="0"/>
              <a:t> the link </a:t>
            </a:r>
            <a:r>
              <a:rPr lang="en-US" b="0" dirty="0"/>
              <a:t>(will preserve all information collected)</a:t>
            </a:r>
            <a:r>
              <a:rPr lang="en-US" b="0" i="0" dirty="0"/>
              <a:t> &amp; </a:t>
            </a:r>
            <a:r>
              <a:rPr lang="en-US" b="1" i="0" dirty="0"/>
              <a:t>“About the indicator/tool”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="0" i="0" dirty="0"/>
              <a:t>*Available for each of the tools!!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endParaRPr lang="en-US" b="1" i="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i="0" dirty="0"/>
              <a:t>Notes on comparison: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 dirty="0"/>
              <a:t>Just 16 miles apart, but income is 13X different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 dirty="0"/>
              <a:t>“High income segregation has been shown to harm whole cities, not just low-income areas”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F1419"/>
                </a:solidFill>
                <a:effectLst/>
                <a:latin typeface="TwitterChirp"/>
              </a:rPr>
              <a:t>Data tip: "median" household income is the </a:t>
            </a:r>
            <a:r>
              <a:rPr lang="en-US" b="0" i="0" dirty="0" err="1">
                <a:solidFill>
                  <a:srgbClr val="0F1419"/>
                </a:solidFill>
                <a:effectLst/>
                <a:latin typeface="TwitterChirp"/>
              </a:rPr>
              <a:t>cutpoint</a:t>
            </a:r>
            <a:r>
              <a:rPr lang="en-US" b="0" i="0" dirty="0">
                <a:solidFill>
                  <a:srgbClr val="0F1419"/>
                </a:solidFill>
                <a:effectLst/>
                <a:latin typeface="TwitterChirp"/>
              </a:rPr>
              <a:t> at which half of household incomes are higher and half are lower. That means half of households in 1915.04 have an income HIGHER than $217K, and half of households in 1307 have an income LOWER than $17K.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48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A877D-B00A-46F1-BD18-6A03EE51DB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2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035914"/>
            <a:ext cx="10058400" cy="328919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Corbel" panose="020B0503020204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iNowLogo.png">
            <a:extLst>
              <a:ext uri="{FF2B5EF4-FFF2-40B4-BE49-F238E27FC236}">
                <a16:creationId xmlns:a16="http://schemas.microsoft.com/office/drawing/2014/main" id="{97DBD03C-7FD3-47AF-BB03-5E9D30F1A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1744" y="136000"/>
            <a:ext cx="2011827" cy="395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3AA85F-6F77-46E2-A6B3-C1AD934DF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36" y="101031"/>
            <a:ext cx="1335913" cy="505057"/>
          </a:xfrm>
          <a:prstGeom prst="rect">
            <a:avLst/>
          </a:prstGeom>
        </p:spPr>
      </p:pic>
      <p:pic>
        <p:nvPicPr>
          <p:cNvPr id="1026" name="Picture 2" descr="UTHealth School of Public Health Logo">
            <a:extLst>
              <a:ext uri="{FF2B5EF4-FFF2-40B4-BE49-F238E27FC236}">
                <a16:creationId xmlns:a16="http://schemas.microsoft.com/office/drawing/2014/main" id="{828F1848-FA23-4D88-A249-053A56C35D5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15250" r="8850" b="15281"/>
          <a:stretch/>
        </p:blipFill>
        <p:spPr bwMode="auto">
          <a:xfrm>
            <a:off x="10171112" y="40022"/>
            <a:ext cx="1969135" cy="93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2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iNowLogo.png">
            <a:extLst>
              <a:ext uri="{FF2B5EF4-FFF2-40B4-BE49-F238E27FC236}">
                <a16:creationId xmlns:a16="http://schemas.microsoft.com/office/drawing/2014/main" id="{5520F57B-C240-4DFA-8170-AD0D04AFFF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iNowLogo.png">
            <a:extLst>
              <a:ext uri="{FF2B5EF4-FFF2-40B4-BE49-F238E27FC236}">
                <a16:creationId xmlns:a16="http://schemas.microsoft.com/office/drawing/2014/main" id="{E62E302C-5D11-4617-8427-6C07917B6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3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16" y="519083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256" y="626196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A5A766-E6AE-4F84-8020-115E5F6EAAB3}"/>
              </a:ext>
            </a:extLst>
          </p:cNvPr>
          <p:cNvSpPr/>
          <p:nvPr userDrawn="1"/>
        </p:nvSpPr>
        <p:spPr>
          <a:xfrm>
            <a:off x="8172714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CB0021-EED2-42EB-BE6C-8CB48BF482AF}"/>
              </a:ext>
            </a:extLst>
          </p:cNvPr>
          <p:cNvSpPr/>
          <p:nvPr userDrawn="1"/>
        </p:nvSpPr>
        <p:spPr>
          <a:xfrm>
            <a:off x="8117528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DEF45A-895B-41B9-AB67-C1677C146117}"/>
              </a:ext>
            </a:extLst>
          </p:cNvPr>
          <p:cNvSpPr txBox="1">
            <a:spLocks/>
          </p:cNvSpPr>
          <p:nvPr userDrawn="1"/>
        </p:nvSpPr>
        <p:spPr>
          <a:xfrm>
            <a:off x="8546492" y="594359"/>
            <a:ext cx="3200400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F299151-353A-4775-9653-0C469C8A1C0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546492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889BFF30-0454-4D76-BCBA-2B0C755A5AF1}"/>
              </a:ext>
            </a:extLst>
          </p:cNvPr>
          <p:cNvSpPr txBox="1">
            <a:spLocks/>
          </p:cNvSpPr>
          <p:nvPr userDrawn="1"/>
        </p:nvSpPr>
        <p:spPr>
          <a:xfrm>
            <a:off x="8554804" y="6459785"/>
            <a:ext cx="2618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DD649B-0A3F-45B0-964C-5818E9C80A2B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18" name="Picture 17" descr="CiNowLogo.png">
            <a:extLst>
              <a:ext uri="{FF2B5EF4-FFF2-40B4-BE49-F238E27FC236}">
                <a16:creationId xmlns:a16="http://schemas.microsoft.com/office/drawing/2014/main" id="{C1B64DC5-BDEB-487F-835D-5CB65960F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5469" y="6420034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5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iNowLogo.png">
            <a:extLst>
              <a:ext uri="{FF2B5EF4-FFF2-40B4-BE49-F238E27FC236}">
                <a16:creationId xmlns:a16="http://schemas.microsoft.com/office/drawing/2014/main" id="{0E4A2046-F09C-459C-B5E0-8F3481588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2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iNowLogo.png">
            <a:extLst>
              <a:ext uri="{FF2B5EF4-FFF2-40B4-BE49-F238E27FC236}">
                <a16:creationId xmlns:a16="http://schemas.microsoft.com/office/drawing/2014/main" id="{F6451269-D830-4209-9B46-44A9125CF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iNowLogo.png">
            <a:extLst>
              <a:ext uri="{FF2B5EF4-FFF2-40B4-BE49-F238E27FC236}">
                <a16:creationId xmlns:a16="http://schemas.microsoft.com/office/drawing/2014/main" id="{AC25824A-5C9A-4783-B2CB-FC234259B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7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035914"/>
            <a:ext cx="10058400" cy="328919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Corbel" panose="020B0503020204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iNowLogo.png">
            <a:extLst>
              <a:ext uri="{FF2B5EF4-FFF2-40B4-BE49-F238E27FC236}">
                <a16:creationId xmlns:a16="http://schemas.microsoft.com/office/drawing/2014/main" id="{97DBD03C-7FD3-47AF-BB03-5E9D30F1A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1744" y="136000"/>
            <a:ext cx="2011827" cy="395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3AA85F-6F77-46E2-A6B3-C1AD934DF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36" y="101031"/>
            <a:ext cx="1335913" cy="505057"/>
          </a:xfrm>
          <a:prstGeom prst="rect">
            <a:avLst/>
          </a:prstGeom>
        </p:spPr>
      </p:pic>
      <p:pic>
        <p:nvPicPr>
          <p:cNvPr id="1026" name="Picture 2" descr="UTHealth School of Public Health Logo">
            <a:extLst>
              <a:ext uri="{FF2B5EF4-FFF2-40B4-BE49-F238E27FC236}">
                <a16:creationId xmlns:a16="http://schemas.microsoft.com/office/drawing/2014/main" id="{828F1848-FA23-4D88-A249-053A56C35D5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15250" r="8850" b="15281"/>
          <a:stretch/>
        </p:blipFill>
        <p:spPr bwMode="auto">
          <a:xfrm>
            <a:off x="10171112" y="40022"/>
            <a:ext cx="1969135" cy="93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7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CiNowLogo.png">
            <a:extLst>
              <a:ext uri="{FF2B5EF4-FFF2-40B4-BE49-F238E27FC236}">
                <a16:creationId xmlns:a16="http://schemas.microsoft.com/office/drawing/2014/main" id="{EBCA71A6-34B6-40BD-A6B0-A55303FAD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7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iNowLogo.png">
            <a:extLst>
              <a:ext uri="{FF2B5EF4-FFF2-40B4-BE49-F238E27FC236}">
                <a16:creationId xmlns:a16="http://schemas.microsoft.com/office/drawing/2014/main" id="{55F29666-1623-44DB-B919-7064D5563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1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iNowLogo.png">
            <a:extLst>
              <a:ext uri="{FF2B5EF4-FFF2-40B4-BE49-F238E27FC236}">
                <a16:creationId xmlns:a16="http://schemas.microsoft.com/office/drawing/2014/main" id="{66F70ADE-E45B-4BEC-8270-57693E8051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1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Corbel" panose="020B0503020204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Corbel" panose="020B0503020204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iNowLogo.png">
            <a:extLst>
              <a:ext uri="{FF2B5EF4-FFF2-40B4-BE49-F238E27FC236}">
                <a16:creationId xmlns:a16="http://schemas.microsoft.com/office/drawing/2014/main" id="{ADD67009-12B8-41B7-9FB0-47B5D96F2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7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iNowLogo.png">
            <a:extLst>
              <a:ext uri="{FF2B5EF4-FFF2-40B4-BE49-F238E27FC236}">
                <a16:creationId xmlns:a16="http://schemas.microsoft.com/office/drawing/2014/main" id="{290F5F64-0B29-401B-8509-5745AB532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7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iNowLogo.png">
            <a:extLst>
              <a:ext uri="{FF2B5EF4-FFF2-40B4-BE49-F238E27FC236}">
                <a16:creationId xmlns:a16="http://schemas.microsoft.com/office/drawing/2014/main" id="{5520F57B-C240-4DFA-8170-AD0D04AFFF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16DCC8-D62A-4542-B2FA-8A567056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15323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14154C-8B4A-4829-8337-69BBFE109851}"/>
              </a:ext>
            </a:extLst>
          </p:cNvPr>
          <p:cNvCxnSpPr>
            <a:cxnSpLocks/>
          </p:cNvCxnSpPr>
          <p:nvPr userDrawn="1"/>
        </p:nvCxnSpPr>
        <p:spPr>
          <a:xfrm>
            <a:off x="1188720" y="1297522"/>
            <a:ext cx="996696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7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iNowLogo.png">
            <a:extLst>
              <a:ext uri="{FF2B5EF4-FFF2-40B4-BE49-F238E27FC236}">
                <a16:creationId xmlns:a16="http://schemas.microsoft.com/office/drawing/2014/main" id="{5520F57B-C240-4DFA-8170-AD0D04AFFF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4704" y="6429270"/>
            <a:ext cx="2011827" cy="3956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16DCC8-D62A-4542-B2FA-8A567056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00161"/>
            <a:ext cx="10058400" cy="5883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14154C-8B4A-4829-8337-69BBFE109851}"/>
              </a:ext>
            </a:extLst>
          </p:cNvPr>
          <p:cNvCxnSpPr>
            <a:cxnSpLocks/>
          </p:cNvCxnSpPr>
          <p:nvPr userDrawn="1"/>
        </p:nvCxnSpPr>
        <p:spPr>
          <a:xfrm>
            <a:off x="1188720" y="661122"/>
            <a:ext cx="996696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5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DD649B-0A3F-45B0-964C-5818E9C80A2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38E422-3A8B-49CE-BFCF-23C835066CA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00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4" r:id="rId9"/>
    <p:sldLayoutId id="2147483673" r:id="rId10"/>
    <p:sldLayoutId id="2147483668" r:id="rId11"/>
    <p:sldLayoutId id="2147483675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Jeremy.D.Pyne@uth.tmc.edu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hyperlink" Target="mailto:Laura.C.McKieran@uth.tmc.edu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Natalia.D.Rodriguez@uth.tmc.edu" TargetMode="External"/><Relationship Id="rId11" Type="http://schemas.openxmlformats.org/officeDocument/2006/relationships/image" Target="../media/image17.jpg"/><Relationship Id="rId5" Type="http://schemas.openxmlformats.org/officeDocument/2006/relationships/hyperlink" Target="mailto:Cristina.E.Martinez@uth.tmc.edu" TargetMode="External"/><Relationship Id="rId10" Type="http://schemas.openxmlformats.org/officeDocument/2006/relationships/image" Target="../media/image16.jpg"/><Relationship Id="rId4" Type="http://schemas.openxmlformats.org/officeDocument/2006/relationships/hyperlink" Target="mailto:Daneque.Forrest@uth.tmc.edu" TargetMode="External"/><Relationship Id="rId9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B9C2E4-EEF2-4797-A4F2-297F40ECEFCE}"/>
              </a:ext>
            </a:extLst>
          </p:cNvPr>
          <p:cNvCxnSpPr>
            <a:cxnSpLocks/>
          </p:cNvCxnSpPr>
          <p:nvPr/>
        </p:nvCxnSpPr>
        <p:spPr>
          <a:xfrm>
            <a:off x="5100320" y="3825240"/>
            <a:ext cx="6409578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6C9AD65B-FD32-415D-9FAD-DA772C833958}"/>
              </a:ext>
            </a:extLst>
          </p:cNvPr>
          <p:cNvSpPr txBox="1">
            <a:spLocks/>
          </p:cNvSpPr>
          <p:nvPr/>
        </p:nvSpPr>
        <p:spPr>
          <a:xfrm>
            <a:off x="5100320" y="3966214"/>
            <a:ext cx="6508407" cy="4003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4"/>
                </a:solidFill>
              </a:rPr>
              <a:t>Community Information Now (CI:NOW)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3DDF515-08DF-4C55-8B1C-6A3197C1D908}"/>
              </a:ext>
            </a:extLst>
          </p:cNvPr>
          <p:cNvSpPr txBox="1">
            <a:spLocks/>
          </p:cNvSpPr>
          <p:nvPr/>
        </p:nvSpPr>
        <p:spPr>
          <a:xfrm>
            <a:off x="5100320" y="3270593"/>
            <a:ext cx="3893209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Corbel" panose="020B0503020204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C1C1C"/>
                </a:solidFill>
              </a:rPr>
              <a:t>PLATFORM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8A7F4-E053-48D0-A99D-FE5FC198E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1" y="2119797"/>
            <a:ext cx="3776749" cy="2315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76FEF8-84BB-4C30-AF0B-B158ADA71F1C}"/>
              </a:ext>
            </a:extLst>
          </p:cNvPr>
          <p:cNvSpPr txBox="1"/>
          <p:nvPr/>
        </p:nvSpPr>
        <p:spPr>
          <a:xfrm>
            <a:off x="5001491" y="2254930"/>
            <a:ext cx="6156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Bexar Data Dive</a:t>
            </a:r>
          </a:p>
        </p:txBody>
      </p:sp>
    </p:spTree>
    <p:extLst>
      <p:ext uri="{BB962C8B-B14F-4D97-AF65-F5344CB8AC3E}">
        <p14:creationId xmlns:p14="http://schemas.microsoft.com/office/powerpoint/2010/main" val="359169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9F95-73E3-4CDF-937C-45899489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073D8-61D0-4888-BCAA-63E4F8468834}"/>
              </a:ext>
            </a:extLst>
          </p:cNvPr>
          <p:cNvSpPr txBox="1"/>
          <p:nvPr/>
        </p:nvSpPr>
        <p:spPr>
          <a:xfrm>
            <a:off x="2096638" y="1275096"/>
            <a:ext cx="3949774" cy="152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1200" dirty="0">
              <a:solidFill>
                <a:srgbClr val="4B6AC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Laura </a:t>
            </a:r>
            <a:r>
              <a:rPr lang="en-US" sz="2000" b="1" dirty="0" err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McKieran</a:t>
            </a: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DrPH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Executive Director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Laura.C.McKieran@uth.tmc.edu</a:t>
            </a: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</a:rPr>
              <a:t> 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B6032-3D5A-4FDF-8756-B0665FCB290A}"/>
              </a:ext>
            </a:extLst>
          </p:cNvPr>
          <p:cNvSpPr txBox="1"/>
          <p:nvPr/>
        </p:nvSpPr>
        <p:spPr>
          <a:xfrm>
            <a:off x="7855639" y="1199289"/>
            <a:ext cx="3352800" cy="15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1600" dirty="0">
              <a:solidFill>
                <a:srgbClr val="4B6AC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Jeremy </a:t>
            </a:r>
            <a:r>
              <a:rPr lang="en-US" sz="2000" b="1" dirty="0" err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Pyne</a:t>
            </a: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MPA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Project Manager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Jeremy.D.Pyne@uth.tmc.edu</a:t>
            </a: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</a:rPr>
              <a:t>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2C215-E082-4DBA-A4F2-B0B7C73ADDD1}"/>
              </a:ext>
            </a:extLst>
          </p:cNvPr>
          <p:cNvSpPr txBox="1"/>
          <p:nvPr/>
        </p:nvSpPr>
        <p:spPr>
          <a:xfrm>
            <a:off x="2096638" y="2797051"/>
            <a:ext cx="3628368" cy="15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1600" dirty="0">
              <a:solidFill>
                <a:srgbClr val="4B6AC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Danequa</a:t>
            </a: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Forrest, PhD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Research Coordinator III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Daneque.Forrest@uth.tmc.edu</a:t>
            </a: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</a:rPr>
              <a:t>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BF7A5-243C-45B5-BDD6-C70AF45C5EF5}"/>
              </a:ext>
            </a:extLst>
          </p:cNvPr>
          <p:cNvSpPr txBox="1"/>
          <p:nvPr/>
        </p:nvSpPr>
        <p:spPr>
          <a:xfrm>
            <a:off x="7901230" y="2797051"/>
            <a:ext cx="3751506" cy="15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1600" dirty="0">
              <a:solidFill>
                <a:srgbClr val="4B6AC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Cristina Martinez, MPH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Research Coordinator III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Cristina.E.Martinez@uth.tmc.edu</a:t>
            </a: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</a:rPr>
              <a:t> 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12C1F-4BBF-473D-82EF-6727A8271D90}"/>
              </a:ext>
            </a:extLst>
          </p:cNvPr>
          <p:cNvSpPr txBox="1"/>
          <p:nvPr/>
        </p:nvSpPr>
        <p:spPr>
          <a:xfrm>
            <a:off x="2092017" y="4537174"/>
            <a:ext cx="3870371" cy="15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1600" dirty="0">
              <a:solidFill>
                <a:srgbClr val="4B6AC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Natalia Rodriguez, MPH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Research Coordinator II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Natalia.D.Rodriguez@uth.tmc.edu</a:t>
            </a: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</a:rPr>
              <a:t> 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B4E67-3AF9-4E9C-9875-0C934BFDD8BA}"/>
              </a:ext>
            </a:extLst>
          </p:cNvPr>
          <p:cNvSpPr txBox="1"/>
          <p:nvPr/>
        </p:nvSpPr>
        <p:spPr>
          <a:xfrm>
            <a:off x="7855639" y="4537174"/>
            <a:ext cx="3352800" cy="15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1600" dirty="0">
              <a:solidFill>
                <a:srgbClr val="4B6AC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Jeanette Parra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Training Specialist II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Jeanette.Parra@uth.tmc.edu</a:t>
            </a:r>
            <a:r>
              <a:rPr lang="en-US" sz="2000" dirty="0">
                <a:solidFill>
                  <a:srgbClr val="4B6AC1"/>
                </a:solidFill>
                <a:latin typeface="Corbel" panose="020B0503020204020204" pitchFamily="34" charset="0"/>
              </a:rPr>
              <a:t> 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8660A0-2B59-4285-9180-29F5BF9272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1" y="1558749"/>
            <a:ext cx="1074006" cy="1193340"/>
          </a:xfrm>
          <a:prstGeom prst="flowChartDelay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A5C108-44D7-47FE-A44A-C99DEAD4C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1" y="3225702"/>
            <a:ext cx="1262473" cy="1184450"/>
          </a:xfrm>
          <a:prstGeom prst="flowChartDelay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C67C6-0F7F-4B14-BA70-3B78418CBA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73" y="1553312"/>
            <a:ext cx="1074006" cy="1144562"/>
          </a:xfrm>
          <a:prstGeom prst="flowChartDelay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C2410A-9E33-4142-B848-D29E32D55D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73" y="3221517"/>
            <a:ext cx="1454659" cy="1192820"/>
          </a:xfrm>
          <a:prstGeom prst="flowChartDelay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E301CC-0704-4EBE-B219-DF743BAAE2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73" y="4936234"/>
            <a:ext cx="1184450" cy="1184450"/>
          </a:xfrm>
          <a:prstGeom prst="flowChartDelay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CA82BD-6D81-4E1E-B81C-7634ED3EAED2}"/>
              </a:ext>
            </a:extLst>
          </p:cNvPr>
          <p:cNvCxnSpPr>
            <a:cxnSpLocks/>
          </p:cNvCxnSpPr>
          <p:nvPr/>
        </p:nvCxnSpPr>
        <p:spPr>
          <a:xfrm>
            <a:off x="2163246" y="1975418"/>
            <a:ext cx="342983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3C8582-383C-453A-AC5C-3C0CB9645D1F}"/>
              </a:ext>
            </a:extLst>
          </p:cNvPr>
          <p:cNvCxnSpPr>
            <a:cxnSpLocks/>
          </p:cNvCxnSpPr>
          <p:nvPr/>
        </p:nvCxnSpPr>
        <p:spPr>
          <a:xfrm>
            <a:off x="2163246" y="3588806"/>
            <a:ext cx="342983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4B7309-25D6-430E-8AB4-CC158B37A314}"/>
              </a:ext>
            </a:extLst>
          </p:cNvPr>
          <p:cNvCxnSpPr>
            <a:cxnSpLocks/>
          </p:cNvCxnSpPr>
          <p:nvPr/>
        </p:nvCxnSpPr>
        <p:spPr>
          <a:xfrm>
            <a:off x="2163246" y="5291167"/>
            <a:ext cx="342983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CF62F2-95A4-4B3D-A3BC-10719BECEA96}"/>
              </a:ext>
            </a:extLst>
          </p:cNvPr>
          <p:cNvCxnSpPr>
            <a:cxnSpLocks/>
          </p:cNvCxnSpPr>
          <p:nvPr/>
        </p:nvCxnSpPr>
        <p:spPr>
          <a:xfrm>
            <a:off x="7901230" y="1930319"/>
            <a:ext cx="342983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5B303E-791F-4C60-9649-BC82663AEC50}"/>
              </a:ext>
            </a:extLst>
          </p:cNvPr>
          <p:cNvCxnSpPr>
            <a:cxnSpLocks/>
          </p:cNvCxnSpPr>
          <p:nvPr/>
        </p:nvCxnSpPr>
        <p:spPr>
          <a:xfrm>
            <a:off x="7946821" y="3512771"/>
            <a:ext cx="342983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490E20-B8EF-4AAB-A33E-14B67FFD53C4}"/>
              </a:ext>
            </a:extLst>
          </p:cNvPr>
          <p:cNvCxnSpPr>
            <a:cxnSpLocks/>
          </p:cNvCxnSpPr>
          <p:nvPr/>
        </p:nvCxnSpPr>
        <p:spPr>
          <a:xfrm>
            <a:off x="7901230" y="5262187"/>
            <a:ext cx="342983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7F31B59-C05F-400F-A686-E61D57A42F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1" y="4883766"/>
            <a:ext cx="1236918" cy="1236918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307014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B52B-1A35-4AF6-A7C8-7A438D10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4B6AC1"/>
                </a:solidFill>
              </a:rPr>
              <a:t>CI:Now</a:t>
            </a:r>
            <a:endParaRPr lang="en-US" dirty="0">
              <a:solidFill>
                <a:srgbClr val="4B6AC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9A39-F339-49E9-9B2B-7DC7282D6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450757"/>
          </a:xfrm>
        </p:spPr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Community Information Now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Nonprofit local data intermediary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AAB755E-1B74-4E9B-87C5-DCD7A39B7C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648055"/>
              </p:ext>
            </p:extLst>
          </p:nvPr>
        </p:nvGraphicFramePr>
        <p:xfrm>
          <a:off x="3336131" y="3107895"/>
          <a:ext cx="5580698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8901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B52B-1A35-4AF6-A7C8-7A438D10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B6AC1"/>
                </a:solidFill>
              </a:rPr>
              <a:t>Bexar Data Dive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9A39-F339-49E9-9B2B-7DC7282D6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Beginner friendly!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With the option to take a deeper </a:t>
            </a:r>
            <a:r>
              <a:rPr lang="en-US" sz="2800" i="1" dirty="0">
                <a:solidFill>
                  <a:srgbClr val="1C1C1C"/>
                </a:solidFill>
              </a:rPr>
              <a:t>dive</a:t>
            </a:r>
            <a:r>
              <a:rPr lang="en-US" sz="2800" dirty="0">
                <a:solidFill>
                  <a:srgbClr val="1C1C1C"/>
                </a:solidFill>
              </a:rPr>
              <a:t> into the data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Data sources: Census, ACS, local, state and national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Data is regularly added and updated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Office of Minority Health (OMH) grant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1C1C1C"/>
              </a:solidFill>
            </a:endParaRPr>
          </a:p>
          <a:p>
            <a:pPr marL="339725" indent="-339725"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1C1C1C"/>
              </a:solidFill>
            </a:endParaRPr>
          </a:p>
          <a:p>
            <a:pPr marL="339725" indent="-339725"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6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50C2-F3B3-4F67-AFDB-64F33B09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B6AC1"/>
                </a:solidFill>
              </a:rPr>
              <a:t>SSAs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03D38-6B17-4464-8623-79A10D2A1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435980"/>
          </a:xfrm>
        </p:spPr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= Statistical Small Areas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Better reflect our real neighborhoods/barrios</a:t>
            </a:r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1C1C1C"/>
                </a:solidFill>
              </a:rPr>
              <a:t>Cluster analysis of demographic variables:</a:t>
            </a:r>
            <a:endParaRPr lang="en-US" sz="2600" dirty="0">
              <a:solidFill>
                <a:srgbClr val="1C1C1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0AC03E-98CE-4C37-BE0A-0BACE8164DD8}"/>
              </a:ext>
            </a:extLst>
          </p:cNvPr>
          <p:cNvSpPr txBox="1"/>
          <p:nvPr/>
        </p:nvSpPr>
        <p:spPr>
          <a:xfrm>
            <a:off x="1097280" y="3702094"/>
            <a:ext cx="9251405" cy="267765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Race/ethnicity</a:t>
            </a: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Educational attainment</a:t>
            </a: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Mobility</a:t>
            </a: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5F5F5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5F5F5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5F5F5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6075">
              <a:buClr>
                <a:schemeClr val="accent2"/>
              </a:buClr>
            </a:pPr>
            <a:endParaRPr lang="en-US" sz="2400" dirty="0">
              <a:solidFill>
                <a:srgbClr val="5F5F5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Income</a:t>
            </a: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Housing</a:t>
            </a: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5F5F5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</a:t>
            </a: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5F5F5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3275" indent="-45720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5F5F5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6075">
              <a:buClr>
                <a:schemeClr val="accent2"/>
              </a:buClr>
            </a:pPr>
            <a:endParaRPr lang="en-US" sz="2400" dirty="0">
              <a:solidFill>
                <a:srgbClr val="5F5F5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6075">
              <a:buClr>
                <a:schemeClr val="accent2"/>
              </a:buClr>
            </a:pPr>
            <a:endParaRPr lang="en-US" sz="2400" dirty="0">
              <a:solidFill>
                <a:srgbClr val="5F5F5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0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F18E2-A5DD-4E07-B069-65BC2872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23E7-47A0-4F59-874D-94489E2C64EE}"/>
              </a:ext>
            </a:extLst>
          </p:cNvPr>
          <p:cNvSpPr txBox="1">
            <a:spLocks/>
          </p:cNvSpPr>
          <p:nvPr/>
        </p:nvSpPr>
        <p:spPr>
          <a:xfrm>
            <a:off x="213070" y="1469814"/>
            <a:ext cx="3658579" cy="495579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accent3"/>
                </a:solidFill>
                <a:latin typeface="Corbel" panose="020B0503020204020204" pitchFamily="34" charset="0"/>
              </a:rPr>
              <a:t>SSAs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BBC2BB-2829-4422-ACAD-66EECA8707A4}"/>
              </a:ext>
            </a:extLst>
          </p:cNvPr>
          <p:cNvSpPr txBox="1">
            <a:spLocks/>
          </p:cNvSpPr>
          <p:nvPr/>
        </p:nvSpPr>
        <p:spPr>
          <a:xfrm>
            <a:off x="4259900" y="1470971"/>
            <a:ext cx="3658579" cy="5312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Corbel" panose="020B0503020204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accent3"/>
                </a:solidFill>
              </a:rPr>
              <a:t>Zip codes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360C62-8026-4BCB-B53A-0291CCC8F8AD}"/>
              </a:ext>
            </a:extLst>
          </p:cNvPr>
          <p:cNvSpPr txBox="1">
            <a:spLocks/>
          </p:cNvSpPr>
          <p:nvPr/>
        </p:nvSpPr>
        <p:spPr>
          <a:xfrm>
            <a:off x="8353944" y="1469814"/>
            <a:ext cx="3662796" cy="4955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Corbel" panose="020B0503020204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accent3"/>
                </a:solidFill>
              </a:rPr>
              <a:t>Census tracts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5EA2D-A94B-4228-9057-B38D01071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944" y="1966668"/>
            <a:ext cx="3658578" cy="3970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AC891-DD69-48B8-BEAE-40BF60E1A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9" y="1965393"/>
            <a:ext cx="3651714" cy="3972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32FE37-8817-41B6-9DE6-B2693E5A6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118" y="1994318"/>
            <a:ext cx="3658578" cy="3943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F805AE-EB54-4E1A-B892-D5D9628EFF28}"/>
              </a:ext>
            </a:extLst>
          </p:cNvPr>
          <p:cNvSpPr txBox="1"/>
          <p:nvPr/>
        </p:nvSpPr>
        <p:spPr>
          <a:xfrm>
            <a:off x="9675628" y="5937564"/>
            <a:ext cx="2336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dive.cinow.info</a:t>
            </a:r>
          </a:p>
        </p:txBody>
      </p:sp>
    </p:spTree>
    <p:extLst>
      <p:ext uri="{BB962C8B-B14F-4D97-AF65-F5344CB8AC3E}">
        <p14:creationId xmlns:p14="http://schemas.microsoft.com/office/powerpoint/2010/main" val="388830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681831-3CBD-4CF6-A0E1-A93C005A6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b="-6977"/>
          <a:stretch/>
        </p:blipFill>
        <p:spPr bwMode="auto">
          <a:xfrm>
            <a:off x="0" y="-425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176ECC-B134-4051-B9CE-0B8B527BEAF3}"/>
              </a:ext>
            </a:extLst>
          </p:cNvPr>
          <p:cNvSpPr txBox="1">
            <a:spLocks/>
          </p:cNvSpPr>
          <p:nvPr/>
        </p:nvSpPr>
        <p:spPr>
          <a:xfrm>
            <a:off x="0" y="2527890"/>
            <a:ext cx="12192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n-US" sz="8000" spc="600" dirty="0">
                <a:latin typeface="Corbel" panose="020B0503020204020204" pitchFamily="34" charset="0"/>
              </a:rPr>
              <a:t>dive.cinow.info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54AE3-34A1-498E-BB15-4333E95A8F22}"/>
              </a:ext>
            </a:extLst>
          </p:cNvPr>
          <p:cNvCxnSpPr>
            <a:cxnSpLocks/>
          </p:cNvCxnSpPr>
          <p:nvPr/>
        </p:nvCxnSpPr>
        <p:spPr>
          <a:xfrm>
            <a:off x="2358656" y="3591324"/>
            <a:ext cx="7474688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7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ust two clicks away! (1)">
            <a:hlinkClick r:id="" action="ppaction://media"/>
            <a:extLst>
              <a:ext uri="{FF2B5EF4-FFF2-40B4-BE49-F238E27FC236}">
                <a16:creationId xmlns:a16="http://schemas.microsoft.com/office/drawing/2014/main" id="{059518D1-51E7-4225-A897-F84EE61DD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821" y="795865"/>
            <a:ext cx="9646355" cy="542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7E4E9-D96E-42FF-97D1-A6EF60DF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12" y="100161"/>
            <a:ext cx="9943568" cy="518086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rgbClr val="1C1C1C"/>
                </a:solidFill>
              </a:rPr>
              <a:t>BDD: General Navigation</a:t>
            </a:r>
          </a:p>
        </p:txBody>
      </p:sp>
    </p:spTree>
    <p:extLst>
      <p:ext uri="{BB962C8B-B14F-4D97-AF65-F5344CB8AC3E}">
        <p14:creationId xmlns:p14="http://schemas.microsoft.com/office/powerpoint/2010/main" val="31216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Ways to visualize data">
            <a:hlinkClick r:id="" action="ppaction://media"/>
            <a:extLst>
              <a:ext uri="{FF2B5EF4-FFF2-40B4-BE49-F238E27FC236}">
                <a16:creationId xmlns:a16="http://schemas.microsoft.com/office/drawing/2014/main" id="{0A241880-D44E-4806-BA96-6B035581A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822" y="795866"/>
            <a:ext cx="9646355" cy="542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7E4E9-D96E-42FF-97D1-A6EF60DF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12" y="100161"/>
            <a:ext cx="9943568" cy="518086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rgbClr val="1C1C1C"/>
                </a:solidFill>
              </a:rPr>
              <a:t>BDD: Explore Data Example</a:t>
            </a:r>
          </a:p>
        </p:txBody>
      </p:sp>
    </p:spTree>
    <p:extLst>
      <p:ext uri="{BB962C8B-B14F-4D97-AF65-F5344CB8AC3E}">
        <p14:creationId xmlns:p14="http://schemas.microsoft.com/office/powerpoint/2010/main" val="246434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A242-2FBD-4609-B448-BDE35F7E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us!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036ADD7-4FFC-4069-A193-F314845D5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243513"/>
              </p:ext>
            </p:extLst>
          </p:nvPr>
        </p:nvGraphicFramePr>
        <p:xfrm>
          <a:off x="5498125" y="2338988"/>
          <a:ext cx="6091309" cy="2947269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430214">
                  <a:extLst>
                    <a:ext uri="{9D8B030D-6E8A-4147-A177-3AD203B41FA5}">
                      <a16:colId xmlns:a16="http://schemas.microsoft.com/office/drawing/2014/main" val="3764824020"/>
                    </a:ext>
                  </a:extLst>
                </a:gridCol>
                <a:gridCol w="4661095">
                  <a:extLst>
                    <a:ext uri="{9D8B030D-6E8A-4147-A177-3AD203B41FA5}">
                      <a16:colId xmlns:a16="http://schemas.microsoft.com/office/drawing/2014/main" val="65415804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Twitter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2400" b="1" dirty="0">
                          <a:latin typeface="Corbel" panose="020B0503020204020204" pitchFamily="34" charset="0"/>
                          <a:ea typeface="Verdana" panose="020B0604030504040204" pitchFamily="34" charset="0"/>
                        </a:rPr>
                        <a:t>     @ </a:t>
                      </a:r>
                      <a:r>
                        <a:rPr lang="en-US" sz="2400" b="1" spc="300" dirty="0" err="1">
                          <a:latin typeface="Corbel" panose="020B0503020204020204" pitchFamily="34" charset="0"/>
                          <a:ea typeface="Verdana" panose="020B0604030504040204" pitchFamily="34" charset="0"/>
                        </a:rPr>
                        <a:t>CINow</a:t>
                      </a:r>
                      <a:endParaRPr lang="en-US" sz="2400" b="1" spc="300" dirty="0">
                        <a:latin typeface="Corbel" panose="020B0503020204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7774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Instagram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63524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endParaRPr lang="en-US" sz="1000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00" spc="3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22191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Facebook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26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</a:t>
                      </a:r>
                      <a:r>
                        <a:rPr lang="en-US" sz="2400" b="1" dirty="0">
                          <a:latin typeface="Corbel" panose="020B0503020204020204" pitchFamily="34" charset="0"/>
                          <a:ea typeface="Verdana" panose="020B0604030504040204" pitchFamily="34" charset="0"/>
                        </a:rPr>
                        <a:t>Community Information Now</a:t>
                      </a:r>
                      <a:endParaRPr lang="en-US" sz="2600" b="1" dirty="0">
                        <a:latin typeface="Corbel" panose="020B0503020204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17745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Linked In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13655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endParaRPr lang="en-US" sz="1000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980275"/>
                  </a:ext>
                </a:extLst>
              </a:tr>
              <a:tr h="569829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Newsletter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Corbel" panose="020B0503020204020204" pitchFamily="34" charset="0"/>
                          <a:ea typeface="Verdana" panose="020B0604030504040204" pitchFamily="34" charset="0"/>
                        </a:rPr>
                        <a:t>     </a:t>
                      </a:r>
                      <a:r>
                        <a:rPr lang="en-US" sz="2400" b="1" dirty="0">
                          <a:latin typeface="Corbel" panose="020B0503020204020204" pitchFamily="34" charset="0"/>
                          <a:ea typeface="Verdana" panose="020B0604030504040204" pitchFamily="34" charset="0"/>
                        </a:rPr>
                        <a:t>cinow.info/newsletter-signup/</a:t>
                      </a:r>
                      <a:endParaRPr lang="en-US" sz="2600" b="1" dirty="0">
                        <a:latin typeface="Corbel" panose="020B0503020204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9543164"/>
                  </a:ext>
                </a:extLst>
              </a:tr>
            </a:tbl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E618F956-C232-47E4-82A0-8F08F861244D}"/>
              </a:ext>
            </a:extLst>
          </p:cNvPr>
          <p:cNvSpPr/>
          <p:nvPr/>
        </p:nvSpPr>
        <p:spPr>
          <a:xfrm>
            <a:off x="7000918" y="2338988"/>
            <a:ext cx="130628" cy="917401"/>
          </a:xfrm>
          <a:prstGeom prst="rightBrac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EE9A12D-6452-4B05-A80C-306B7092C62A}"/>
              </a:ext>
            </a:extLst>
          </p:cNvPr>
          <p:cNvSpPr/>
          <p:nvPr/>
        </p:nvSpPr>
        <p:spPr>
          <a:xfrm>
            <a:off x="6993099" y="3589507"/>
            <a:ext cx="130628" cy="917401"/>
          </a:xfrm>
          <a:prstGeom prst="rightBrac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E73FFEA-7948-4ECE-93B5-686A89D5C990}"/>
              </a:ext>
            </a:extLst>
          </p:cNvPr>
          <p:cNvSpPr/>
          <p:nvPr/>
        </p:nvSpPr>
        <p:spPr>
          <a:xfrm>
            <a:off x="6993099" y="4841980"/>
            <a:ext cx="130628" cy="441757"/>
          </a:xfrm>
          <a:prstGeom prst="rightBrac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59B296-6C06-45B1-967B-1361AC610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75" y="1945207"/>
            <a:ext cx="3965508" cy="4119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84725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7">
      <a:dk1>
        <a:srgbClr val="30488C"/>
      </a:dk1>
      <a:lt1>
        <a:sysClr val="window" lastClr="FFFFFF"/>
      </a:lt1>
      <a:dk2>
        <a:srgbClr val="335B74"/>
      </a:dk2>
      <a:lt2>
        <a:srgbClr val="DFE3E5"/>
      </a:lt2>
      <a:accent1>
        <a:srgbClr val="84D6AF"/>
      </a:accent1>
      <a:accent2>
        <a:srgbClr val="3BAF78"/>
      </a:accent2>
      <a:accent3>
        <a:srgbClr val="C3278F"/>
      </a:accent3>
      <a:accent4>
        <a:srgbClr val="D88F24"/>
      </a:accent4>
      <a:accent5>
        <a:srgbClr val="CB5C17"/>
      </a:accent5>
      <a:accent6>
        <a:srgbClr val="30488C"/>
      </a:accent6>
      <a:hlink>
        <a:srgbClr val="FFFFFF"/>
      </a:hlink>
      <a:folHlink>
        <a:srgbClr val="FFFF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4349</TotalTime>
  <Words>767</Words>
  <Application>Microsoft Office PowerPoint</Application>
  <PresentationFormat>Widescreen</PresentationFormat>
  <Paragraphs>118</Paragraphs>
  <Slides>10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Corbel</vt:lpstr>
      <vt:lpstr>Segoe UI</vt:lpstr>
      <vt:lpstr>TwitterChirp</vt:lpstr>
      <vt:lpstr>Verdana</vt:lpstr>
      <vt:lpstr>Wingdings</vt:lpstr>
      <vt:lpstr>Retrospect</vt:lpstr>
      <vt:lpstr>PowerPoint Presentation</vt:lpstr>
      <vt:lpstr>CI:Now</vt:lpstr>
      <vt:lpstr>Bexar Data Dive</vt:lpstr>
      <vt:lpstr>SSAs</vt:lpstr>
      <vt:lpstr>Community Types</vt:lpstr>
      <vt:lpstr>PowerPoint Presentation</vt:lpstr>
      <vt:lpstr>BDD: General Navigation</vt:lpstr>
      <vt:lpstr>BDD: Explore Data Example</vt:lpstr>
      <vt:lpstr>Follow us!</vt:lpstr>
      <vt:lpstr>Meet the team!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Parra, Jeanette</dc:creator>
  <cp:lastModifiedBy>Campbell, Cole</cp:lastModifiedBy>
  <cp:revision>142</cp:revision>
  <dcterms:created xsi:type="dcterms:W3CDTF">2023-01-19T19:09:50Z</dcterms:created>
  <dcterms:modified xsi:type="dcterms:W3CDTF">2023-02-28T01:44:55Z</dcterms:modified>
</cp:coreProperties>
</file>