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</p:sldMasterIdLst>
  <p:notesMasterIdLst>
    <p:notesMasterId r:id="rId12"/>
  </p:notesMasterIdLst>
  <p:sldIdLst>
    <p:sldId id="256" r:id="rId5"/>
    <p:sldId id="274" r:id="rId6"/>
    <p:sldId id="342" r:id="rId7"/>
    <p:sldId id="340" r:id="rId8"/>
    <p:sldId id="341" r:id="rId9"/>
    <p:sldId id="343" r:id="rId10"/>
    <p:sldId id="262" r:id="rId1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73691"/>
    <a:srgbClr val="00B6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58" autoAdjust="0"/>
    <p:restoredTop sz="95309" autoAdjust="0"/>
  </p:normalViewPr>
  <p:slideViewPr>
    <p:cSldViewPr snapToGrid="0" snapToObjects="1">
      <p:cViewPr varScale="1">
        <p:scale>
          <a:sx n="114" d="100"/>
          <a:sy n="114" d="100"/>
        </p:scale>
        <p:origin x="204" y="60"/>
      </p:cViewPr>
      <p:guideLst/>
    </p:cSldViewPr>
  </p:slideViewPr>
  <p:outlineViewPr>
    <p:cViewPr>
      <p:scale>
        <a:sx n="33" d="100"/>
        <a:sy n="33" d="100"/>
      </p:scale>
      <p:origin x="0" y="35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5ED001-8E4F-41BA-B339-E1E7E3327FC9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C0A19E-F03E-4439-8473-00B692EFD3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318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CURA: Harvey Miller, Gerika Logan</a:t>
            </a:r>
          </a:p>
          <a:p>
            <a:r>
              <a:rPr lang="en-US" dirty="0"/>
              <a:t>MORPC: Adam Porr, Ethan Hug, Kerstin Carr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0A19E-F03E-4439-8473-00B692EFD32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700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>
                <a:solidFill>
                  <a:schemeClr val="bg1"/>
                </a:solidFill>
              </a:rPr>
              <a:t>To recognize an individual’s outstanding contributions to NNIP’s peer-learning network that helped to</a:t>
            </a:r>
          </a:p>
          <a:p>
            <a:endParaRPr lang="en-US" b="0" dirty="0">
              <a:solidFill>
                <a:schemeClr val="bg1"/>
              </a:solidFill>
            </a:endParaRPr>
          </a:p>
          <a:p>
            <a:pPr marL="342900" indent="-342900">
              <a:buAutoNum type="arabicParenR"/>
            </a:pPr>
            <a:r>
              <a:rPr lang="en-US" b="0" dirty="0">
                <a:solidFill>
                  <a:schemeClr val="bg1"/>
                </a:solidFill>
              </a:rPr>
              <a:t>strengthen the connectivity among partners,</a:t>
            </a:r>
          </a:p>
          <a:p>
            <a:pPr marL="342900" indent="-342900">
              <a:buAutoNum type="arabicParenR"/>
            </a:pPr>
            <a:r>
              <a:rPr lang="en-US" b="0" dirty="0">
                <a:solidFill>
                  <a:schemeClr val="bg1"/>
                </a:solidFill>
              </a:rPr>
              <a:t>increase knowledge and sharing within the network, or</a:t>
            </a:r>
          </a:p>
          <a:p>
            <a:pPr marL="342900" indent="-342900">
              <a:buAutoNum type="arabicParenR"/>
            </a:pPr>
            <a:r>
              <a:rPr lang="en-US" b="0" dirty="0">
                <a:solidFill>
                  <a:schemeClr val="bg1"/>
                </a:solidFill>
              </a:rPr>
              <a:t>raise the profile of the network. </a:t>
            </a:r>
          </a:p>
          <a:p>
            <a:pPr marL="181240" indent="-18124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0A19E-F03E-4439-8473-00B692EFD32E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5032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240" marR="0" lvl="0" indent="-1812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0" dirty="0">
                <a:solidFill>
                  <a:schemeClr val="bg1"/>
                </a:solidFill>
              </a:rPr>
              <a:t>To recognize an NNIP partner organization for their important contributions in using neighborhood data to improve local policy and practice to advance equity and well-being across neighborhoods.</a:t>
            </a:r>
          </a:p>
          <a:p>
            <a:pPr marL="181240" indent="-18124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0A19E-F03E-4439-8473-00B692EFD32E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5032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No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TitlePage_Header_Img_v1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76"/>
          <a:stretch/>
        </p:blipFill>
        <p:spPr>
          <a:xfrm>
            <a:off x="0" y="0"/>
            <a:ext cx="9144000" cy="1053549"/>
          </a:xfrm>
          <a:prstGeom prst="rect">
            <a:avLst/>
          </a:prstGeom>
        </p:spPr>
      </p:pic>
      <p:grpSp>
        <p:nvGrpSpPr>
          <p:cNvPr id="2" name="Group 1"/>
          <p:cNvGrpSpPr/>
          <p:nvPr userDrawn="1"/>
        </p:nvGrpSpPr>
        <p:grpSpPr>
          <a:xfrm>
            <a:off x="0" y="4773719"/>
            <a:ext cx="9144000" cy="384689"/>
            <a:chOff x="0" y="4773719"/>
            <a:chExt cx="9144000" cy="384689"/>
          </a:xfrm>
        </p:grpSpPr>
        <p:pic>
          <p:nvPicPr>
            <p:cNvPr id="9" name="Picture 8" descr="TitlePage_Header_Img_v1.jpg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2543"/>
            <a:stretch/>
          </p:blipFill>
          <p:spPr>
            <a:xfrm>
              <a:off x="0" y="4773719"/>
              <a:ext cx="6877878" cy="384689"/>
            </a:xfrm>
            <a:prstGeom prst="rect">
              <a:avLst/>
            </a:prstGeom>
          </p:spPr>
        </p:pic>
        <p:pic>
          <p:nvPicPr>
            <p:cNvPr id="6" name="Picture 5" descr="TitlePage_Header_Img_v1.jpg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2543"/>
            <a:stretch/>
          </p:blipFill>
          <p:spPr>
            <a:xfrm>
              <a:off x="2266122" y="4773719"/>
              <a:ext cx="6877878" cy="384689"/>
            </a:xfrm>
            <a:prstGeom prst="rect">
              <a:avLst/>
            </a:prstGeom>
          </p:spPr>
        </p:pic>
      </p:grpSp>
      <p:pic>
        <p:nvPicPr>
          <p:cNvPr id="8" name="Picture 7" descr="TitlePage_Header_Img_v1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65" t="78099" r="4817" b="8305"/>
          <a:stretch/>
        </p:blipFill>
        <p:spPr>
          <a:xfrm>
            <a:off x="7215809" y="4028661"/>
            <a:ext cx="1596888" cy="701323"/>
          </a:xfrm>
          <a:prstGeom prst="rect">
            <a:avLst/>
          </a:prstGeom>
        </p:spPr>
      </p:pic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6854" y="2541719"/>
            <a:ext cx="7863840" cy="685800"/>
          </a:xfrm>
          <a:prstGeom prst="rect">
            <a:avLst/>
          </a:prstGeom>
          <a:noFill/>
          <a:ln w="0">
            <a:noFill/>
          </a:ln>
        </p:spPr>
        <p:txBody>
          <a:bodyPr/>
          <a:lstStyle>
            <a:lvl1pPr marL="0" indent="0" algn="l">
              <a:buNone/>
              <a:defRPr sz="1950">
                <a:solidFill>
                  <a:srgbClr val="27369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 HERE</a:t>
            </a:r>
            <a:br>
              <a:rPr lang="en-US" dirty="0"/>
            </a:br>
            <a:r>
              <a:rPr lang="en-US" dirty="0"/>
              <a:t>SECOND LINE OF TEXT IF NEEDED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76854" y="1460650"/>
            <a:ext cx="7863840" cy="1025078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3000" b="1" baseline="0">
                <a:solidFill>
                  <a:srgbClr val="27369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  <a:br>
              <a:rPr lang="en-US" dirty="0"/>
            </a:br>
            <a:r>
              <a:rPr lang="en-US" dirty="0"/>
              <a:t>TWO LINES OF TEXT IF NEEDED</a:t>
            </a:r>
          </a:p>
        </p:txBody>
      </p:sp>
      <p:sp>
        <p:nvSpPr>
          <p:cNvPr id="13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676852" y="3341537"/>
            <a:ext cx="5486400" cy="1274425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>
              <a:buNone/>
              <a:defRPr sz="1350" baseline="0">
                <a:solidFill>
                  <a:srgbClr val="00B6DE"/>
                </a:solidFill>
              </a:defRPr>
            </a:lvl1pPr>
            <a:lvl5pPr marL="1371600" indent="0" algn="l">
              <a:buFont typeface="Arial"/>
              <a:buNone/>
              <a:defRPr sz="1350"/>
            </a:lvl5pPr>
          </a:lstStyle>
          <a:p>
            <a:pPr lvl="0"/>
            <a:r>
              <a:rPr lang="en-US" dirty="0"/>
              <a:t>CLICK TO ADD </a:t>
            </a:r>
            <a:br>
              <a:rPr lang="en-US" dirty="0"/>
            </a:br>
            <a:r>
              <a:rPr lang="en-US" dirty="0"/>
              <a:t>MONTH XX, 20XX</a:t>
            </a:r>
            <a:br>
              <a:rPr lang="en-US" dirty="0"/>
            </a:br>
            <a:r>
              <a:rPr lang="en-US" dirty="0"/>
              <a:t>PRESENTER’S NAME</a:t>
            </a:r>
            <a:br>
              <a:rPr lang="en-US" dirty="0"/>
            </a:br>
            <a:r>
              <a:rPr lang="en-US" dirty="0"/>
              <a:t>EVENT TITLE</a:t>
            </a:r>
          </a:p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itle Slide-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4811224"/>
            <a:ext cx="2133600" cy="200391"/>
          </a:xfrm>
          <a:prstGeom prst="rect">
            <a:avLst/>
          </a:prstGeom>
        </p:spPr>
        <p:txBody>
          <a:bodyPr/>
          <a:lstStyle>
            <a:lvl1pPr algn="r">
              <a:defRPr sz="9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SECOND LINE IF NEEDED</a:t>
            </a:r>
          </a:p>
        </p:txBody>
      </p:sp>
    </p:spTree>
    <p:extLst>
      <p:ext uri="{BB962C8B-B14F-4D97-AF65-F5344CB8AC3E}">
        <p14:creationId xmlns:p14="http://schemas.microsoft.com/office/powerpoint/2010/main" val="1737510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7369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762000" y="1435719"/>
            <a:ext cx="7924800" cy="1440215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algn="l">
              <a:defRPr sz="3000" b="1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HERE TO ADD</a:t>
            </a:r>
            <a:br>
              <a:rPr lang="en-US" dirty="0"/>
            </a:br>
            <a:r>
              <a:rPr lang="en-US" dirty="0"/>
              <a:t>TRANSITION SLIDE TITLE</a:t>
            </a:r>
            <a:br>
              <a:rPr lang="en-US" dirty="0"/>
            </a:br>
            <a:r>
              <a:rPr lang="en-US" dirty="0"/>
              <a:t>THIRD LINE IF NEEDED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62000" y="2949281"/>
            <a:ext cx="7924800" cy="79075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1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CLICK HERE TO ADD SUBTITLE</a:t>
            </a:r>
            <a:br>
              <a:rPr lang="en-US" dirty="0"/>
            </a:br>
            <a:r>
              <a:rPr lang="en-US" dirty="0"/>
              <a:t>SECOND LINE IF NEEDED</a:t>
            </a:r>
          </a:p>
        </p:txBody>
      </p:sp>
    </p:spTree>
    <p:extLst>
      <p:ext uri="{BB962C8B-B14F-4D97-AF65-F5344CB8AC3E}">
        <p14:creationId xmlns:p14="http://schemas.microsoft.com/office/powerpoint/2010/main" val="41378837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ndard 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NNIP_PowerPoint_Template_Slides_v3-10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0" t="31207" r="16159" b="20484"/>
          <a:stretch/>
        </p:blipFill>
        <p:spPr>
          <a:xfrm>
            <a:off x="569845" y="1623392"/>
            <a:ext cx="4741004" cy="2484773"/>
          </a:xfrm>
          <a:prstGeom prst="rect">
            <a:avLst/>
          </a:prstGeom>
        </p:spPr>
      </p:pic>
      <p:pic>
        <p:nvPicPr>
          <p:cNvPr id="8" name="Picture 7" descr="TitlePage_Header_Img_v1.jp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76"/>
          <a:stretch/>
        </p:blipFill>
        <p:spPr>
          <a:xfrm>
            <a:off x="0" y="0"/>
            <a:ext cx="9144000" cy="1053549"/>
          </a:xfrm>
          <a:prstGeom prst="rect">
            <a:avLst/>
          </a:prstGeom>
        </p:spPr>
      </p:pic>
      <p:grpSp>
        <p:nvGrpSpPr>
          <p:cNvPr id="10" name="Group 9"/>
          <p:cNvGrpSpPr/>
          <p:nvPr userDrawn="1"/>
        </p:nvGrpSpPr>
        <p:grpSpPr>
          <a:xfrm>
            <a:off x="0" y="4773719"/>
            <a:ext cx="9144000" cy="384689"/>
            <a:chOff x="0" y="4773719"/>
            <a:chExt cx="9144000" cy="384689"/>
          </a:xfrm>
        </p:grpSpPr>
        <p:pic>
          <p:nvPicPr>
            <p:cNvPr id="11" name="Picture 10" descr="TitlePage_Header_Img_v1.jpg"/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2543"/>
            <a:stretch/>
          </p:blipFill>
          <p:spPr>
            <a:xfrm>
              <a:off x="0" y="4773719"/>
              <a:ext cx="6877878" cy="384689"/>
            </a:xfrm>
            <a:prstGeom prst="rect">
              <a:avLst/>
            </a:prstGeom>
          </p:spPr>
        </p:pic>
        <p:pic>
          <p:nvPicPr>
            <p:cNvPr id="12" name="Picture 11" descr="TitlePage_Header_Img_v1.jpg"/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2543"/>
            <a:stretch/>
          </p:blipFill>
          <p:spPr>
            <a:xfrm>
              <a:off x="2266122" y="4773719"/>
              <a:ext cx="6877878" cy="384689"/>
            </a:xfrm>
            <a:prstGeom prst="rect">
              <a:avLst/>
            </a:prstGeom>
          </p:spPr>
        </p:pic>
      </p:grpSp>
      <p:pic>
        <p:nvPicPr>
          <p:cNvPr id="13" name="Picture 12" descr="TitlePage_Header_Img_v1.jp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65" t="78099" r="4817" b="8305"/>
          <a:stretch/>
        </p:blipFill>
        <p:spPr>
          <a:xfrm>
            <a:off x="7215809" y="4028661"/>
            <a:ext cx="1596888" cy="701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7997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ditable 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27023" y="1600094"/>
            <a:ext cx="7035799" cy="590659"/>
          </a:xfrm>
          <a:prstGeom prst="rect">
            <a:avLst/>
          </a:prstGeom>
          <a:noFill/>
          <a:ln>
            <a:noFill/>
          </a:ln>
        </p:spPr>
        <p:txBody>
          <a:bodyPr vert="horz"/>
          <a:lstStyle>
            <a:lvl1pPr algn="l">
              <a:defRPr sz="4000" b="1">
                <a:solidFill>
                  <a:srgbClr val="273691"/>
                </a:solidFill>
              </a:defRPr>
            </a:lvl1pPr>
          </a:lstStyle>
          <a:p>
            <a:r>
              <a:rPr lang="en-US" dirty="0"/>
              <a:t>CLICK TO EDIT CLOSING</a:t>
            </a:r>
          </a:p>
        </p:txBody>
      </p:sp>
      <p:pic>
        <p:nvPicPr>
          <p:cNvPr id="5" name="Picture 4" descr="NNIP_Log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197" y="2343012"/>
            <a:ext cx="3090672" cy="1112520"/>
          </a:xfrm>
          <a:prstGeom prst="rect">
            <a:avLst/>
          </a:prstGeom>
        </p:spPr>
      </p:pic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427023" y="3607792"/>
            <a:ext cx="7035799" cy="52259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aseline="0">
                <a:solidFill>
                  <a:srgbClr val="00B6DE"/>
                </a:solidFill>
              </a:defRPr>
            </a:lvl1pPr>
          </a:lstStyle>
          <a:p>
            <a:pPr lvl="0"/>
            <a:r>
              <a:rPr lang="en-US" dirty="0"/>
              <a:t>Click to add custom contact information</a:t>
            </a:r>
          </a:p>
        </p:txBody>
      </p:sp>
      <p:pic>
        <p:nvPicPr>
          <p:cNvPr id="9" name="Picture 8" descr="TitlePage_Header_Img_v1.jp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76"/>
          <a:stretch/>
        </p:blipFill>
        <p:spPr>
          <a:xfrm>
            <a:off x="0" y="0"/>
            <a:ext cx="9144000" cy="1053549"/>
          </a:xfrm>
          <a:prstGeom prst="rect">
            <a:avLst/>
          </a:prstGeom>
        </p:spPr>
      </p:pic>
      <p:grpSp>
        <p:nvGrpSpPr>
          <p:cNvPr id="10" name="Group 9"/>
          <p:cNvGrpSpPr/>
          <p:nvPr userDrawn="1"/>
        </p:nvGrpSpPr>
        <p:grpSpPr>
          <a:xfrm>
            <a:off x="0" y="4773719"/>
            <a:ext cx="9144000" cy="384689"/>
            <a:chOff x="0" y="4773719"/>
            <a:chExt cx="9144000" cy="384689"/>
          </a:xfrm>
        </p:grpSpPr>
        <p:pic>
          <p:nvPicPr>
            <p:cNvPr id="11" name="Picture 10" descr="TitlePage_Header_Img_v1.jpg"/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2543"/>
            <a:stretch/>
          </p:blipFill>
          <p:spPr>
            <a:xfrm>
              <a:off x="0" y="4773719"/>
              <a:ext cx="6877878" cy="384689"/>
            </a:xfrm>
            <a:prstGeom prst="rect">
              <a:avLst/>
            </a:prstGeom>
          </p:spPr>
        </p:pic>
        <p:pic>
          <p:nvPicPr>
            <p:cNvPr id="12" name="Picture 11" descr="TitlePage_Header_Img_v1.jpg"/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2543"/>
            <a:stretch/>
          </p:blipFill>
          <p:spPr>
            <a:xfrm>
              <a:off x="2266122" y="4773719"/>
              <a:ext cx="6877878" cy="3846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29515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itlePage_Header_Img_v1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76"/>
          <a:stretch/>
        </p:blipFill>
        <p:spPr>
          <a:xfrm>
            <a:off x="0" y="0"/>
            <a:ext cx="9144000" cy="1053549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0" y="4773719"/>
            <a:ext cx="9144000" cy="384689"/>
            <a:chOff x="0" y="4773719"/>
            <a:chExt cx="9144000" cy="384689"/>
          </a:xfrm>
        </p:grpSpPr>
        <p:pic>
          <p:nvPicPr>
            <p:cNvPr id="10" name="Picture 9" descr="TitlePage_Header_Img_v1.jpg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2543"/>
            <a:stretch/>
          </p:blipFill>
          <p:spPr>
            <a:xfrm>
              <a:off x="0" y="4773719"/>
              <a:ext cx="6877878" cy="384689"/>
            </a:xfrm>
            <a:prstGeom prst="rect">
              <a:avLst/>
            </a:prstGeom>
          </p:spPr>
        </p:pic>
        <p:pic>
          <p:nvPicPr>
            <p:cNvPr id="11" name="Picture 10" descr="TitlePage_Header_Img_v1.jpg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2543"/>
            <a:stretch/>
          </p:blipFill>
          <p:spPr>
            <a:xfrm>
              <a:off x="2266122" y="4773719"/>
              <a:ext cx="6877878" cy="384689"/>
            </a:xfrm>
            <a:prstGeom prst="rect">
              <a:avLst/>
            </a:prstGeom>
          </p:spPr>
        </p:pic>
      </p:grpSp>
      <p:pic>
        <p:nvPicPr>
          <p:cNvPr id="12" name="Picture 11" descr="TitlePage_Header_Img_v1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65" t="78099" r="4817" b="8305"/>
          <a:stretch/>
        </p:blipFill>
        <p:spPr>
          <a:xfrm>
            <a:off x="7215809" y="4028661"/>
            <a:ext cx="1596888" cy="701323"/>
          </a:xfrm>
          <a:prstGeom prst="rect">
            <a:avLst/>
          </a:prstGeom>
        </p:spPr>
      </p:pic>
      <p:pic>
        <p:nvPicPr>
          <p:cNvPr id="2" name="Picture 1" descr="TitlePage_Header_Img_v2-02.jpg"/>
          <p:cNvPicPr>
            <a:picLocks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9" r="73718" b="81699"/>
          <a:stretch/>
        </p:blipFill>
        <p:spPr>
          <a:xfrm>
            <a:off x="0" y="0"/>
            <a:ext cx="2403235" cy="10535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03235" cy="1053550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6854" y="2541719"/>
            <a:ext cx="7863840" cy="685800"/>
          </a:xfrm>
          <a:prstGeom prst="rect">
            <a:avLst/>
          </a:prstGeom>
          <a:noFill/>
          <a:ln w="0">
            <a:noFill/>
          </a:ln>
        </p:spPr>
        <p:txBody>
          <a:bodyPr/>
          <a:lstStyle>
            <a:lvl1pPr marL="0" indent="0" algn="l">
              <a:buNone/>
              <a:defRPr sz="1950">
                <a:solidFill>
                  <a:srgbClr val="27369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 HERE</a:t>
            </a:r>
            <a:br>
              <a:rPr lang="en-US" dirty="0"/>
            </a:br>
            <a:r>
              <a:rPr lang="en-US" dirty="0"/>
              <a:t>SECOND LINE OF TEXT IF NEEDED</a:t>
            </a:r>
          </a:p>
        </p:txBody>
      </p:sp>
      <p:sp>
        <p:nvSpPr>
          <p:cNvPr id="18" name="Title 1"/>
          <p:cNvSpPr>
            <a:spLocks noGrp="1"/>
          </p:cNvSpPr>
          <p:nvPr>
            <p:ph type="ctrTitle" hasCustomPrompt="1"/>
          </p:nvPr>
        </p:nvSpPr>
        <p:spPr>
          <a:xfrm>
            <a:off x="676854" y="1460650"/>
            <a:ext cx="7863840" cy="1025078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3000" b="1" baseline="0">
                <a:solidFill>
                  <a:srgbClr val="27369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  <a:br>
              <a:rPr lang="en-US" dirty="0"/>
            </a:br>
            <a:r>
              <a:rPr lang="en-US" dirty="0"/>
              <a:t>TWO LINES OF TEXT IF NEEDED</a:t>
            </a:r>
          </a:p>
        </p:txBody>
      </p:sp>
      <p:sp>
        <p:nvSpPr>
          <p:cNvPr id="19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676852" y="3341537"/>
            <a:ext cx="5486400" cy="1274425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>
              <a:buNone/>
              <a:defRPr sz="1350" baseline="0">
                <a:solidFill>
                  <a:srgbClr val="00B6DE"/>
                </a:solidFill>
              </a:defRPr>
            </a:lvl1pPr>
            <a:lvl5pPr marL="1371600" indent="0" algn="l">
              <a:buFont typeface="Arial"/>
              <a:buNone/>
              <a:defRPr sz="1350"/>
            </a:lvl5pPr>
          </a:lstStyle>
          <a:p>
            <a:pPr lvl="0"/>
            <a:r>
              <a:rPr lang="en-US" dirty="0"/>
              <a:t>CLICK TO ADD </a:t>
            </a:r>
            <a:br>
              <a:rPr lang="en-US" dirty="0"/>
            </a:br>
            <a:r>
              <a:rPr lang="en-US" dirty="0"/>
              <a:t>MONTH XX, 20XX</a:t>
            </a:r>
            <a:br>
              <a:rPr lang="en-US" dirty="0"/>
            </a:br>
            <a:r>
              <a:rPr lang="en-US" dirty="0"/>
              <a:t>PRESENTER’S NAME</a:t>
            </a:r>
            <a:br>
              <a:rPr lang="en-US" dirty="0"/>
            </a:br>
            <a:r>
              <a:rPr lang="en-US" dirty="0"/>
              <a:t>EVENT TITLE</a:t>
            </a:r>
          </a:p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892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-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4811224"/>
            <a:ext cx="2133600" cy="200391"/>
          </a:xfrm>
          <a:prstGeom prst="rect">
            <a:avLst/>
          </a:prstGeom>
        </p:spPr>
        <p:txBody>
          <a:bodyPr/>
          <a:lstStyle>
            <a:lvl1pPr algn="r">
              <a:defRPr sz="9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641350" y="1397340"/>
            <a:ext cx="7760188" cy="3152680"/>
          </a:xfrm>
          <a:prstGeom prst="rect">
            <a:avLst/>
          </a:prstGeom>
        </p:spPr>
        <p:txBody>
          <a:bodyPr/>
          <a:lstStyle>
            <a:lvl1pPr>
              <a:spcBef>
                <a:spcPts val="450"/>
              </a:spcBef>
              <a:spcAft>
                <a:spcPts val="600"/>
              </a:spcAft>
              <a:buClr>
                <a:srgbClr val="00B6DE"/>
              </a:buClr>
              <a:defRPr sz="1875"/>
            </a:lvl1pPr>
            <a:lvl2pPr>
              <a:spcBef>
                <a:spcPts val="450"/>
              </a:spcBef>
              <a:spcAft>
                <a:spcPts val="600"/>
              </a:spcAft>
              <a:buClr>
                <a:srgbClr val="00B6DE"/>
              </a:buClr>
              <a:defRPr sz="1650"/>
            </a:lvl2pPr>
            <a:lvl3pPr>
              <a:spcBef>
                <a:spcPts val="450"/>
              </a:spcBef>
              <a:spcAft>
                <a:spcPts val="600"/>
              </a:spcAft>
              <a:buClr>
                <a:srgbClr val="00B6DE"/>
              </a:buClr>
              <a:defRPr sz="1500"/>
            </a:lvl3pPr>
            <a:lvl4pPr>
              <a:spcBef>
                <a:spcPts val="450"/>
              </a:spcBef>
              <a:spcAft>
                <a:spcPts val="600"/>
              </a:spcAft>
              <a:buClr>
                <a:srgbClr val="00B6DE"/>
              </a:buClr>
              <a:defRPr sz="1500"/>
            </a:lvl4pPr>
            <a:lvl5pPr>
              <a:spcBef>
                <a:spcPts val="450"/>
              </a:spcBef>
              <a:spcAft>
                <a:spcPts val="600"/>
              </a:spcAft>
              <a:buClr>
                <a:srgbClr val="00B6DE"/>
              </a:buCl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SECOND LINE IF NEEDED</a:t>
            </a:r>
          </a:p>
        </p:txBody>
      </p:sp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-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4811224"/>
            <a:ext cx="2133600" cy="200391"/>
          </a:xfrm>
          <a:prstGeom prst="rect">
            <a:avLst/>
          </a:prstGeom>
        </p:spPr>
        <p:txBody>
          <a:bodyPr/>
          <a:lstStyle>
            <a:lvl1pPr algn="r">
              <a:defRPr sz="9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1350" y="1397340"/>
            <a:ext cx="7760188" cy="3152680"/>
          </a:xfrm>
          <a:prstGeom prst="rect">
            <a:avLst/>
          </a:prstGeom>
        </p:spPr>
        <p:txBody>
          <a:bodyPr numCol="2" spcCol="228600"/>
          <a:lstStyle>
            <a:lvl1pPr>
              <a:spcBef>
                <a:spcPts val="450"/>
              </a:spcBef>
              <a:spcAft>
                <a:spcPts val="600"/>
              </a:spcAft>
              <a:buClr>
                <a:srgbClr val="00B6DE"/>
              </a:buClr>
              <a:defRPr sz="1875"/>
            </a:lvl1pPr>
            <a:lvl2pPr>
              <a:spcBef>
                <a:spcPts val="450"/>
              </a:spcBef>
              <a:spcAft>
                <a:spcPts val="600"/>
              </a:spcAft>
              <a:buClr>
                <a:srgbClr val="00B6DE"/>
              </a:buClr>
              <a:defRPr sz="1650"/>
            </a:lvl2pPr>
            <a:lvl3pPr>
              <a:spcBef>
                <a:spcPts val="450"/>
              </a:spcBef>
              <a:spcAft>
                <a:spcPts val="600"/>
              </a:spcAft>
              <a:buClr>
                <a:srgbClr val="00B6DE"/>
              </a:buClr>
              <a:defRPr sz="1500"/>
            </a:lvl3pPr>
            <a:lvl4pPr>
              <a:spcBef>
                <a:spcPts val="450"/>
              </a:spcBef>
              <a:spcAft>
                <a:spcPts val="600"/>
              </a:spcAft>
              <a:buClr>
                <a:srgbClr val="00B6DE"/>
              </a:buClr>
              <a:defRPr sz="1500"/>
            </a:lvl4pPr>
            <a:lvl5pPr>
              <a:spcBef>
                <a:spcPts val="450"/>
              </a:spcBef>
              <a:spcAft>
                <a:spcPts val="600"/>
              </a:spcAft>
              <a:buClr>
                <a:srgbClr val="00B6DE"/>
              </a:buClr>
              <a:defRPr sz="1500"/>
            </a:lvl5pPr>
          </a:lstStyle>
          <a:p>
            <a:pPr lvl="0"/>
            <a:r>
              <a:rPr lang="en-US" dirty="0"/>
              <a:t>Two column layout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SECOND LINE IF NEEDED</a:t>
            </a:r>
          </a:p>
        </p:txBody>
      </p:sp>
    </p:spTree>
    <p:extLst>
      <p:ext uri="{BB962C8B-B14F-4D97-AF65-F5344CB8AC3E}">
        <p14:creationId xmlns:p14="http://schemas.microsoft.com/office/powerpoint/2010/main" val="269821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 &amp; Photo-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4811224"/>
            <a:ext cx="2133600" cy="200391"/>
          </a:xfrm>
          <a:prstGeom prst="rect">
            <a:avLst/>
          </a:prstGeom>
        </p:spPr>
        <p:txBody>
          <a:bodyPr/>
          <a:lstStyle>
            <a:lvl1pPr algn="r">
              <a:defRPr sz="9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641350" y="1397340"/>
            <a:ext cx="4114800" cy="3152680"/>
          </a:xfrm>
          <a:prstGeom prst="rect">
            <a:avLst/>
          </a:prstGeom>
        </p:spPr>
        <p:txBody>
          <a:bodyPr/>
          <a:lstStyle>
            <a:lvl1pPr>
              <a:spcBef>
                <a:spcPts val="450"/>
              </a:spcBef>
              <a:spcAft>
                <a:spcPts val="600"/>
              </a:spcAft>
              <a:buClr>
                <a:srgbClr val="00B6DE"/>
              </a:buClr>
              <a:defRPr sz="1875"/>
            </a:lvl1pPr>
            <a:lvl2pPr>
              <a:spcBef>
                <a:spcPts val="450"/>
              </a:spcBef>
              <a:spcAft>
                <a:spcPts val="600"/>
              </a:spcAft>
              <a:buClr>
                <a:srgbClr val="00B6DE"/>
              </a:buClr>
              <a:defRPr sz="1650"/>
            </a:lvl2pPr>
            <a:lvl3pPr>
              <a:spcBef>
                <a:spcPts val="450"/>
              </a:spcBef>
              <a:spcAft>
                <a:spcPts val="600"/>
              </a:spcAft>
              <a:buClr>
                <a:srgbClr val="00B6DE"/>
              </a:buClr>
              <a:defRPr sz="1500"/>
            </a:lvl3pPr>
            <a:lvl4pPr>
              <a:spcBef>
                <a:spcPts val="450"/>
              </a:spcBef>
              <a:spcAft>
                <a:spcPts val="600"/>
              </a:spcAft>
              <a:buClr>
                <a:srgbClr val="00B6DE"/>
              </a:buClr>
              <a:defRPr sz="1500"/>
            </a:lvl4pPr>
            <a:lvl5pPr>
              <a:spcBef>
                <a:spcPts val="450"/>
              </a:spcBef>
              <a:spcAft>
                <a:spcPts val="600"/>
              </a:spcAft>
              <a:buClr>
                <a:srgbClr val="00B6DE"/>
              </a:buCl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5052786" y="1397794"/>
            <a:ext cx="3629252" cy="31527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75"/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SECOND LINE IF NEEDED</a:t>
            </a:r>
          </a:p>
        </p:txBody>
      </p:sp>
    </p:spTree>
    <p:extLst>
      <p:ext uri="{BB962C8B-B14F-4D97-AF65-F5344CB8AC3E}">
        <p14:creationId xmlns:p14="http://schemas.microsoft.com/office/powerpoint/2010/main" val="637011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itle Slide-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4811224"/>
            <a:ext cx="2133600" cy="200391"/>
          </a:xfrm>
          <a:prstGeom prst="rect">
            <a:avLst/>
          </a:prstGeom>
        </p:spPr>
        <p:txBody>
          <a:bodyPr/>
          <a:lstStyle>
            <a:lvl1pPr algn="r">
              <a:defRPr sz="9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SECOND LINE IF NEEDED</a:t>
            </a:r>
          </a:p>
        </p:txBody>
      </p:sp>
    </p:spTree>
    <p:extLst>
      <p:ext uri="{BB962C8B-B14F-4D97-AF65-F5344CB8AC3E}">
        <p14:creationId xmlns:p14="http://schemas.microsoft.com/office/powerpoint/2010/main" val="2094539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-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4811224"/>
            <a:ext cx="2133600" cy="200391"/>
          </a:xfrm>
          <a:prstGeom prst="rect">
            <a:avLst/>
          </a:prstGeom>
        </p:spPr>
        <p:txBody>
          <a:bodyPr/>
          <a:lstStyle>
            <a:lvl1pPr algn="r">
              <a:defRPr sz="9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41350" y="1397340"/>
            <a:ext cx="7760188" cy="3152680"/>
          </a:xfrm>
          <a:prstGeom prst="rect">
            <a:avLst/>
          </a:prstGeom>
        </p:spPr>
        <p:txBody>
          <a:bodyPr/>
          <a:lstStyle>
            <a:lvl1pPr>
              <a:spcBef>
                <a:spcPts val="450"/>
              </a:spcBef>
              <a:spcAft>
                <a:spcPts val="600"/>
              </a:spcAft>
              <a:buClr>
                <a:srgbClr val="00B6DE"/>
              </a:buClr>
              <a:defRPr sz="1875"/>
            </a:lvl1pPr>
            <a:lvl2pPr>
              <a:spcBef>
                <a:spcPts val="450"/>
              </a:spcBef>
              <a:spcAft>
                <a:spcPts val="600"/>
              </a:spcAft>
              <a:buClr>
                <a:srgbClr val="00B6DE"/>
              </a:buClr>
              <a:defRPr sz="1650"/>
            </a:lvl2pPr>
            <a:lvl3pPr>
              <a:spcBef>
                <a:spcPts val="450"/>
              </a:spcBef>
              <a:spcAft>
                <a:spcPts val="600"/>
              </a:spcAft>
              <a:buClr>
                <a:srgbClr val="00B6DE"/>
              </a:buClr>
              <a:defRPr sz="1500"/>
            </a:lvl3pPr>
            <a:lvl4pPr>
              <a:spcBef>
                <a:spcPts val="450"/>
              </a:spcBef>
              <a:spcAft>
                <a:spcPts val="600"/>
              </a:spcAft>
              <a:buClr>
                <a:srgbClr val="00B6DE"/>
              </a:buClr>
              <a:defRPr sz="1500"/>
            </a:lvl4pPr>
            <a:lvl5pPr>
              <a:spcBef>
                <a:spcPts val="450"/>
              </a:spcBef>
              <a:spcAft>
                <a:spcPts val="600"/>
              </a:spcAft>
              <a:buClr>
                <a:srgbClr val="00B6DE"/>
              </a:buCl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SECOND LINE IF NEEDED</a:t>
            </a:r>
          </a:p>
        </p:txBody>
      </p:sp>
    </p:spTree>
    <p:extLst>
      <p:ext uri="{BB962C8B-B14F-4D97-AF65-F5344CB8AC3E}">
        <p14:creationId xmlns:p14="http://schemas.microsoft.com/office/powerpoint/2010/main" val="1051551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-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4811224"/>
            <a:ext cx="2133600" cy="200391"/>
          </a:xfrm>
          <a:prstGeom prst="rect">
            <a:avLst/>
          </a:prstGeom>
        </p:spPr>
        <p:txBody>
          <a:bodyPr/>
          <a:lstStyle>
            <a:lvl1pPr algn="r">
              <a:defRPr sz="9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1350" y="1397340"/>
            <a:ext cx="7760188" cy="3152680"/>
          </a:xfrm>
          <a:prstGeom prst="rect">
            <a:avLst/>
          </a:prstGeom>
        </p:spPr>
        <p:txBody>
          <a:bodyPr numCol="2" spcCol="228600"/>
          <a:lstStyle>
            <a:lvl1pPr>
              <a:spcBef>
                <a:spcPts val="450"/>
              </a:spcBef>
              <a:spcAft>
                <a:spcPts val="600"/>
              </a:spcAft>
              <a:buClr>
                <a:srgbClr val="00B6DE"/>
              </a:buClr>
              <a:defRPr sz="1875"/>
            </a:lvl1pPr>
            <a:lvl2pPr>
              <a:spcBef>
                <a:spcPts val="450"/>
              </a:spcBef>
              <a:spcAft>
                <a:spcPts val="600"/>
              </a:spcAft>
              <a:buClr>
                <a:srgbClr val="00B6DE"/>
              </a:buClr>
              <a:defRPr sz="1650"/>
            </a:lvl2pPr>
            <a:lvl3pPr>
              <a:spcBef>
                <a:spcPts val="450"/>
              </a:spcBef>
              <a:spcAft>
                <a:spcPts val="600"/>
              </a:spcAft>
              <a:buClr>
                <a:srgbClr val="00B6DE"/>
              </a:buClr>
              <a:defRPr sz="1500"/>
            </a:lvl3pPr>
            <a:lvl4pPr>
              <a:spcBef>
                <a:spcPts val="450"/>
              </a:spcBef>
              <a:spcAft>
                <a:spcPts val="600"/>
              </a:spcAft>
              <a:buClr>
                <a:srgbClr val="00B6DE"/>
              </a:buClr>
              <a:defRPr sz="1500"/>
            </a:lvl4pPr>
            <a:lvl5pPr>
              <a:spcBef>
                <a:spcPts val="450"/>
              </a:spcBef>
              <a:spcAft>
                <a:spcPts val="600"/>
              </a:spcAft>
              <a:buClr>
                <a:srgbClr val="00B6DE"/>
              </a:buClr>
              <a:defRPr sz="1500"/>
            </a:lvl5pPr>
          </a:lstStyle>
          <a:p>
            <a:pPr lvl="0"/>
            <a:r>
              <a:rPr lang="en-US" dirty="0"/>
              <a:t>Two column layout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SECOND LINE IF NEEDED</a:t>
            </a:r>
          </a:p>
        </p:txBody>
      </p:sp>
    </p:spTree>
    <p:extLst>
      <p:ext uri="{BB962C8B-B14F-4D97-AF65-F5344CB8AC3E}">
        <p14:creationId xmlns:p14="http://schemas.microsoft.com/office/powerpoint/2010/main" val="3696929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 &amp; Photo-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4811224"/>
            <a:ext cx="2133600" cy="200391"/>
          </a:xfrm>
          <a:prstGeom prst="rect">
            <a:avLst/>
          </a:prstGeom>
        </p:spPr>
        <p:txBody>
          <a:bodyPr/>
          <a:lstStyle>
            <a:lvl1pPr algn="r">
              <a:defRPr sz="9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641350" y="1397340"/>
            <a:ext cx="4114800" cy="3152680"/>
          </a:xfrm>
          <a:prstGeom prst="rect">
            <a:avLst/>
          </a:prstGeom>
        </p:spPr>
        <p:txBody>
          <a:bodyPr/>
          <a:lstStyle>
            <a:lvl1pPr>
              <a:spcBef>
                <a:spcPts val="450"/>
              </a:spcBef>
              <a:spcAft>
                <a:spcPts val="600"/>
              </a:spcAft>
              <a:buClr>
                <a:srgbClr val="00B6DE"/>
              </a:buClr>
              <a:defRPr sz="1875"/>
            </a:lvl1pPr>
            <a:lvl2pPr>
              <a:spcBef>
                <a:spcPts val="450"/>
              </a:spcBef>
              <a:spcAft>
                <a:spcPts val="600"/>
              </a:spcAft>
              <a:buClr>
                <a:srgbClr val="00B6DE"/>
              </a:buClr>
              <a:defRPr sz="1650"/>
            </a:lvl2pPr>
            <a:lvl3pPr>
              <a:spcBef>
                <a:spcPts val="450"/>
              </a:spcBef>
              <a:spcAft>
                <a:spcPts val="600"/>
              </a:spcAft>
              <a:buClr>
                <a:srgbClr val="00B6DE"/>
              </a:buClr>
              <a:defRPr sz="1500"/>
            </a:lvl3pPr>
            <a:lvl4pPr>
              <a:spcBef>
                <a:spcPts val="450"/>
              </a:spcBef>
              <a:spcAft>
                <a:spcPts val="600"/>
              </a:spcAft>
              <a:buClr>
                <a:srgbClr val="00B6DE"/>
              </a:buClr>
              <a:defRPr sz="1500"/>
            </a:lvl4pPr>
            <a:lvl5pPr>
              <a:spcBef>
                <a:spcPts val="450"/>
              </a:spcBef>
              <a:spcAft>
                <a:spcPts val="600"/>
              </a:spcAft>
              <a:buClr>
                <a:srgbClr val="00B6DE"/>
              </a:buCl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5052786" y="1397794"/>
            <a:ext cx="3629252" cy="31527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75"/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SECOND LINE IF NEEDED</a:t>
            </a:r>
          </a:p>
        </p:txBody>
      </p:sp>
    </p:spTree>
    <p:extLst>
      <p:ext uri="{BB962C8B-B14F-4D97-AF65-F5344CB8AC3E}">
        <p14:creationId xmlns:p14="http://schemas.microsoft.com/office/powerpoint/2010/main" val="2955488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0" y="-1"/>
            <a:ext cx="9144000" cy="1073427"/>
            <a:chOff x="0" y="-1"/>
            <a:chExt cx="9144000" cy="1073427"/>
          </a:xfrm>
        </p:grpSpPr>
        <p:pic>
          <p:nvPicPr>
            <p:cNvPr id="4" name="Picture 3" descr="Content_Slide_w_Logo_v1.jpg"/>
            <p:cNvPicPr>
              <a:picLocks noChangeAspect="1"/>
            </p:cNvPicPr>
            <p:nvPr userDrawn="1"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9130"/>
            <a:stretch/>
          </p:blipFill>
          <p:spPr>
            <a:xfrm>
              <a:off x="0" y="-1"/>
              <a:ext cx="6858000" cy="1073427"/>
            </a:xfrm>
            <a:prstGeom prst="rect">
              <a:avLst/>
            </a:prstGeom>
          </p:spPr>
        </p:pic>
        <p:pic>
          <p:nvPicPr>
            <p:cNvPr id="2" name="Picture 1" descr="Content_Slide_w_Logo_v1.jpg"/>
            <p:cNvPicPr>
              <a:picLocks noChangeAspect="1"/>
            </p:cNvPicPr>
            <p:nvPr userDrawn="1"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9130"/>
            <a:stretch/>
          </p:blipFill>
          <p:spPr>
            <a:xfrm>
              <a:off x="2286000" y="-1"/>
              <a:ext cx="6858000" cy="1073427"/>
            </a:xfrm>
            <a:prstGeom prst="rect">
              <a:avLst/>
            </a:prstGeom>
          </p:spPr>
        </p:pic>
      </p:grpSp>
      <p:pic>
        <p:nvPicPr>
          <p:cNvPr id="3" name="Picture 2" descr="Content_Slide_w_Logo_v1.jpg"/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496" r="52657"/>
          <a:stretch/>
        </p:blipFill>
        <p:spPr>
          <a:xfrm>
            <a:off x="-1" y="4757530"/>
            <a:ext cx="3246784" cy="385970"/>
          </a:xfrm>
          <a:prstGeom prst="rect">
            <a:avLst/>
          </a:prstGeom>
        </p:spPr>
      </p:pic>
      <p:sp>
        <p:nvSpPr>
          <p:cNvPr id="6" name="Title Placeholder 5"/>
          <p:cNvSpPr>
            <a:spLocks noGrp="1"/>
          </p:cNvSpPr>
          <p:nvPr>
            <p:ph type="title"/>
          </p:nvPr>
        </p:nvSpPr>
        <p:spPr>
          <a:xfrm>
            <a:off x="685800" y="95251"/>
            <a:ext cx="7296912" cy="800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SECOND LINE IF NEEDED</a:t>
            </a:r>
          </a:p>
        </p:txBody>
      </p:sp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  <p:sldLayoutId id="2147493467" r:id="rId2"/>
    <p:sldLayoutId id="2147493457" r:id="rId3"/>
    <p:sldLayoutId id="2147493483" r:id="rId4"/>
    <p:sldLayoutId id="2147493484" r:id="rId5"/>
    <p:sldLayoutId id="2147493478" r:id="rId6"/>
    <p:sldLayoutId id="2147493470" r:id="rId7"/>
    <p:sldLayoutId id="2147493481" r:id="rId8"/>
    <p:sldLayoutId id="2147493482" r:id="rId9"/>
    <p:sldLayoutId id="2147493477" r:id="rId10"/>
    <p:sldLayoutId id="2147493471" r:id="rId11"/>
    <p:sldLayoutId id="2147493475" r:id="rId12"/>
    <p:sldLayoutId id="2147493474" r:id="rId13"/>
  </p:sldLayoutIdLst>
  <p:txStyles>
    <p:titleStyle>
      <a:lvl1pPr marL="0" indent="0" algn="l" defTabSz="457189" rtl="0" eaLnBrk="1" latinLnBrk="0" hangingPunct="1">
        <a:spcBef>
          <a:spcPct val="0"/>
        </a:spcBef>
        <a:buNone/>
        <a:defRPr lang="en-US" sz="2550" kern="1200" baseline="0" dirty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45718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45718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45718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45718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pos="432" userDrawn="1">
          <p15:clr>
            <a:srgbClr val="5ACBF0"/>
          </p15:clr>
        </p15:guide>
        <p15:guide id="4" orient="horz" pos="60" userDrawn="1">
          <p15:clr>
            <a:srgbClr val="5ACBF0"/>
          </p15:clr>
        </p15:guide>
        <p15:guide id="5" orient="horz" pos="564" userDrawn="1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NNIP Idea Showcase &amp; Awards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May 11, 2022</a:t>
            </a:r>
          </a:p>
          <a:p>
            <a:r>
              <a:rPr lang="en-US" dirty="0"/>
              <a:t>1-2pm EST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6845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b="1" dirty="0"/>
              <a:t>Center for Urban and Regional Analysis </a:t>
            </a:r>
            <a:r>
              <a:rPr lang="en-US" dirty="0"/>
              <a:t>(CURA) at The Ohio State University and the </a:t>
            </a:r>
            <a:r>
              <a:rPr lang="en-US" b="1" dirty="0"/>
              <a:t>Mid-Ohio Regional Planning Commission </a:t>
            </a:r>
            <a:r>
              <a:rPr lang="en-US" dirty="0"/>
              <a:t>(MORPC) officially join the NNIP network representing Columbus.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Welcome CURA and MORPC!</a:t>
            </a:r>
          </a:p>
        </p:txBody>
      </p:sp>
    </p:spTree>
    <p:extLst>
      <p:ext uri="{BB962C8B-B14F-4D97-AF65-F5344CB8AC3E}">
        <p14:creationId xmlns:p14="http://schemas.microsoft.com/office/powerpoint/2010/main" val="25998718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A0ABE55-2884-C292-2641-0E44E797AF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General Office Hours (6/3 &amp; 7/1 - 1-3pm EST)</a:t>
            </a:r>
          </a:p>
          <a:p>
            <a:r>
              <a:rPr lang="en-US" dirty="0"/>
              <a:t>Deep Dives into an Equity Goal (TBD June) </a:t>
            </a:r>
          </a:p>
          <a:p>
            <a:pPr lvl="1"/>
            <a:r>
              <a:rPr lang="en-US" dirty="0"/>
              <a:t>Collaborating with Residents  - Using Data Chats</a:t>
            </a:r>
          </a:p>
          <a:p>
            <a:r>
              <a:rPr lang="en-US" dirty="0">
                <a:solidFill>
                  <a:srgbClr val="FF0000"/>
                </a:solidFill>
              </a:rPr>
              <a:t>SAVE THE DATE!!! NNIP Partners’ Meeting in DC 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October 26-28th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40BCA64-7D28-91DD-6EBA-A52DEF579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Upcoming NNIP Events</a:t>
            </a:r>
          </a:p>
        </p:txBody>
      </p:sp>
    </p:spTree>
    <p:extLst>
      <p:ext uri="{BB962C8B-B14F-4D97-AF65-F5344CB8AC3E}">
        <p14:creationId xmlns:p14="http://schemas.microsoft.com/office/powerpoint/2010/main" val="26912124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  <p:sp>
        <p:nvSpPr>
          <p:cNvPr id="3" name="TextBox 2"/>
          <p:cNvSpPr txBox="1"/>
          <p:nvPr/>
        </p:nvSpPr>
        <p:spPr>
          <a:xfrm>
            <a:off x="185815" y="802831"/>
            <a:ext cx="6154152" cy="260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i="1" dirty="0">
                <a:solidFill>
                  <a:schemeClr val="bg1"/>
                </a:solidFill>
              </a:rPr>
              <a:t>Network Steward of the Year</a:t>
            </a:r>
          </a:p>
          <a:p>
            <a:endParaRPr lang="en-US" sz="2700" b="1" i="1" dirty="0">
              <a:solidFill>
                <a:schemeClr val="bg1"/>
              </a:solidFill>
            </a:endParaRPr>
          </a:p>
          <a:p>
            <a:endParaRPr lang="en-US" sz="2700" b="1" i="1" dirty="0">
              <a:solidFill>
                <a:schemeClr val="bg1"/>
              </a:solidFill>
            </a:endParaRPr>
          </a:p>
          <a:p>
            <a:r>
              <a:rPr lang="en-US" sz="3200" b="1" i="1" dirty="0">
                <a:solidFill>
                  <a:schemeClr val="bg1"/>
                </a:solidFill>
              </a:rPr>
              <a:t>Noah Urban</a:t>
            </a:r>
          </a:p>
          <a:p>
            <a:r>
              <a:rPr lang="en-US" sz="3200" b="1" i="1" dirty="0">
                <a:solidFill>
                  <a:schemeClr val="bg1"/>
                </a:solidFill>
              </a:rPr>
              <a:t>Data Driven Detroit</a:t>
            </a:r>
          </a:p>
          <a:p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6246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Defining Functions of NNIP Partners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241364"/>
          </a:xfrm>
        </p:spPr>
      </p:pic>
      <p:sp>
        <p:nvSpPr>
          <p:cNvPr id="3" name="TextBox 2"/>
          <p:cNvSpPr txBox="1"/>
          <p:nvPr/>
        </p:nvSpPr>
        <p:spPr>
          <a:xfrm>
            <a:off x="3062961" y="549769"/>
            <a:ext cx="607543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i="1" dirty="0">
                <a:solidFill>
                  <a:schemeClr val="bg1"/>
                </a:solidFill>
              </a:rPr>
              <a:t>G. Thomas Kingsley Impact Award</a:t>
            </a:r>
          </a:p>
          <a:p>
            <a:r>
              <a:rPr lang="en-US" sz="2700" b="1" i="1" dirty="0">
                <a:solidFill>
                  <a:schemeClr val="bg1"/>
                </a:solidFill>
              </a:rPr>
              <a:t> </a:t>
            </a:r>
          </a:p>
          <a:p>
            <a:endParaRPr lang="en-US" sz="3200" b="1" i="1" dirty="0">
              <a:solidFill>
                <a:schemeClr val="bg1"/>
              </a:solidFill>
            </a:endParaRPr>
          </a:p>
          <a:p>
            <a:r>
              <a:rPr lang="en-US" sz="3200" b="1" i="1" dirty="0">
                <a:solidFill>
                  <a:schemeClr val="bg1"/>
                </a:solidFill>
              </a:rPr>
              <a:t>Innovate Memphis</a:t>
            </a:r>
          </a:p>
          <a:p>
            <a:endParaRPr lang="en-US" sz="3200" b="1" i="1" dirty="0">
              <a:solidFill>
                <a:schemeClr val="bg1"/>
              </a:solidFill>
            </a:endParaRPr>
          </a:p>
          <a:p>
            <a:endParaRPr lang="en-US" b="1" dirty="0">
              <a:solidFill>
                <a:schemeClr val="bg1"/>
              </a:solidFill>
            </a:endParaRPr>
          </a:p>
          <a:p>
            <a:endParaRPr lang="en-US" b="1" dirty="0">
              <a:solidFill>
                <a:schemeClr val="bg1"/>
              </a:solidFill>
            </a:endParaRPr>
          </a:p>
          <a:p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6403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D8AD74E-2234-663B-6526-2DBB6AAD19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1" dirty="0"/>
              <a:t>Austin Harrison </a:t>
            </a:r>
            <a:r>
              <a:rPr lang="en-US" sz="2400" dirty="0"/>
              <a:t>and </a:t>
            </a:r>
            <a:r>
              <a:rPr lang="en-US" sz="2400" b="1" dirty="0"/>
              <a:t>Altonio Smith</a:t>
            </a:r>
            <a:r>
              <a:rPr lang="en-US" sz="2400" dirty="0"/>
              <a:t>, Innovate Memphis</a:t>
            </a:r>
          </a:p>
          <a:p>
            <a:r>
              <a:rPr lang="en-US" sz="2400" b="1" dirty="0"/>
              <a:t>Jessie Partridge</a:t>
            </a:r>
            <a:r>
              <a:rPr lang="en-US" sz="2400" dirty="0"/>
              <a:t>, MAPC (Boston)</a:t>
            </a:r>
          </a:p>
          <a:p>
            <a:pPr lvl="1"/>
            <a:r>
              <a:rPr lang="en-US" sz="2000" dirty="0"/>
              <a:t>Speculative Housing Research</a:t>
            </a:r>
          </a:p>
          <a:p>
            <a:r>
              <a:rPr lang="en-US" sz="2400" b="1" dirty="0"/>
              <a:t>Sarah Diez</a:t>
            </a:r>
            <a:r>
              <a:rPr lang="en-US" sz="2400" dirty="0"/>
              <a:t>, Kinder Institute(Houston)</a:t>
            </a:r>
          </a:p>
          <a:p>
            <a:pPr lvl="1"/>
            <a:r>
              <a:rPr lang="en-US" sz="2000" dirty="0"/>
              <a:t>City of Houston’s Equity Indicators Report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55E6BE7-17D7-9ABA-CD3A-5FFDEB085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 to our Showcase Panelists!</a:t>
            </a:r>
          </a:p>
        </p:txBody>
      </p:sp>
    </p:spTree>
    <p:extLst>
      <p:ext uri="{BB962C8B-B14F-4D97-AF65-F5344CB8AC3E}">
        <p14:creationId xmlns:p14="http://schemas.microsoft.com/office/powerpoint/2010/main" val="30644171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225601"/>
      </p:ext>
    </p:extLst>
  </p:cSld>
  <p:clrMapOvr>
    <a:masterClrMapping/>
  </p:clrMapOvr>
</p:sld>
</file>

<file path=ppt/theme/theme1.xml><?xml version="1.0" encoding="utf-8"?>
<a:theme xmlns:a="http://schemas.openxmlformats.org/drawingml/2006/main" name="NNIP PPT Theme">
  <a:themeElements>
    <a:clrScheme name="NNIP Custom Palette">
      <a:dk1>
        <a:srgbClr val="000000"/>
      </a:dk1>
      <a:lt1>
        <a:sysClr val="window" lastClr="FFFFFF"/>
      </a:lt1>
      <a:dk2>
        <a:srgbClr val="273691"/>
      </a:dk2>
      <a:lt2>
        <a:srgbClr val="00B6DE"/>
      </a:lt2>
      <a:accent1>
        <a:srgbClr val="00B6DE"/>
      </a:accent1>
      <a:accent2>
        <a:srgbClr val="B5D334"/>
      </a:accent2>
      <a:accent3>
        <a:srgbClr val="BAE5F2"/>
      </a:accent3>
      <a:accent4>
        <a:srgbClr val="92278F"/>
      </a:accent4>
      <a:accent5>
        <a:srgbClr val="273691"/>
      </a:accent5>
      <a:accent6>
        <a:srgbClr val="FFFFFF"/>
      </a:accent6>
      <a:hlink>
        <a:srgbClr val="00B6DE"/>
      </a:hlink>
      <a:folHlink>
        <a:srgbClr val="273691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Props1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B6F2769-7194-4217-93D3-3AF3A4742282}">
  <ds:schemaRefs>
    <ds:schemaRef ds:uri="http://purl.org/dc/elements/1.1/"/>
    <ds:schemaRef ds:uri="http://schemas.microsoft.com/office/infopath/2007/PartnerControls"/>
    <ds:schemaRef ds:uri="http://purl.org/dc/dcmitype/"/>
    <ds:schemaRef ds:uri="http://purl.org/dc/terms/"/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http://schemas.microsoft.com/sharepoint/v3/field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1258</TotalTime>
  <Words>237</Words>
  <Application>Microsoft Office PowerPoint</Application>
  <PresentationFormat>On-screen Show (16:9)</PresentationFormat>
  <Paragraphs>40</Paragraphs>
  <Slides>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Century Gothic</vt:lpstr>
      <vt:lpstr>NNIP PPT Theme</vt:lpstr>
      <vt:lpstr>NNIP Idea Showcase &amp; Awards</vt:lpstr>
      <vt:lpstr>Welcome CURA and MORPC!</vt:lpstr>
      <vt:lpstr>Upcoming NNIP Events</vt:lpstr>
      <vt:lpstr>PowerPoint Presentation</vt:lpstr>
      <vt:lpstr>Defining Functions of NNIP Partners</vt:lpstr>
      <vt:lpstr>Thank You to our Showcase Panelists!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subject/>
  <dc:creator>Diana</dc:creator>
  <cp:keywords/>
  <dc:description/>
  <cp:lastModifiedBy>Hendey, Leah</cp:lastModifiedBy>
  <cp:revision>149</cp:revision>
  <dcterms:created xsi:type="dcterms:W3CDTF">2010-04-12T23:12:02Z</dcterms:created>
  <dcterms:modified xsi:type="dcterms:W3CDTF">2022-05-10T20:51:45Z</dcterms:modified>
  <cp:category/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