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  <p:sldMasterId id="2147483684" r:id="rId4"/>
    <p:sldMasterId id="2147483672" r:id="rId5"/>
  </p:sldMasterIdLst>
  <p:notesMasterIdLst>
    <p:notesMasterId r:id="rId16"/>
  </p:notesMasterIdLst>
  <p:sldIdLst>
    <p:sldId id="256" r:id="rId6"/>
    <p:sldId id="271" r:id="rId7"/>
    <p:sldId id="258" r:id="rId8"/>
    <p:sldId id="273" r:id="rId9"/>
    <p:sldId id="272" r:id="rId10"/>
    <p:sldId id="278" r:id="rId11"/>
    <p:sldId id="267" r:id="rId12"/>
    <p:sldId id="266" r:id="rId13"/>
    <p:sldId id="276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36D661-8E39-4709-AB88-4E1E607D48BC}">
          <p14:sldIdLst>
            <p14:sldId id="256"/>
            <p14:sldId id="271"/>
            <p14:sldId id="258"/>
            <p14:sldId id="273"/>
            <p14:sldId id="272"/>
            <p14:sldId id="278"/>
          </p14:sldIdLst>
        </p14:section>
        <p14:section name="Untitled Section" id="{41DA5375-59D7-4B37-BC97-F8D25BCEDCCA}">
          <p14:sldIdLst>
            <p14:sldId id="267"/>
            <p14:sldId id="266"/>
            <p14:sldId id="27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6FBF49"/>
    <a:srgbClr val="A9F7B0"/>
    <a:srgbClr val="8ADF81"/>
    <a:srgbClr val="4FFF00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1447" autoAdjust="0"/>
  </p:normalViewPr>
  <p:slideViewPr>
    <p:cSldViewPr snapToGrid="0">
      <p:cViewPr varScale="1">
        <p:scale>
          <a:sx n="56" d="100"/>
          <a:sy n="56" d="100"/>
        </p:scale>
        <p:origin x="126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20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09311-E0A8-41D8-9674-A19790C659C7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756742-FCF4-4B90-BF11-E935F55EA19A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Mapping areas where there is need for more services and directing funding </a:t>
          </a:r>
        </a:p>
      </dgm:t>
    </dgm:pt>
    <dgm:pt modelId="{A7DF1430-D143-4528-B40E-649A64370A34}" type="sibTrans" cxnId="{B5650116-3211-45EF-BB68-E19209A7847A}">
      <dgm:prSet/>
      <dgm:spPr/>
      <dgm:t>
        <a:bodyPr/>
        <a:lstStyle/>
        <a:p>
          <a:endParaRPr lang="en-US"/>
        </a:p>
      </dgm:t>
    </dgm:pt>
    <dgm:pt modelId="{990A82C3-78F2-4CB2-8281-F921CC7358F6}" type="parTrans" cxnId="{B5650116-3211-45EF-BB68-E19209A7847A}">
      <dgm:prSet/>
      <dgm:spPr/>
      <dgm:t>
        <a:bodyPr/>
        <a:lstStyle/>
        <a:p>
          <a:endParaRPr lang="en-US"/>
        </a:p>
      </dgm:t>
    </dgm:pt>
    <dgm:pt modelId="{E7A12F8D-CC49-4501-B437-16451449B80A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Conducting further analysis to guide policy and funding decisions </a:t>
          </a:r>
        </a:p>
      </dgm:t>
    </dgm:pt>
    <dgm:pt modelId="{0AB68069-5D8E-413D-91C9-C1945D12E1B4}" type="sibTrans" cxnId="{249A0F99-238F-48A3-BB18-B80EBB5CEB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67FEF02-F440-4EEE-A952-4190F6F285BC}" type="parTrans" cxnId="{249A0F99-238F-48A3-BB18-B80EBB5CEB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2915AC-C2D2-45D5-89A4-60F499D788C3}" type="pres">
      <dgm:prSet presAssocID="{9E609311-E0A8-41D8-9674-A19790C659C7}" presName="diagram" presStyleCnt="0">
        <dgm:presLayoutVars>
          <dgm:dir/>
          <dgm:resizeHandles val="exact"/>
        </dgm:presLayoutVars>
      </dgm:prSet>
      <dgm:spPr/>
    </dgm:pt>
    <dgm:pt modelId="{9E8D90D6-0002-4703-878D-53294335DF45}" type="pres">
      <dgm:prSet presAssocID="{F9756742-FCF4-4B90-BF11-E935F55EA19A}" presName="node" presStyleLbl="node1" presStyleIdx="0" presStyleCnt="2" custLinFactNeighborX="-314" custLinFactNeighborY="1104">
        <dgm:presLayoutVars>
          <dgm:bulletEnabled val="1"/>
        </dgm:presLayoutVars>
      </dgm:prSet>
      <dgm:spPr/>
    </dgm:pt>
    <dgm:pt modelId="{7EF00310-2AE5-49E9-9CC5-CDEB9D103C2A}" type="pres">
      <dgm:prSet presAssocID="{A7DF1430-D143-4528-B40E-649A64370A34}" presName="sibTrans" presStyleCnt="0"/>
      <dgm:spPr/>
    </dgm:pt>
    <dgm:pt modelId="{7BE75B41-3BA0-448B-A102-2589D11E8969}" type="pres">
      <dgm:prSet presAssocID="{E7A12F8D-CC49-4501-B437-16451449B80A}" presName="node" presStyleLbl="node1" presStyleIdx="1" presStyleCnt="2">
        <dgm:presLayoutVars>
          <dgm:bulletEnabled val="1"/>
        </dgm:presLayoutVars>
      </dgm:prSet>
      <dgm:spPr/>
    </dgm:pt>
  </dgm:ptLst>
  <dgm:cxnLst>
    <dgm:cxn modelId="{B5650116-3211-45EF-BB68-E19209A7847A}" srcId="{9E609311-E0A8-41D8-9674-A19790C659C7}" destId="{F9756742-FCF4-4B90-BF11-E935F55EA19A}" srcOrd="0" destOrd="0" parTransId="{990A82C3-78F2-4CB2-8281-F921CC7358F6}" sibTransId="{A7DF1430-D143-4528-B40E-649A64370A34}"/>
    <dgm:cxn modelId="{DCA19423-051E-4DC0-A645-E2A7AB627849}" type="presOf" srcId="{9E609311-E0A8-41D8-9674-A19790C659C7}" destId="{8F2915AC-C2D2-45D5-89A4-60F499D788C3}" srcOrd="0" destOrd="0" presId="urn:microsoft.com/office/officeart/2005/8/layout/default"/>
    <dgm:cxn modelId="{37462367-C2DF-4B8B-ACD0-6A8026BDFA16}" type="presOf" srcId="{E7A12F8D-CC49-4501-B437-16451449B80A}" destId="{7BE75B41-3BA0-448B-A102-2589D11E8969}" srcOrd="0" destOrd="0" presId="urn:microsoft.com/office/officeart/2005/8/layout/default"/>
    <dgm:cxn modelId="{249A0F99-238F-48A3-BB18-B80EBB5CEB26}" srcId="{9E609311-E0A8-41D8-9674-A19790C659C7}" destId="{E7A12F8D-CC49-4501-B437-16451449B80A}" srcOrd="1" destOrd="0" parTransId="{267FEF02-F440-4EEE-A952-4190F6F285BC}" sibTransId="{0AB68069-5D8E-413D-91C9-C1945D12E1B4}"/>
    <dgm:cxn modelId="{93C880DD-0E66-4C04-ADE0-EFEDDA7E06D3}" type="presOf" srcId="{F9756742-FCF4-4B90-BF11-E935F55EA19A}" destId="{9E8D90D6-0002-4703-878D-53294335DF45}" srcOrd="0" destOrd="0" presId="urn:microsoft.com/office/officeart/2005/8/layout/default"/>
    <dgm:cxn modelId="{D0A948DD-C1A7-4DA6-AF56-253A428B664D}" type="presParOf" srcId="{8F2915AC-C2D2-45D5-89A4-60F499D788C3}" destId="{9E8D90D6-0002-4703-878D-53294335DF45}" srcOrd="0" destOrd="0" presId="urn:microsoft.com/office/officeart/2005/8/layout/default"/>
    <dgm:cxn modelId="{E071405F-9AD5-4C3D-96EA-01A3D1350BB3}" type="presParOf" srcId="{8F2915AC-C2D2-45D5-89A4-60F499D788C3}" destId="{7EF00310-2AE5-49E9-9CC5-CDEB9D103C2A}" srcOrd="1" destOrd="0" presId="urn:microsoft.com/office/officeart/2005/8/layout/default"/>
    <dgm:cxn modelId="{0ADF693B-B7A0-4E96-BF4B-3EB5630FBE71}" type="presParOf" srcId="{8F2915AC-C2D2-45D5-89A4-60F499D788C3}" destId="{7BE75B41-3BA0-448B-A102-2589D11E896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D90D6-0002-4703-878D-53294335DF45}">
      <dsp:nvSpPr>
        <dsp:cNvPr id="0" name=""/>
        <dsp:cNvSpPr/>
      </dsp:nvSpPr>
      <dsp:spPr>
        <a:xfrm>
          <a:off x="0" y="359975"/>
          <a:ext cx="4930682" cy="29584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bg1"/>
              </a:solidFill>
            </a:rPr>
            <a:t>Mapping areas where there is need for more services and directing funding </a:t>
          </a:r>
        </a:p>
      </dsp:txBody>
      <dsp:txXfrm>
        <a:off x="0" y="359975"/>
        <a:ext cx="4930682" cy="2958409"/>
      </dsp:txXfrm>
    </dsp:sp>
    <dsp:sp modelId="{7BE75B41-3BA0-448B-A102-2589D11E8969}">
      <dsp:nvSpPr>
        <dsp:cNvPr id="0" name=""/>
        <dsp:cNvSpPr/>
      </dsp:nvSpPr>
      <dsp:spPr>
        <a:xfrm>
          <a:off x="5425015" y="327314"/>
          <a:ext cx="4930682" cy="2958409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bg1"/>
              </a:solidFill>
            </a:rPr>
            <a:t>Conducting further analysis to guide policy and funding decisions </a:t>
          </a:r>
        </a:p>
      </dsp:txBody>
      <dsp:txXfrm>
        <a:off x="5425015" y="327314"/>
        <a:ext cx="4930682" cy="2958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5831EE-2603-4CC7-B57F-7C1507F6FE7A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792163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256257"/>
            <a:ext cx="5608320" cy="444422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017052C-3E0B-4B16-A541-84ED22D41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052C-3E0B-4B16-A541-84ED22D41B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85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51CD2-B9C3-4852-8100-76F4A76E78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9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EDI? </a:t>
            </a:r>
          </a:p>
          <a:p>
            <a:r>
              <a:rPr lang="en-US" dirty="0"/>
              <a:t>What does the EDI data tell us about our children? </a:t>
            </a:r>
          </a:p>
          <a:p>
            <a:r>
              <a:rPr lang="en-US" dirty="0"/>
              <a:t>How has EDI informed local action in Miami?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BC7E-B0AC-4163-8C95-B6FBE06B20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6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marR="0" lvl="0" indent="-46588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population based tool used to collect data on children’s kindergarten readiness. Through a partnership with MDCPS, we collected 20, 656 EDIs from kindergartners, from 207 public schools here in the County. 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endParaRPr lang="en-US" dirty="0"/>
          </a:p>
          <a:p>
            <a:pPr marL="465887" indent="-465887">
              <a:buFont typeface="Arial" panose="020B0604020202020204" pitchFamily="34" charset="0"/>
              <a:buChar char="•"/>
            </a:pPr>
            <a:endParaRPr lang="en-US" dirty="0"/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dirty="0"/>
              <a:t>The EDI measures the percentage of kindergartners in a school and a neighborhood who are on track or vulnerable in five developmental domains. 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endParaRPr lang="en-US" dirty="0"/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dirty="0"/>
              <a:t>Results are mapped to illustrate children’s developmental status across specific geographic areas. 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dirty="0"/>
              <a:t>Five Domains of EDI are: Physical health and well-being; social competence; emotional maturity; language and cognitive development; communication skills and general knowledge. </a:t>
            </a:r>
          </a:p>
          <a:p>
            <a:pPr marL="465887" indent="-465887">
              <a:buFont typeface="Arial" panose="020B0604020202020204" pitchFamily="34" charset="0"/>
              <a:buChar char="•"/>
            </a:pPr>
            <a:endParaRPr lang="en-US" dirty="0"/>
          </a:p>
          <a:p>
            <a:pPr marL="465887" indent="-465887">
              <a:buFont typeface="Arial" panose="020B0604020202020204" pitchFamily="34" charset="0"/>
              <a:buChar char="•"/>
            </a:pPr>
            <a:r>
              <a:rPr lang="en-US" dirty="0"/>
              <a:t>Reports on 16 sub-domains.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052C-3E0B-4B16-A541-84ED22D41B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0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Tx/>
              <a:buChar char="•"/>
              <a:defRPr/>
            </a:pPr>
            <a:endParaRPr lang="en-US" i="1" dirty="0">
              <a:ea typeface="ＭＳ Ｐゴシック" charset="-128"/>
            </a:endParaRPr>
          </a:p>
          <a:p>
            <a:pPr marL="173336" indent="-173336">
              <a:buFontTx/>
              <a:buChar char="•"/>
              <a:defRPr/>
            </a:pPr>
            <a:r>
              <a:rPr lang="en-US" i="1" dirty="0">
                <a:ea typeface="ＭＳ Ｐゴシック" charset="-128"/>
              </a:rPr>
              <a:t>The EDI also reports on 16 subdomains so that communities can better understand the nature of the strengths and vulnerabilities of children in various neighborhoods</a:t>
            </a:r>
          </a:p>
          <a:p>
            <a:pPr marL="173336" indent="-173336">
              <a:buFontTx/>
              <a:buChar char="•"/>
              <a:defRPr/>
            </a:pPr>
            <a:endParaRPr lang="en-US" i="1" dirty="0">
              <a:ea typeface="ＭＳ Ｐゴシック" charset="-128"/>
            </a:endParaRPr>
          </a:p>
          <a:p>
            <a:pPr marL="173336" indent="-173336">
              <a:buFontTx/>
              <a:buChar char="•"/>
              <a:defRPr/>
            </a:pPr>
            <a:r>
              <a:rPr lang="en-US" i="1" dirty="0">
                <a:ea typeface="ＭＳ Ｐゴシック" charset="-128"/>
              </a:rPr>
              <a:t>For instance within the Social competence domain there are four subdomains.  These include:</a:t>
            </a:r>
          </a:p>
          <a:p>
            <a:pPr marL="635565" lvl="1" indent="-173336">
              <a:buFontTx/>
              <a:buChar char="•"/>
              <a:defRPr/>
            </a:pPr>
            <a:r>
              <a:rPr lang="en-US" i="1" dirty="0"/>
              <a:t>Respect and responsibility</a:t>
            </a:r>
          </a:p>
          <a:p>
            <a:pPr marL="635565" lvl="1" indent="-173336">
              <a:buFontTx/>
              <a:buChar char="•"/>
              <a:defRPr/>
            </a:pPr>
            <a:r>
              <a:rPr lang="en-US" i="1" dirty="0"/>
              <a:t>Independence and adjustment</a:t>
            </a:r>
          </a:p>
          <a:p>
            <a:pPr marL="635565" lvl="1" indent="-173336">
              <a:buFontTx/>
              <a:buChar char="•"/>
              <a:defRPr/>
            </a:pPr>
            <a:r>
              <a:rPr lang="en-US" i="1" dirty="0"/>
              <a:t>Readiness to explore new things</a:t>
            </a:r>
          </a:p>
          <a:p>
            <a:pPr marL="635565" lvl="1" indent="-173336">
              <a:buFontTx/>
              <a:buChar char="•"/>
              <a:defRPr/>
            </a:pPr>
            <a:r>
              <a:rPr lang="en-US" i="1" dirty="0"/>
              <a:t>Overall social competence with peers</a:t>
            </a:r>
          </a:p>
          <a:p>
            <a:pPr lvl="1">
              <a:defRPr/>
            </a:pPr>
            <a:r>
              <a:rPr lang="en-US" i="1" dirty="0"/>
              <a:t>An example of an item in the respect and responsibility domain is: Student respects the property of others  with response options being often, sometimes, or never true.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E4368-589C-4BFB-9600-9E805A2E2E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the EDI data tell us about our children? </a:t>
            </a:r>
          </a:p>
          <a:p>
            <a:r>
              <a:rPr lang="en-US" dirty="0"/>
              <a:t>Kindergartners are most on track in physical health and well-being (83%) </a:t>
            </a:r>
          </a:p>
          <a:p>
            <a:r>
              <a:rPr lang="en-US" dirty="0"/>
              <a:t>Most vulnerable in social competence and language and cognitive domain (12%)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052C-3E0B-4B16-A541-84ED22D41B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BC7E-B0AC-4163-8C95-B6FBE06B20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6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the EDI data tell us about our children? </a:t>
            </a:r>
          </a:p>
          <a:p>
            <a:r>
              <a:rPr lang="en-US" dirty="0"/>
              <a:t> This map has a few layers: </a:t>
            </a:r>
          </a:p>
          <a:p>
            <a:r>
              <a:rPr lang="en-US" dirty="0"/>
              <a:t>The base of the map, rectangular and square shapes are census tracts, </a:t>
            </a:r>
          </a:p>
          <a:p>
            <a:r>
              <a:rPr lang="en-US" dirty="0"/>
              <a:t>The color indicates the % of children that are vulnerable in at least one of the five EDI domains </a:t>
            </a:r>
          </a:p>
          <a:p>
            <a:r>
              <a:rPr lang="en-US" dirty="0"/>
              <a:t>Lighter shade is 0-14% are vulnerable, darkest shade of green is 36-70% of children living in the neighborhood are vulnerable </a:t>
            </a:r>
          </a:p>
          <a:p>
            <a:r>
              <a:rPr lang="en-US" dirty="0"/>
              <a:t>The red circle indicate that % of young children under 6 living below federal poverty level </a:t>
            </a:r>
          </a:p>
          <a:p>
            <a:r>
              <a:rPr lang="en-US" dirty="0"/>
              <a:t>Each circle is housed in a census tract so indicative of children in poverty in that census tract </a:t>
            </a:r>
          </a:p>
          <a:p>
            <a:r>
              <a:rPr lang="en-US" dirty="0"/>
              <a:t>The smaller the circle the lesser the percentage of children living below poverty </a:t>
            </a:r>
          </a:p>
          <a:p>
            <a:r>
              <a:rPr lang="en-US" dirty="0"/>
              <a:t>The larger the circle the higher the percentage of children living in poverty </a:t>
            </a:r>
          </a:p>
          <a:p>
            <a:r>
              <a:rPr lang="en-US" dirty="0"/>
              <a:t>The largest red circle indicates that 40-100% of children in that census tract live below federal poverty level which is income below $24,300 for a family of four. </a:t>
            </a:r>
          </a:p>
          <a:p>
            <a:r>
              <a:rPr lang="en-US" dirty="0"/>
              <a:t>We see a lot of large red circle and a lot of dark green coexist on this map, meaning the higher the percentage of poverty and higher the percentage of children vulnerable in more than one domain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052C-3E0B-4B16-A541-84ED22D41B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10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children need the most help? If we zoom in the northern part of the County, we see a relationship between poverty and vulnerability in more than one domain </a:t>
            </a:r>
          </a:p>
          <a:p>
            <a:endParaRPr lang="en-US" dirty="0"/>
          </a:p>
          <a:p>
            <a:r>
              <a:rPr lang="en-US" dirty="0"/>
              <a:t>We also see some anomalies where if you zoom in at neighborhood B, with 60% of children below federal poverty, there are 14% or less are vulnerable in more than one EDI domain. </a:t>
            </a:r>
          </a:p>
          <a:p>
            <a:r>
              <a:rPr lang="en-US" dirty="0"/>
              <a:t>We are interested in working with the communities to find out what are some protective factors that allow for lower % vulnerability in developmental domains where there is high poverty. What social services, programs or other factors contribute to that? </a:t>
            </a:r>
          </a:p>
          <a:p>
            <a:r>
              <a:rPr lang="en-US" dirty="0"/>
              <a:t>We are also beginning to look at some of this neighborhood data with other community indicators to see relationships such as % of children who read at 3rd grade reading levels.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7052C-3E0B-4B16-A541-84ED22D41B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2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conduct further analysis: what is the relationship of poverty and vulnerability </a:t>
            </a:r>
          </a:p>
          <a:p>
            <a:r>
              <a:rPr lang="en-US" dirty="0"/>
              <a:t>Perhaps correlate the EDI data with other vulnerability indexes  </a:t>
            </a:r>
          </a:p>
          <a:p>
            <a:r>
              <a:rPr lang="en-US" dirty="0"/>
              <a:t>For now, we have specified a grant that is currently looking at improving children’s Birth -5 social emotional outcomes </a:t>
            </a:r>
          </a:p>
          <a:p>
            <a:r>
              <a:rPr lang="en-US" dirty="0"/>
              <a:t>Currently also applying to leverage funds to provide targeted language and literacy supports in some neighborhoods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3FAAF-7F0A-444C-94BC-871D7B2742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7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28693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0" y="4284617"/>
            <a:ext cx="10515600" cy="189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8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4244"/>
            <a:ext cx="3932237" cy="12166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4244"/>
            <a:ext cx="6172200" cy="4467067"/>
          </a:xfrm>
        </p:spPr>
        <p:txBody>
          <a:bodyPr/>
          <a:lstStyle>
            <a:lvl1pPr>
              <a:defRPr sz="3200">
                <a:solidFill>
                  <a:srgbClr val="404040"/>
                </a:solidFill>
              </a:defRPr>
            </a:lvl1pPr>
            <a:lvl2pPr>
              <a:defRPr sz="2800">
                <a:solidFill>
                  <a:srgbClr val="404040"/>
                </a:solidFill>
              </a:defRPr>
            </a:lvl2pPr>
            <a:lvl3pPr>
              <a:defRPr sz="2400">
                <a:solidFill>
                  <a:srgbClr val="404040"/>
                </a:solidFill>
              </a:defRPr>
            </a:lvl3pPr>
            <a:lvl4pPr>
              <a:defRPr sz="2000">
                <a:solidFill>
                  <a:srgbClr val="404040"/>
                </a:solidFill>
              </a:defRPr>
            </a:lvl4pPr>
            <a:lvl5pPr>
              <a:defRPr sz="2000">
                <a:solidFill>
                  <a:srgbClr val="40404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503358"/>
            <a:ext cx="3932237" cy="3117953"/>
          </a:xfr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154244"/>
            <a:ext cx="6172200" cy="44670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154244"/>
            <a:ext cx="3932237" cy="12166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503358"/>
            <a:ext cx="3932237" cy="3117953"/>
          </a:xfrm>
        </p:spPr>
        <p:txBody>
          <a:bodyPr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422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551" y="1122363"/>
            <a:ext cx="928390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551" y="3602038"/>
            <a:ext cx="92839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5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68" y="1050171"/>
            <a:ext cx="933148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968" y="3929896"/>
            <a:ext cx="933148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0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347" y="913933"/>
            <a:ext cx="9370101" cy="14759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347" y="2503357"/>
            <a:ext cx="4036102" cy="3252866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7347" y="2503357"/>
            <a:ext cx="4036102" cy="3252866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98" y="365125"/>
            <a:ext cx="936885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597" y="1681163"/>
            <a:ext cx="440710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598" y="2505075"/>
            <a:ext cx="4407106" cy="368458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1272" y="1681163"/>
            <a:ext cx="43021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1272" y="2505075"/>
            <a:ext cx="4302177" cy="368458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8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39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2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3326" y="987425"/>
            <a:ext cx="5010123" cy="4873625"/>
          </a:xfrm>
        </p:spPr>
        <p:txBody>
          <a:bodyPr/>
          <a:lstStyle>
            <a:lvl1pPr>
              <a:defRPr sz="3200">
                <a:solidFill>
                  <a:srgbClr val="404040"/>
                </a:solidFill>
              </a:defRPr>
            </a:lvl1pPr>
            <a:lvl2pPr>
              <a:defRPr sz="2800">
                <a:solidFill>
                  <a:srgbClr val="404040"/>
                </a:solidFill>
              </a:defRPr>
            </a:lvl2pPr>
            <a:lvl3pPr>
              <a:defRPr sz="2400">
                <a:solidFill>
                  <a:srgbClr val="404040"/>
                </a:solidFill>
              </a:defRPr>
            </a:lvl3pPr>
            <a:lvl4pPr>
              <a:defRPr sz="2000">
                <a:solidFill>
                  <a:srgbClr val="404040"/>
                </a:solidFill>
              </a:defRPr>
            </a:lvl4pPr>
            <a:lvl5pPr>
              <a:defRPr sz="2000">
                <a:solidFill>
                  <a:srgbClr val="40404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1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579" y="1122363"/>
            <a:ext cx="11014842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2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3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8336" y="987425"/>
            <a:ext cx="50251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93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2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31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9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353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1510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1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362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58780"/>
            <a:ext cx="5181600" cy="383849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58780"/>
            <a:ext cx="5181600" cy="383849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00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54594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54594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14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31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5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73926"/>
          </a:xfrm>
        </p:spPr>
        <p:txBody>
          <a:bodyPr/>
          <a:lstStyle>
            <a:lvl1pPr>
              <a:defRPr sz="3200">
                <a:solidFill>
                  <a:srgbClr val="404040"/>
                </a:solidFill>
              </a:defRPr>
            </a:lvl1pPr>
            <a:lvl2pPr>
              <a:defRPr sz="2800">
                <a:solidFill>
                  <a:srgbClr val="404040"/>
                </a:solidFill>
              </a:defRPr>
            </a:lvl2pPr>
            <a:lvl3pPr>
              <a:defRPr sz="2400">
                <a:solidFill>
                  <a:srgbClr val="404040"/>
                </a:solidFill>
              </a:defRPr>
            </a:lvl3pPr>
            <a:lvl4pPr>
              <a:defRPr sz="2000">
                <a:solidFill>
                  <a:srgbClr val="404040"/>
                </a:solidFill>
              </a:defRPr>
            </a:lvl4pPr>
            <a:lvl5pPr>
              <a:defRPr sz="2000">
                <a:solidFill>
                  <a:srgbClr val="40404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039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26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589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88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4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543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50690"/>
            <a:ext cx="10515600" cy="1892346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50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0947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4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152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38268"/>
            <a:ext cx="5181600" cy="2894117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38268"/>
            <a:ext cx="5181600" cy="2894118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8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960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7564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299554"/>
            <a:ext cx="5157787" cy="2242409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47564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99554"/>
            <a:ext cx="5183188" cy="2242409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  <a:lvl4pPr>
              <a:defRPr>
                <a:solidFill>
                  <a:srgbClr val="404040"/>
                </a:solidFill>
              </a:defRPr>
            </a:lvl4pPr>
            <a:lvl5pPr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9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2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693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284617"/>
            <a:ext cx="10515600" cy="189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1809" r="8602" b="20412"/>
          <a:stretch/>
        </p:blipFill>
        <p:spPr>
          <a:xfrm>
            <a:off x="4088673" y="779326"/>
            <a:ext cx="4036422" cy="2181498"/>
          </a:xfrm>
          <a:prstGeom prst="rect">
            <a:avLst/>
          </a:prstGeom>
          <a:effectLst>
            <a:glow rad="254000">
              <a:schemeClr val="bg1">
                <a:alpha val="1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503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693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284617"/>
            <a:ext cx="10515600" cy="1577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33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0457" y="6356350"/>
            <a:ext cx="268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1809" r="8602" b="20412"/>
          <a:stretch/>
        </p:blipFill>
        <p:spPr>
          <a:xfrm>
            <a:off x="10729712" y="5999111"/>
            <a:ext cx="1241824" cy="671149"/>
          </a:xfrm>
          <a:prstGeom prst="rect">
            <a:avLst/>
          </a:prstGeom>
          <a:effectLst>
            <a:glow rad="254000">
              <a:schemeClr val="bg1">
                <a:alpha val="1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683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12800"/>
            <a:ext cx="12192000" cy="504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1809" r="8602" b="20412"/>
          <a:stretch/>
        </p:blipFill>
        <p:spPr>
          <a:xfrm>
            <a:off x="10729712" y="5999111"/>
            <a:ext cx="1241824" cy="671149"/>
          </a:xfrm>
          <a:prstGeom prst="rect">
            <a:avLst/>
          </a:prstGeom>
          <a:effectLst>
            <a:glow rad="254000">
              <a:schemeClr val="bg1">
                <a:alpha val="12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97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12865"/>
            <a:ext cx="10515600" cy="189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33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0457" y="6356350"/>
            <a:ext cx="268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FBF49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6"/>
          <a:stretch/>
        </p:blipFill>
        <p:spPr>
          <a:xfrm>
            <a:off x="10521108" y="0"/>
            <a:ext cx="1670892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1809" r="8602" b="20412"/>
          <a:stretch/>
        </p:blipFill>
        <p:spPr>
          <a:xfrm>
            <a:off x="10729712" y="5999111"/>
            <a:ext cx="1241824" cy="671149"/>
          </a:xfrm>
          <a:prstGeom prst="rect">
            <a:avLst/>
          </a:prstGeom>
          <a:effectLst>
            <a:glow rad="254000">
              <a:schemeClr val="bg1">
                <a:alpha val="12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596" y="1828333"/>
            <a:ext cx="9383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596" y="3243590"/>
            <a:ext cx="9383843" cy="189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33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7906" y="6356350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2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FBF49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7"/>
          <a:stretch/>
        </p:blipFill>
        <p:spPr>
          <a:xfrm>
            <a:off x="0" y="5864771"/>
            <a:ext cx="12192000" cy="993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1809" r="8602" b="20412"/>
          <a:stretch/>
        </p:blipFill>
        <p:spPr>
          <a:xfrm>
            <a:off x="10729712" y="5999111"/>
            <a:ext cx="1241824" cy="671149"/>
          </a:xfrm>
          <a:prstGeom prst="rect">
            <a:avLst/>
          </a:prstGeom>
          <a:effectLst>
            <a:glow rad="254000">
              <a:schemeClr val="bg1">
                <a:alpha val="12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734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49414"/>
            <a:ext cx="10515600" cy="189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B6088-F917-4AB9-B93F-6F720EB555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334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04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A5135-2A1C-4A16-BCC1-25FAC6C9B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FBF49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cid:ii_1562ebcd0b7f78b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933" y="3285067"/>
            <a:ext cx="10515600" cy="1981200"/>
          </a:xfrm>
        </p:spPr>
        <p:txBody>
          <a:bodyPr>
            <a:noAutofit/>
          </a:bodyPr>
          <a:lstStyle/>
          <a:p>
            <a:r>
              <a:rPr lang="en-US" sz="2800" dirty="0"/>
              <a:t>Using Data To Learn About Our Young Children: Mapping Early Development Instrument (EDI) Results in Miami-Dade County.</a:t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52533"/>
            <a:ext cx="10515600" cy="724430"/>
          </a:xfrm>
        </p:spPr>
        <p:txBody>
          <a:bodyPr>
            <a:normAutofit/>
          </a:bodyPr>
          <a:lstStyle/>
          <a:p>
            <a:r>
              <a:rPr lang="en-US" dirty="0"/>
              <a:t>Zafreen Jaffery, Ed.D.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4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030"/>
          <a:stretch/>
        </p:blipFill>
        <p:spPr>
          <a:xfrm>
            <a:off x="1861073" y="3318234"/>
            <a:ext cx="8266350" cy="3539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9856" y="1719262"/>
            <a:ext cx="7211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>
                    <a:lumMod val="50000"/>
                  </a:schemeClr>
                </a:solidFill>
              </a:rPr>
              <a:t>Questions</a:t>
            </a:r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362" y="5685181"/>
            <a:ext cx="2062903" cy="976935"/>
          </a:xfrm>
          <a:prstGeom prst="rect">
            <a:avLst/>
          </a:prstGeom>
        </p:spPr>
      </p:pic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32"/>
    </mc:Choice>
    <mc:Fallback xmlns="">
      <p:transition spd="slow" advTm="21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535112"/>
            <a:ext cx="6564086" cy="4343173"/>
          </a:xfrm>
        </p:spPr>
        <p:txBody>
          <a:bodyPr>
            <a:noAutofit/>
          </a:bodyPr>
          <a:lstStyle/>
          <a:p>
            <a:pPr algn="l">
              <a:buSzPct val="75000"/>
            </a:pPr>
            <a:r>
              <a:rPr lang="en-US" sz="5400" dirty="0">
                <a:ea typeface="Batang" panose="02030600000101010101" pitchFamily="18" charset="-127"/>
              </a:rPr>
              <a:t>Use of Early Development Instrument (EDI) data to inform policy and practice </a:t>
            </a:r>
          </a:p>
        </p:txBody>
      </p:sp>
      <p:pic>
        <p:nvPicPr>
          <p:cNvPr id="22" name="Picture 21" descr="Inline image 1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 r="1037"/>
          <a:stretch>
            <a:fillRect/>
          </a:stretch>
        </p:blipFill>
        <p:spPr bwMode="auto">
          <a:xfrm>
            <a:off x="6447120" y="1534886"/>
            <a:ext cx="4819593" cy="3359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178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54113"/>
            <a:ext cx="4439798" cy="3443287"/>
          </a:xfrm>
        </p:spPr>
        <p:txBody>
          <a:bodyPr>
            <a:normAutofit/>
          </a:bodyPr>
          <a:lstStyle/>
          <a:p>
            <a:r>
              <a:rPr lang="en-US" dirty="0"/>
              <a:t>The Early Development Instrument (EDI)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923171"/>
            <a:ext cx="10515600" cy="28532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1395256"/>
            <a:ext cx="6163048" cy="359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5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61258" y="1126671"/>
          <a:ext cx="11283042" cy="4196442"/>
        </p:xfrm>
        <a:graphic>
          <a:graphicData uri="http://schemas.openxmlformats.org/drawingml/2006/table">
            <a:tbl>
              <a:tblPr/>
              <a:tblGrid>
                <a:gridCol w="2948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6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Domain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0219" marR="60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Description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0219" marR="60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Question Examples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0219" marR="60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7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Social Competence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 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0219" marR="60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ct val="80000"/>
                        </a:lnSpc>
                        <a:spcAft>
                          <a:spcPct val="4000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Child plays, gets along with others and shares, is self-confident</a:t>
                      </a:r>
                    </a:p>
                  </a:txBody>
                  <a:tcPr marL="60219" marR="60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Follows rules and instructions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Takes care of school materials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Ability to get along with peer</a:t>
                      </a:r>
                    </a:p>
                  </a:txBody>
                  <a:tcPr marL="60219" marR="6021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94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EC7D3E-56F8-44F1-B09B-66559DD8A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" y="1147155"/>
            <a:ext cx="9974375" cy="53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535112"/>
            <a:ext cx="6564086" cy="4343173"/>
          </a:xfrm>
        </p:spPr>
        <p:txBody>
          <a:bodyPr>
            <a:noAutofit/>
          </a:bodyPr>
          <a:lstStyle/>
          <a:p>
            <a:pPr algn="l">
              <a:buSzPct val="75000"/>
            </a:pPr>
            <a:r>
              <a:rPr lang="en-US" sz="5400" dirty="0">
                <a:ea typeface="Batang" panose="02030600000101010101" pitchFamily="18" charset="-127"/>
              </a:rPr>
              <a:t>Where do children need the most help based on geographic region and developmental domain?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537C1-830D-4541-8BBA-219383AFE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86" y="2389601"/>
            <a:ext cx="4910263" cy="20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6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049" y="0"/>
            <a:ext cx="5149042" cy="66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35622613"/>
              </p:ext>
            </p:extLst>
          </p:nvPr>
        </p:nvGraphicFramePr>
        <p:xfrm>
          <a:off x="952234" y="1383144"/>
          <a:ext cx="10356962" cy="3613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176823" y="-232012"/>
            <a:ext cx="9383713" cy="1246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6FBF4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Action steps from what we have learned  </a:t>
            </a:r>
          </a:p>
        </p:txBody>
      </p:sp>
    </p:spTree>
    <p:extLst>
      <p:ext uri="{BB962C8B-B14F-4D97-AF65-F5344CB8AC3E}">
        <p14:creationId xmlns:p14="http://schemas.microsoft.com/office/powerpoint/2010/main" val="320013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T_Template_2016.pptx" id="{62247A76-4626-4043-B21F-66EF32497E0C}" vid="{03498060-6371-4306-936A-5E9E57304C0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T_Template_2016.pptx" id="{62247A76-4626-4043-B21F-66EF32497E0C}" vid="{272BD450-5925-44CE-B539-B3E1EC53978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T_Template_2016.pptx" id="{62247A76-4626-4043-B21F-66EF32497E0C}" vid="{47A308B7-0B36-44D9-AA9F-C867BFE33C5B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T_Template_2016.pptx" id="{62247A76-4626-4043-B21F-66EF32497E0C}" vid="{BB1269E7-1C17-4AAC-A573-AD455D090B5F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T_Template_2016.pptx" id="{62247A76-4626-4043-B21F-66EF32497E0C}" vid="{1C2170AC-24AB-4B5D-8C37-75F43E2DCD8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TCT_Template_2016</Template>
  <TotalTime>1302</TotalTime>
  <Words>801</Words>
  <Application>Microsoft Office PowerPoint</Application>
  <PresentationFormat>Widescreen</PresentationFormat>
  <Paragraphs>74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Batang</vt:lpstr>
      <vt:lpstr>ＭＳ Ｐゴシック</vt:lpstr>
      <vt:lpstr>Arial</vt:lpstr>
      <vt:lpstr>Calibri</vt:lpstr>
      <vt:lpstr>Calibri Light</vt:lpstr>
      <vt:lpstr>Times New Roman</vt:lpstr>
      <vt:lpstr>Office Theme</vt:lpstr>
      <vt:lpstr>1_Office Theme</vt:lpstr>
      <vt:lpstr>4_Office Theme</vt:lpstr>
      <vt:lpstr>3_Office Theme</vt:lpstr>
      <vt:lpstr>2_Office Theme</vt:lpstr>
      <vt:lpstr>Using Data To Learn About Our Young Children: Mapping Early Development Instrument (EDI) Results in Miami-Dade County. </vt:lpstr>
      <vt:lpstr>PowerPoint Presentation</vt:lpstr>
      <vt:lpstr>The Early Development Instrument (EDI)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Children's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is Power</dc:title>
  <dc:creator>Samuel McKinnon</dc:creator>
  <cp:lastModifiedBy>Arena, Olivia</cp:lastModifiedBy>
  <cp:revision>41</cp:revision>
  <dcterms:created xsi:type="dcterms:W3CDTF">2017-11-07T14:54:34Z</dcterms:created>
  <dcterms:modified xsi:type="dcterms:W3CDTF">2018-02-15T19:55:46Z</dcterms:modified>
</cp:coreProperties>
</file>