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6" r:id="rId2"/>
    <p:sldId id="326" r:id="rId3"/>
    <p:sldId id="337" r:id="rId4"/>
    <p:sldId id="327" r:id="rId5"/>
    <p:sldId id="273" r:id="rId6"/>
    <p:sldId id="282" r:id="rId7"/>
    <p:sldId id="302" r:id="rId8"/>
    <p:sldId id="298" r:id="rId9"/>
    <p:sldId id="296" r:id="rId10"/>
    <p:sldId id="300" r:id="rId11"/>
    <p:sldId id="313" r:id="rId12"/>
    <p:sldId id="276" r:id="rId13"/>
    <p:sldId id="301" r:id="rId14"/>
    <p:sldId id="275" r:id="rId15"/>
    <p:sldId id="285" r:id="rId16"/>
    <p:sldId id="303" r:id="rId17"/>
    <p:sldId id="274" r:id="rId18"/>
    <p:sldId id="339" r:id="rId19"/>
    <p:sldId id="338" r:id="rId20"/>
    <p:sldId id="328"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C21239-6D43-4D83-8794-CA6EC1894EA7}">
          <p14:sldIdLst>
            <p14:sldId id="266"/>
            <p14:sldId id="326"/>
            <p14:sldId id="337"/>
            <p14:sldId id="327"/>
            <p14:sldId id="273"/>
            <p14:sldId id="282"/>
            <p14:sldId id="302"/>
            <p14:sldId id="298"/>
            <p14:sldId id="296"/>
            <p14:sldId id="300"/>
            <p14:sldId id="313"/>
            <p14:sldId id="276"/>
            <p14:sldId id="301"/>
            <p14:sldId id="275"/>
            <p14:sldId id="285"/>
            <p14:sldId id="303"/>
            <p14:sldId id="274"/>
            <p14:sldId id="339"/>
            <p14:sldId id="338"/>
            <p14:sldId id="328"/>
          </p14:sldIdLst>
        </p14:section>
        <p14:section name="Violence Index" id="{86C405A9-20C9-4DD6-94B1-E4EF7C728FCA}">
          <p14:sldIdLst/>
        </p14:section>
        <p14:section name="Methods and Sources" id="{BFE65256-F8F9-4A37-9808-C65BD8C958D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6563" autoAdjust="0"/>
  </p:normalViewPr>
  <p:slideViewPr>
    <p:cSldViewPr snapToGrid="0">
      <p:cViewPr varScale="1">
        <p:scale>
          <a:sx n="55" d="100"/>
          <a:sy n="55" d="100"/>
        </p:scale>
        <p:origin x="1044" y="84"/>
      </p:cViewPr>
      <p:guideLst/>
    </p:cSldViewPr>
  </p:slideViewPr>
  <p:notesTextViewPr>
    <p:cViewPr>
      <p:scale>
        <a:sx n="1" d="1"/>
        <a:sy n="1" d="1"/>
      </p:scale>
      <p:origin x="0" y="0"/>
    </p:cViewPr>
  </p:notesTextViewPr>
  <p:sorterViewPr>
    <p:cViewPr>
      <p:scale>
        <a:sx n="100" d="100"/>
        <a:sy n="100" d="100"/>
      </p:scale>
      <p:origin x="0" y="-7448"/>
    </p:cViewPr>
  </p:sorterViewPr>
  <p:notesViewPr>
    <p:cSldViewPr snapToGrid="0">
      <p:cViewPr varScale="1">
        <p:scale>
          <a:sx n="62" d="100"/>
          <a:sy n="62" d="100"/>
        </p:scale>
        <p:origin x="268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kandris\Documents\COVID-19%20data%20stuff\GARE%20task%20force\city-county%20council%20maps\data\CityCountyCalculations%207.8.2020%20-%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kandris\Documents\COVID-19%20data%20stuff\GARE%20task%20force\city-county%20council%20maps\data\CityCountyCalculations%207.8.2020%20-%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kandris\Documents\COVID-19%20data%20stuff\GARE%20task%20force\city-county%20council%20maps\CityCountyCalculations%20-%20revised%20agai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kandris\Documents\COVID-19%20data%20stuff\GARE%20task%20force\city-county%20council%20maps\data\CityCountyCalculations%207.8.2020%20-%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kandris\Documents\COVID-19%20data%20stuff\GARE%20task%20force\city-county%20council%20maps\CityCountyCalculati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kandris\Documents\COVID-19%20data%20stuff\GARE%20task%20force\city-county%20council%20maps\data\Final%20Index%20Valu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Unemployment Rate (2014-2018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'unemployment chart'!$C$1</c:f>
              <c:strCache>
                <c:ptCount val="1"/>
                <c:pt idx="0">
                  <c:v>Unemployment Rate</c:v>
                </c:pt>
              </c:strCache>
            </c:strRef>
          </c:tx>
          <c:spPr>
            <a:solidFill>
              <a:schemeClr val="accent6">
                <a:shade val="76000"/>
              </a:schemeClr>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66FD-4E50-ABAC-F2D6F2B70A31}"/>
              </c:ext>
            </c:extLst>
          </c:dPt>
          <c:dPt>
            <c:idx val="24"/>
            <c:invertIfNegative val="0"/>
            <c:bubble3D val="0"/>
            <c:spPr>
              <a:solidFill>
                <a:srgbClr val="C00000"/>
              </a:solidFill>
              <a:ln>
                <a:noFill/>
              </a:ln>
              <a:effectLst/>
            </c:spPr>
            <c:extLst>
              <c:ext xmlns:c16="http://schemas.microsoft.com/office/drawing/2014/chart" uri="{C3380CC4-5D6E-409C-BE32-E72D297353CC}">
                <c16:uniqueId val="{00000003-66FD-4E50-ABAC-F2D6F2B70A31}"/>
              </c:ext>
            </c:extLst>
          </c:dPt>
          <c:cat>
            <c:numRef>
              <c:f>'unemployment chart'!$A$2:$A$26</c:f>
              <c:numCache>
                <c:formatCode>General</c:formatCode>
                <c:ptCount val="25"/>
                <c:pt idx="0">
                  <c:v>25</c:v>
                </c:pt>
                <c:pt idx="1">
                  <c:v>2</c:v>
                </c:pt>
                <c:pt idx="2">
                  <c:v>3</c:v>
                </c:pt>
                <c:pt idx="3">
                  <c:v>1</c:v>
                </c:pt>
                <c:pt idx="4">
                  <c:v>23</c:v>
                </c:pt>
                <c:pt idx="5">
                  <c:v>24</c:v>
                </c:pt>
                <c:pt idx="6">
                  <c:v>18</c:v>
                </c:pt>
                <c:pt idx="7">
                  <c:v>4</c:v>
                </c:pt>
                <c:pt idx="8">
                  <c:v>16</c:v>
                </c:pt>
                <c:pt idx="9">
                  <c:v>6</c:v>
                </c:pt>
                <c:pt idx="10">
                  <c:v>15</c:v>
                </c:pt>
                <c:pt idx="11">
                  <c:v>7</c:v>
                </c:pt>
                <c:pt idx="12">
                  <c:v>8</c:v>
                </c:pt>
                <c:pt idx="13">
                  <c:v>5</c:v>
                </c:pt>
                <c:pt idx="14">
                  <c:v>20</c:v>
                </c:pt>
                <c:pt idx="15">
                  <c:v>22</c:v>
                </c:pt>
                <c:pt idx="16">
                  <c:v>11</c:v>
                </c:pt>
                <c:pt idx="17">
                  <c:v>21</c:v>
                </c:pt>
                <c:pt idx="18">
                  <c:v>10</c:v>
                </c:pt>
                <c:pt idx="19">
                  <c:v>19</c:v>
                </c:pt>
                <c:pt idx="20">
                  <c:v>9</c:v>
                </c:pt>
                <c:pt idx="21">
                  <c:v>14</c:v>
                </c:pt>
                <c:pt idx="22">
                  <c:v>17</c:v>
                </c:pt>
                <c:pt idx="23">
                  <c:v>12</c:v>
                </c:pt>
                <c:pt idx="24">
                  <c:v>13</c:v>
                </c:pt>
              </c:numCache>
            </c:numRef>
          </c:cat>
          <c:val>
            <c:numRef>
              <c:f>'unemployment chart'!$C$2:$C$26</c:f>
              <c:numCache>
                <c:formatCode>0.0%</c:formatCode>
                <c:ptCount val="25"/>
                <c:pt idx="0">
                  <c:v>3.2275267272045348E-2</c:v>
                </c:pt>
                <c:pt idx="1">
                  <c:v>3.276205982641326E-2</c:v>
                </c:pt>
                <c:pt idx="2">
                  <c:v>3.5716143727511682E-2</c:v>
                </c:pt>
                <c:pt idx="3">
                  <c:v>3.8443912965097082E-2</c:v>
                </c:pt>
                <c:pt idx="4">
                  <c:v>4.7439576436373525E-2</c:v>
                </c:pt>
                <c:pt idx="5">
                  <c:v>5.0959710210440795E-2</c:v>
                </c:pt>
                <c:pt idx="6">
                  <c:v>5.269600361265004E-2</c:v>
                </c:pt>
                <c:pt idx="7">
                  <c:v>5.4579957164491419E-2</c:v>
                </c:pt>
                <c:pt idx="8">
                  <c:v>5.8287539279191634E-2</c:v>
                </c:pt>
                <c:pt idx="9">
                  <c:v>5.9713910289225146E-2</c:v>
                </c:pt>
                <c:pt idx="10">
                  <c:v>6.0239469986354377E-2</c:v>
                </c:pt>
                <c:pt idx="11">
                  <c:v>6.46362281753457E-2</c:v>
                </c:pt>
                <c:pt idx="12">
                  <c:v>6.5076826611119937E-2</c:v>
                </c:pt>
                <c:pt idx="13">
                  <c:v>6.5340139266613917E-2</c:v>
                </c:pt>
                <c:pt idx="14">
                  <c:v>6.7177095278658644E-2</c:v>
                </c:pt>
                <c:pt idx="15">
                  <c:v>7.9736430878902323E-2</c:v>
                </c:pt>
                <c:pt idx="16">
                  <c:v>8.0502754288073672E-2</c:v>
                </c:pt>
                <c:pt idx="17">
                  <c:v>8.2862206955231277E-2</c:v>
                </c:pt>
                <c:pt idx="18">
                  <c:v>8.7456399490183065E-2</c:v>
                </c:pt>
                <c:pt idx="19">
                  <c:v>8.9142767027598518E-2</c:v>
                </c:pt>
                <c:pt idx="20">
                  <c:v>9.5590092343991725E-2</c:v>
                </c:pt>
                <c:pt idx="21">
                  <c:v>0.1055668969261032</c:v>
                </c:pt>
                <c:pt idx="22">
                  <c:v>0.1072771165927263</c:v>
                </c:pt>
                <c:pt idx="23">
                  <c:v>0.10857181146506154</c:v>
                </c:pt>
                <c:pt idx="24">
                  <c:v>0.1741791323901144</c:v>
                </c:pt>
              </c:numCache>
            </c:numRef>
          </c:val>
          <c:extLst>
            <c:ext xmlns:c16="http://schemas.microsoft.com/office/drawing/2014/chart" uri="{C3380CC4-5D6E-409C-BE32-E72D297353CC}">
              <c16:uniqueId val="{00000004-66FD-4E50-ABAC-F2D6F2B70A31}"/>
            </c:ext>
          </c:extLst>
        </c:ser>
        <c:dLbls>
          <c:showLegendKey val="0"/>
          <c:showVal val="0"/>
          <c:showCatName val="0"/>
          <c:showSerName val="0"/>
          <c:showPercent val="0"/>
          <c:showBubbleSize val="0"/>
        </c:dLbls>
        <c:gapWidth val="182"/>
        <c:axId val="-875615040"/>
        <c:axId val="-875613408"/>
      </c:barChart>
      <c:catAx>
        <c:axId val="-875615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13408"/>
        <c:crosses val="autoZero"/>
        <c:auto val="1"/>
        <c:lblAlgn val="ctr"/>
        <c:lblOffset val="100"/>
        <c:noMultiLvlLbl val="0"/>
      </c:catAx>
      <c:valAx>
        <c:axId val="-8756134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1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Social Determinants Score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dPt>
            <c:idx val="8"/>
            <c:invertIfNegative val="0"/>
            <c:bubble3D val="0"/>
            <c:spPr>
              <a:solidFill>
                <a:srgbClr val="C00000"/>
              </a:solidFill>
              <a:ln>
                <a:noFill/>
              </a:ln>
              <a:effectLst/>
            </c:spPr>
            <c:extLst>
              <c:ext xmlns:c16="http://schemas.microsoft.com/office/drawing/2014/chart" uri="{C3380CC4-5D6E-409C-BE32-E72D297353CC}">
                <c16:uniqueId val="{00000001-CCE9-4897-A2D1-90BB04ACE8C0}"/>
              </c:ext>
            </c:extLst>
          </c:dPt>
          <c:dPt>
            <c:idx val="24"/>
            <c:invertIfNegative val="0"/>
            <c:bubble3D val="0"/>
            <c:spPr>
              <a:solidFill>
                <a:srgbClr val="C00000"/>
              </a:solidFill>
              <a:ln>
                <a:noFill/>
              </a:ln>
              <a:effectLst/>
            </c:spPr>
            <c:extLst>
              <c:ext xmlns:c16="http://schemas.microsoft.com/office/drawing/2014/chart" uri="{C3380CC4-5D6E-409C-BE32-E72D297353CC}">
                <c16:uniqueId val="{00000003-CCE9-4897-A2D1-90BB04ACE8C0}"/>
              </c:ext>
            </c:extLst>
          </c:dPt>
          <c:cat>
            <c:strRef>
              <c:f>'social det score CHART'!$A$2:$A$26</c:f>
              <c:strCache>
                <c:ptCount val="25"/>
                <c:pt idx="0">
                  <c:v>25</c:v>
                </c:pt>
                <c:pt idx="1">
                  <c:v>2</c:v>
                </c:pt>
                <c:pt idx="2">
                  <c:v>3</c:v>
                </c:pt>
                <c:pt idx="3">
                  <c:v>23</c:v>
                </c:pt>
                <c:pt idx="4">
                  <c:v>4</c:v>
                </c:pt>
                <c:pt idx="5">
                  <c:v>5</c:v>
                </c:pt>
                <c:pt idx="6">
                  <c:v>20</c:v>
                </c:pt>
                <c:pt idx="7">
                  <c:v>24</c:v>
                </c:pt>
                <c:pt idx="8">
                  <c:v>1</c:v>
                </c:pt>
                <c:pt idx="9">
                  <c:v>6</c:v>
                </c:pt>
                <c:pt idx="10">
                  <c:v>18</c:v>
                </c:pt>
                <c:pt idx="11">
                  <c:v>7</c:v>
                </c:pt>
                <c:pt idx="12">
                  <c:v>8</c:v>
                </c:pt>
                <c:pt idx="13">
                  <c:v>15</c:v>
                </c:pt>
                <c:pt idx="14">
                  <c:v>19</c:v>
                </c:pt>
                <c:pt idx="15">
                  <c:v>22</c:v>
                </c:pt>
                <c:pt idx="16">
                  <c:v>9</c:v>
                </c:pt>
                <c:pt idx="17">
                  <c:v>16</c:v>
                </c:pt>
                <c:pt idx="18">
                  <c:v>21</c:v>
                </c:pt>
                <c:pt idx="19">
                  <c:v>12</c:v>
                </c:pt>
                <c:pt idx="20">
                  <c:v>10</c:v>
                </c:pt>
                <c:pt idx="21">
                  <c:v>11</c:v>
                </c:pt>
                <c:pt idx="22">
                  <c:v>14</c:v>
                </c:pt>
                <c:pt idx="23">
                  <c:v>17</c:v>
                </c:pt>
                <c:pt idx="24">
                  <c:v>District 13</c:v>
                </c:pt>
              </c:strCache>
            </c:strRef>
          </c:cat>
          <c:val>
            <c:numRef>
              <c:f>'social det score CHART'!$H$2:$H$26</c:f>
              <c:numCache>
                <c:formatCode>0</c:formatCode>
                <c:ptCount val="25"/>
                <c:pt idx="0">
                  <c:v>0</c:v>
                </c:pt>
                <c:pt idx="1">
                  <c:v>4.1000000000000005</c:v>
                </c:pt>
                <c:pt idx="2">
                  <c:v>8.3000000000000007</c:v>
                </c:pt>
                <c:pt idx="3">
                  <c:v>12.5</c:v>
                </c:pt>
                <c:pt idx="4">
                  <c:v>16.600000000000001</c:v>
                </c:pt>
                <c:pt idx="5">
                  <c:v>20.8</c:v>
                </c:pt>
                <c:pt idx="6">
                  <c:v>25</c:v>
                </c:pt>
                <c:pt idx="7">
                  <c:v>29.099999999999998</c:v>
                </c:pt>
                <c:pt idx="8">
                  <c:v>33.300000000000004</c:v>
                </c:pt>
                <c:pt idx="9">
                  <c:v>37.5</c:v>
                </c:pt>
                <c:pt idx="10">
                  <c:v>41.6</c:v>
                </c:pt>
                <c:pt idx="11">
                  <c:v>45.800000000000004</c:v>
                </c:pt>
                <c:pt idx="12">
                  <c:v>50</c:v>
                </c:pt>
                <c:pt idx="13">
                  <c:v>54.1</c:v>
                </c:pt>
                <c:pt idx="14">
                  <c:v>58.3</c:v>
                </c:pt>
                <c:pt idx="15">
                  <c:v>62.5</c:v>
                </c:pt>
                <c:pt idx="16">
                  <c:v>66.600000000000009</c:v>
                </c:pt>
                <c:pt idx="17">
                  <c:v>70.8</c:v>
                </c:pt>
                <c:pt idx="18">
                  <c:v>75</c:v>
                </c:pt>
                <c:pt idx="19">
                  <c:v>79.100000000000009</c:v>
                </c:pt>
                <c:pt idx="20">
                  <c:v>83.3</c:v>
                </c:pt>
                <c:pt idx="21">
                  <c:v>87.5</c:v>
                </c:pt>
                <c:pt idx="22">
                  <c:v>91.600000000000009</c:v>
                </c:pt>
                <c:pt idx="23">
                  <c:v>95.8</c:v>
                </c:pt>
                <c:pt idx="24">
                  <c:v>100</c:v>
                </c:pt>
              </c:numCache>
            </c:numRef>
          </c:val>
          <c:extLst>
            <c:ext xmlns:c16="http://schemas.microsoft.com/office/drawing/2014/chart" uri="{C3380CC4-5D6E-409C-BE32-E72D297353CC}">
              <c16:uniqueId val="{00000004-CCE9-4897-A2D1-90BB04ACE8C0}"/>
            </c:ext>
          </c:extLst>
        </c:ser>
        <c:dLbls>
          <c:showLegendKey val="0"/>
          <c:showVal val="0"/>
          <c:showCatName val="0"/>
          <c:showSerName val="0"/>
          <c:showPercent val="0"/>
          <c:showBubbleSize val="0"/>
        </c:dLbls>
        <c:gapWidth val="182"/>
        <c:axId val="-875616128"/>
        <c:axId val="-875618304"/>
      </c:barChart>
      <c:catAx>
        <c:axId val="-87561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18304"/>
        <c:crosses val="autoZero"/>
        <c:auto val="1"/>
        <c:lblAlgn val="ctr"/>
        <c:lblOffset val="100"/>
        <c:noMultiLvlLbl val="0"/>
      </c:catAx>
      <c:valAx>
        <c:axId val="-875618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1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Violent</a:t>
            </a:r>
            <a:r>
              <a:rPr lang="en-US" baseline="0"/>
              <a:t> Crime Rate</a:t>
            </a:r>
          </a:p>
          <a:p>
            <a:pPr>
              <a:defRPr/>
            </a:pPr>
            <a:r>
              <a:rPr lang="en-US" baseline="0"/>
              <a:t>(Crimes per 1,000 Population)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875624832"/>
        <c:axId val="-875625920"/>
      </c:barChart>
      <c:catAx>
        <c:axId val="-875624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75625920"/>
        <c:crosses val="autoZero"/>
        <c:auto val="1"/>
        <c:lblAlgn val="ctr"/>
        <c:lblOffset val="100"/>
        <c:noMultiLvlLbl val="0"/>
      </c:catAx>
      <c:valAx>
        <c:axId val="-875625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24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Crime Score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dPt>
            <c:idx val="10"/>
            <c:invertIfNegative val="0"/>
            <c:bubble3D val="0"/>
            <c:spPr>
              <a:solidFill>
                <a:srgbClr val="FF0000"/>
              </a:solidFill>
              <a:ln>
                <a:noFill/>
              </a:ln>
              <a:effectLst/>
            </c:spPr>
            <c:extLst>
              <c:ext xmlns:c16="http://schemas.microsoft.com/office/drawing/2014/chart" uri="{C3380CC4-5D6E-409C-BE32-E72D297353CC}">
                <c16:uniqueId val="{00000001-3F1F-4749-8733-A00BBA4710DE}"/>
              </c:ext>
            </c:extLst>
          </c:dPt>
          <c:dPt>
            <c:idx val="20"/>
            <c:invertIfNegative val="0"/>
            <c:bubble3D val="0"/>
            <c:spPr>
              <a:solidFill>
                <a:srgbClr val="FF0000"/>
              </a:solidFill>
              <a:ln>
                <a:noFill/>
              </a:ln>
              <a:effectLst/>
            </c:spPr>
            <c:extLst>
              <c:ext xmlns:c16="http://schemas.microsoft.com/office/drawing/2014/chart" uri="{C3380CC4-5D6E-409C-BE32-E72D297353CC}">
                <c16:uniqueId val="{00000003-3F1F-4749-8733-A00BBA4710DE}"/>
              </c:ext>
            </c:extLst>
          </c:dPt>
          <c:cat>
            <c:strRef>
              <c:f>'crime score CHART'!$A$2:$A$26</c:f>
              <c:strCache>
                <c:ptCount val="25"/>
                <c:pt idx="0">
                  <c:v>25</c:v>
                </c:pt>
                <c:pt idx="1">
                  <c:v>5</c:v>
                </c:pt>
                <c:pt idx="2">
                  <c:v>4</c:v>
                </c:pt>
                <c:pt idx="3">
                  <c:v>23</c:v>
                </c:pt>
                <c:pt idx="4">
                  <c:v>20</c:v>
                </c:pt>
                <c:pt idx="5">
                  <c:v>3</c:v>
                </c:pt>
                <c:pt idx="6">
                  <c:v>6</c:v>
                </c:pt>
                <c:pt idx="7">
                  <c:v>2</c:v>
                </c:pt>
                <c:pt idx="8">
                  <c:v>24</c:v>
                </c:pt>
                <c:pt idx="9">
                  <c:v>18</c:v>
                </c:pt>
                <c:pt idx="10">
                  <c:v>1</c:v>
                </c:pt>
                <c:pt idx="11">
                  <c:v>8</c:v>
                </c:pt>
                <c:pt idx="12">
                  <c:v>7</c:v>
                </c:pt>
                <c:pt idx="13">
                  <c:v>22</c:v>
                </c:pt>
                <c:pt idx="14">
                  <c:v>15</c:v>
                </c:pt>
                <c:pt idx="15">
                  <c:v>21</c:v>
                </c:pt>
                <c:pt idx="16">
                  <c:v>19</c:v>
                </c:pt>
                <c:pt idx="17">
                  <c:v>10</c:v>
                </c:pt>
                <c:pt idx="18">
                  <c:v>14</c:v>
                </c:pt>
                <c:pt idx="19">
                  <c:v>9</c:v>
                </c:pt>
                <c:pt idx="20">
                  <c:v>13</c:v>
                </c:pt>
                <c:pt idx="21">
                  <c:v>16</c:v>
                </c:pt>
                <c:pt idx="22">
                  <c:v>11</c:v>
                </c:pt>
                <c:pt idx="23">
                  <c:v>12</c:v>
                </c:pt>
                <c:pt idx="24">
                  <c:v>District 17</c:v>
                </c:pt>
              </c:strCache>
            </c:strRef>
          </c:cat>
          <c:val>
            <c:numRef>
              <c:f>'crime score CHART'!$H$2:$H$26</c:f>
              <c:numCache>
                <c:formatCode>0</c:formatCode>
                <c:ptCount val="25"/>
                <c:pt idx="0">
                  <c:v>0</c:v>
                </c:pt>
                <c:pt idx="1">
                  <c:v>4.1000000000000005</c:v>
                </c:pt>
                <c:pt idx="2">
                  <c:v>8.3000000000000007</c:v>
                </c:pt>
                <c:pt idx="3">
                  <c:v>12.5</c:v>
                </c:pt>
                <c:pt idx="4">
                  <c:v>16.600000000000001</c:v>
                </c:pt>
                <c:pt idx="5">
                  <c:v>20.8</c:v>
                </c:pt>
                <c:pt idx="6">
                  <c:v>25</c:v>
                </c:pt>
                <c:pt idx="7">
                  <c:v>29.099999999999998</c:v>
                </c:pt>
                <c:pt idx="8">
                  <c:v>33.300000000000004</c:v>
                </c:pt>
                <c:pt idx="9">
                  <c:v>37.5</c:v>
                </c:pt>
                <c:pt idx="10">
                  <c:v>41.6</c:v>
                </c:pt>
                <c:pt idx="11">
                  <c:v>45.800000000000004</c:v>
                </c:pt>
                <c:pt idx="12">
                  <c:v>50</c:v>
                </c:pt>
                <c:pt idx="13">
                  <c:v>54.1</c:v>
                </c:pt>
                <c:pt idx="14">
                  <c:v>58.3</c:v>
                </c:pt>
                <c:pt idx="15">
                  <c:v>62.5</c:v>
                </c:pt>
                <c:pt idx="16">
                  <c:v>66.600000000000009</c:v>
                </c:pt>
                <c:pt idx="17">
                  <c:v>70.8</c:v>
                </c:pt>
                <c:pt idx="18">
                  <c:v>75</c:v>
                </c:pt>
                <c:pt idx="19">
                  <c:v>79.100000000000009</c:v>
                </c:pt>
                <c:pt idx="20">
                  <c:v>83.3</c:v>
                </c:pt>
                <c:pt idx="21">
                  <c:v>87.5</c:v>
                </c:pt>
                <c:pt idx="22">
                  <c:v>91.600000000000009</c:v>
                </c:pt>
                <c:pt idx="23">
                  <c:v>95.8</c:v>
                </c:pt>
                <c:pt idx="24">
                  <c:v>100</c:v>
                </c:pt>
              </c:numCache>
            </c:numRef>
          </c:val>
          <c:extLst>
            <c:ext xmlns:c16="http://schemas.microsoft.com/office/drawing/2014/chart" uri="{C3380CC4-5D6E-409C-BE32-E72D297353CC}">
              <c16:uniqueId val="{00000004-3F1F-4749-8733-A00BBA4710DE}"/>
            </c:ext>
          </c:extLst>
        </c:ser>
        <c:dLbls>
          <c:showLegendKey val="0"/>
          <c:showVal val="0"/>
          <c:showCatName val="0"/>
          <c:showSerName val="0"/>
          <c:showPercent val="0"/>
          <c:showBubbleSize val="0"/>
        </c:dLbls>
        <c:gapWidth val="182"/>
        <c:axId val="-875613952"/>
        <c:axId val="-875622656"/>
      </c:barChart>
      <c:catAx>
        <c:axId val="-87561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22656"/>
        <c:crosses val="autoZero"/>
        <c:auto val="1"/>
        <c:lblAlgn val="ctr"/>
        <c:lblOffset val="100"/>
        <c:noMultiLvlLbl val="0"/>
      </c:catAx>
      <c:valAx>
        <c:axId val="-875622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13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Violent Crime Index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68253033431418"/>
          <c:y val="7.1108068775273842E-2"/>
          <c:w val="0.83504443922074134"/>
          <c:h val="0.89160218807170855"/>
        </c:manualLayout>
      </c:layout>
      <c:barChart>
        <c:barDir val="bar"/>
        <c:grouping val="clustered"/>
        <c:varyColors val="0"/>
        <c:dLbls>
          <c:showLegendKey val="0"/>
          <c:showVal val="0"/>
          <c:showCatName val="0"/>
          <c:showSerName val="0"/>
          <c:showPercent val="0"/>
          <c:showBubbleSize val="0"/>
        </c:dLbls>
        <c:gapWidth val="182"/>
        <c:axId val="-875617216"/>
        <c:axId val="-875612864"/>
      </c:barChart>
      <c:catAx>
        <c:axId val="-87561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5612864"/>
        <c:crosses val="autoZero"/>
        <c:auto val="1"/>
        <c:lblAlgn val="ctr"/>
        <c:lblOffset val="100"/>
        <c:noMultiLvlLbl val="0"/>
      </c:catAx>
      <c:valAx>
        <c:axId val="-875612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17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Final Score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B0F0"/>
            </a:solidFill>
            <a:ln>
              <a:noFill/>
            </a:ln>
            <a:effectLst/>
          </c:spPr>
          <c:invertIfNegative val="0"/>
          <c:dPt>
            <c:idx val="9"/>
            <c:invertIfNegative val="0"/>
            <c:bubble3D val="0"/>
            <c:spPr>
              <a:solidFill>
                <a:srgbClr val="FF0000"/>
              </a:solidFill>
              <a:ln>
                <a:noFill/>
              </a:ln>
              <a:effectLst/>
            </c:spPr>
            <c:extLst>
              <c:ext xmlns:c16="http://schemas.microsoft.com/office/drawing/2014/chart" uri="{C3380CC4-5D6E-409C-BE32-E72D297353CC}">
                <c16:uniqueId val="{00000001-02FA-430C-983F-E35217576AB9}"/>
              </c:ext>
            </c:extLst>
          </c:dPt>
          <c:dPt>
            <c:idx val="23"/>
            <c:invertIfNegative val="0"/>
            <c:bubble3D val="0"/>
            <c:spPr>
              <a:solidFill>
                <a:srgbClr val="FF0000"/>
              </a:solidFill>
              <a:ln>
                <a:noFill/>
              </a:ln>
              <a:effectLst/>
            </c:spPr>
            <c:extLst>
              <c:ext xmlns:c16="http://schemas.microsoft.com/office/drawing/2014/chart" uri="{C3380CC4-5D6E-409C-BE32-E72D297353CC}">
                <c16:uniqueId val="{00000003-02FA-430C-983F-E35217576AB9}"/>
              </c:ext>
            </c:extLst>
          </c:dPt>
          <c:cat>
            <c:strRef>
              <c:f>Sheet1!$A$2:$A$26</c:f>
              <c:strCache>
                <c:ptCount val="25"/>
                <c:pt idx="0">
                  <c:v>25</c:v>
                </c:pt>
                <c:pt idx="1">
                  <c:v>4</c:v>
                </c:pt>
                <c:pt idx="2">
                  <c:v>5</c:v>
                </c:pt>
                <c:pt idx="3">
                  <c:v>23</c:v>
                </c:pt>
                <c:pt idx="4">
                  <c:v>3</c:v>
                </c:pt>
                <c:pt idx="5">
                  <c:v>2</c:v>
                </c:pt>
                <c:pt idx="6">
                  <c:v>20</c:v>
                </c:pt>
                <c:pt idx="7">
                  <c:v>24</c:v>
                </c:pt>
                <c:pt idx="8">
                  <c:v>6</c:v>
                </c:pt>
                <c:pt idx="9">
                  <c:v>1</c:v>
                </c:pt>
                <c:pt idx="10">
                  <c:v>18</c:v>
                </c:pt>
                <c:pt idx="11">
                  <c:v>7</c:v>
                </c:pt>
                <c:pt idx="12">
                  <c:v>8</c:v>
                </c:pt>
                <c:pt idx="13">
                  <c:v>15</c:v>
                </c:pt>
                <c:pt idx="14">
                  <c:v>22</c:v>
                </c:pt>
                <c:pt idx="15">
                  <c:v>19</c:v>
                </c:pt>
                <c:pt idx="16">
                  <c:v>21</c:v>
                </c:pt>
                <c:pt idx="17">
                  <c:v>9</c:v>
                </c:pt>
                <c:pt idx="18">
                  <c:v>10</c:v>
                </c:pt>
                <c:pt idx="19">
                  <c:v>16</c:v>
                </c:pt>
                <c:pt idx="20">
                  <c:v>14</c:v>
                </c:pt>
                <c:pt idx="21">
                  <c:v>12</c:v>
                </c:pt>
                <c:pt idx="22">
                  <c:v>11</c:v>
                </c:pt>
                <c:pt idx="23">
                  <c:v>13</c:v>
                </c:pt>
                <c:pt idx="24">
                  <c:v>District 17</c:v>
                </c:pt>
              </c:strCache>
            </c:strRef>
          </c:cat>
          <c:val>
            <c:numRef>
              <c:f>Sheet1!$B$2:$B$26</c:f>
              <c:numCache>
                <c:formatCode>0</c:formatCode>
                <c:ptCount val="25"/>
                <c:pt idx="0">
                  <c:v>0</c:v>
                </c:pt>
                <c:pt idx="1">
                  <c:v>4</c:v>
                </c:pt>
                <c:pt idx="2">
                  <c:v>4</c:v>
                </c:pt>
                <c:pt idx="3">
                  <c:v>13</c:v>
                </c:pt>
                <c:pt idx="4">
                  <c:v>17</c:v>
                </c:pt>
                <c:pt idx="5">
                  <c:v>21</c:v>
                </c:pt>
                <c:pt idx="6">
                  <c:v>25</c:v>
                </c:pt>
                <c:pt idx="7">
                  <c:v>29</c:v>
                </c:pt>
                <c:pt idx="8">
                  <c:v>33</c:v>
                </c:pt>
                <c:pt idx="9">
                  <c:v>38</c:v>
                </c:pt>
                <c:pt idx="10">
                  <c:v>42</c:v>
                </c:pt>
                <c:pt idx="11">
                  <c:v>46</c:v>
                </c:pt>
                <c:pt idx="12">
                  <c:v>46</c:v>
                </c:pt>
                <c:pt idx="13">
                  <c:v>54</c:v>
                </c:pt>
                <c:pt idx="14">
                  <c:v>58</c:v>
                </c:pt>
                <c:pt idx="15">
                  <c:v>63</c:v>
                </c:pt>
                <c:pt idx="16">
                  <c:v>67</c:v>
                </c:pt>
                <c:pt idx="17">
                  <c:v>71</c:v>
                </c:pt>
                <c:pt idx="18">
                  <c:v>75</c:v>
                </c:pt>
                <c:pt idx="19">
                  <c:v>79</c:v>
                </c:pt>
                <c:pt idx="20">
                  <c:v>83</c:v>
                </c:pt>
                <c:pt idx="21">
                  <c:v>88</c:v>
                </c:pt>
                <c:pt idx="22">
                  <c:v>92</c:v>
                </c:pt>
                <c:pt idx="23">
                  <c:v>96</c:v>
                </c:pt>
                <c:pt idx="24">
                  <c:v>100</c:v>
                </c:pt>
              </c:numCache>
            </c:numRef>
          </c:val>
          <c:extLst>
            <c:ext xmlns:c16="http://schemas.microsoft.com/office/drawing/2014/chart" uri="{C3380CC4-5D6E-409C-BE32-E72D297353CC}">
              <c16:uniqueId val="{00000004-02FA-430C-983F-E35217576AB9}"/>
            </c:ext>
          </c:extLst>
        </c:ser>
        <c:dLbls>
          <c:showLegendKey val="0"/>
          <c:showVal val="0"/>
          <c:showCatName val="0"/>
          <c:showSerName val="0"/>
          <c:showPercent val="0"/>
          <c:showBubbleSize val="0"/>
        </c:dLbls>
        <c:gapWidth val="182"/>
        <c:axId val="-875624288"/>
        <c:axId val="-875612320"/>
      </c:barChart>
      <c:catAx>
        <c:axId val="-87562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12320"/>
        <c:crosses val="autoZero"/>
        <c:auto val="1"/>
        <c:lblAlgn val="ctr"/>
        <c:lblOffset val="100"/>
        <c:noMultiLvlLbl val="0"/>
      </c:catAx>
      <c:valAx>
        <c:axId val="-8756123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624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DD4C2-C583-4853-A0C2-B11A3BF7709C}" type="doc">
      <dgm:prSet loTypeId="urn:microsoft.com/office/officeart/2005/8/layout/lProcess2" loCatId="list" qsTypeId="urn:microsoft.com/office/officeart/2005/8/quickstyle/simple1" qsCatId="simple" csTypeId="urn:microsoft.com/office/officeart/2005/8/colors/accent6_3" csCatId="accent6" phldr="1"/>
      <dgm:spPr/>
      <dgm:t>
        <a:bodyPr/>
        <a:lstStyle/>
        <a:p>
          <a:endParaRPr lang="en-US"/>
        </a:p>
      </dgm:t>
    </dgm:pt>
    <dgm:pt modelId="{FEAA4839-BDD3-4036-B5E5-EE388A877C3F}">
      <dgm:prSet phldrT="[Text]"/>
      <dgm:spPr/>
      <dgm:t>
        <a:bodyPr/>
        <a:lstStyle/>
        <a:p>
          <a:r>
            <a:rPr lang="en-US" dirty="0"/>
            <a:t>1</a:t>
          </a:r>
        </a:p>
        <a:p>
          <a:r>
            <a:rPr lang="en-US" dirty="0"/>
            <a:t>Social Determinants of Violent Crime Score</a:t>
          </a:r>
        </a:p>
      </dgm:t>
    </dgm:pt>
    <dgm:pt modelId="{2CF14D8C-F1E6-41FA-8231-D854B6AB91C5}" type="parTrans" cxnId="{C3FB2292-59DC-42D6-83EC-B706A92085BE}">
      <dgm:prSet/>
      <dgm:spPr/>
      <dgm:t>
        <a:bodyPr/>
        <a:lstStyle/>
        <a:p>
          <a:endParaRPr lang="en-US"/>
        </a:p>
      </dgm:t>
    </dgm:pt>
    <dgm:pt modelId="{EAD500FC-923C-4242-8EC4-8912A2D8954F}" type="sibTrans" cxnId="{C3FB2292-59DC-42D6-83EC-B706A92085BE}">
      <dgm:prSet/>
      <dgm:spPr/>
      <dgm:t>
        <a:bodyPr/>
        <a:lstStyle/>
        <a:p>
          <a:endParaRPr lang="en-US"/>
        </a:p>
      </dgm:t>
    </dgm:pt>
    <dgm:pt modelId="{5AF713B5-5676-4C72-AEAF-22A25EFA125B}">
      <dgm:prSet phldrT="[Text]"/>
      <dgm:spPr/>
      <dgm:t>
        <a:bodyPr/>
        <a:lstStyle/>
        <a:p>
          <a:r>
            <a:rPr lang="en-US" dirty="0"/>
            <a:t>2</a:t>
          </a:r>
        </a:p>
        <a:p>
          <a:r>
            <a:rPr lang="en-US" dirty="0"/>
            <a:t>Violent Crime Score</a:t>
          </a:r>
        </a:p>
      </dgm:t>
    </dgm:pt>
    <dgm:pt modelId="{952FEDE5-5A13-4879-B29F-AC4AA639F005}" type="sibTrans" cxnId="{245E6914-9142-4987-A471-4607B1F60A18}">
      <dgm:prSet/>
      <dgm:spPr/>
      <dgm:t>
        <a:bodyPr/>
        <a:lstStyle/>
        <a:p>
          <a:endParaRPr lang="en-US"/>
        </a:p>
      </dgm:t>
    </dgm:pt>
    <dgm:pt modelId="{96D3898E-501E-4F28-B2DA-CDD199A6BBB6}" type="parTrans" cxnId="{245E6914-9142-4987-A471-4607B1F60A18}">
      <dgm:prSet/>
      <dgm:spPr/>
      <dgm:t>
        <a:bodyPr/>
        <a:lstStyle/>
        <a:p>
          <a:endParaRPr lang="en-US"/>
        </a:p>
      </dgm:t>
    </dgm:pt>
    <dgm:pt modelId="{FF8FAB30-3CAB-419B-863D-A1B21AF2CABB}">
      <dgm:prSet phldrT="[Text]"/>
      <dgm:spPr/>
      <dgm:t>
        <a:bodyPr/>
        <a:lstStyle/>
        <a:p>
          <a:r>
            <a:rPr lang="en-US" dirty="0"/>
            <a:t>1b. Neighborhood Segregation</a:t>
          </a:r>
        </a:p>
      </dgm:t>
    </dgm:pt>
    <dgm:pt modelId="{D8690933-16CF-4A94-A180-2A4594CF1EEF}">
      <dgm:prSet phldrT="[Text]"/>
      <dgm:spPr/>
      <dgm:t>
        <a:bodyPr/>
        <a:lstStyle/>
        <a:p>
          <a:r>
            <a:rPr lang="en-US" dirty="0"/>
            <a:t>1a. Neighborhood Disadvantage</a:t>
          </a:r>
        </a:p>
      </dgm:t>
    </dgm:pt>
    <dgm:pt modelId="{A853C193-437C-4CE6-A063-9F491F45A2EA}" type="sibTrans" cxnId="{32069232-CA85-4259-8971-86E3B1680CF1}">
      <dgm:prSet/>
      <dgm:spPr/>
      <dgm:t>
        <a:bodyPr/>
        <a:lstStyle/>
        <a:p>
          <a:endParaRPr lang="en-US"/>
        </a:p>
      </dgm:t>
    </dgm:pt>
    <dgm:pt modelId="{F5BE9DD9-317A-4735-9A73-33C21C578557}" type="parTrans" cxnId="{32069232-CA85-4259-8971-86E3B1680CF1}">
      <dgm:prSet/>
      <dgm:spPr/>
      <dgm:t>
        <a:bodyPr/>
        <a:lstStyle/>
        <a:p>
          <a:endParaRPr lang="en-US"/>
        </a:p>
      </dgm:t>
    </dgm:pt>
    <dgm:pt modelId="{2A802F83-65F5-4655-AD79-ADE132BDD22A}" type="sibTrans" cxnId="{FA9D7A6E-1FE9-4594-8EA6-783A216CC5EE}">
      <dgm:prSet/>
      <dgm:spPr/>
      <dgm:t>
        <a:bodyPr/>
        <a:lstStyle/>
        <a:p>
          <a:endParaRPr lang="en-US"/>
        </a:p>
      </dgm:t>
    </dgm:pt>
    <dgm:pt modelId="{C9C450C0-B9D6-44C7-968F-32B7E61D613E}" type="parTrans" cxnId="{FA9D7A6E-1FE9-4594-8EA6-783A216CC5EE}">
      <dgm:prSet/>
      <dgm:spPr/>
      <dgm:t>
        <a:bodyPr/>
        <a:lstStyle/>
        <a:p>
          <a:endParaRPr lang="en-US"/>
        </a:p>
      </dgm:t>
    </dgm:pt>
    <dgm:pt modelId="{AC57E00D-FA39-47F4-8829-864F98615E40}">
      <dgm:prSet phldrT="[Text]"/>
      <dgm:spPr/>
      <dgm:t>
        <a:bodyPr/>
        <a:lstStyle/>
        <a:p>
          <a:r>
            <a:rPr lang="en-US" dirty="0"/>
            <a:t>2a. Violent crime rate</a:t>
          </a:r>
        </a:p>
      </dgm:t>
    </dgm:pt>
    <dgm:pt modelId="{B45A116D-074F-4D14-9E23-DB25F6F8ADB0}" type="sibTrans" cxnId="{6C4FFD75-52AE-468F-A82B-63779520DCBA}">
      <dgm:prSet/>
      <dgm:spPr/>
      <dgm:t>
        <a:bodyPr/>
        <a:lstStyle/>
        <a:p>
          <a:endParaRPr lang="en-US"/>
        </a:p>
      </dgm:t>
    </dgm:pt>
    <dgm:pt modelId="{D9876A3B-9599-4D06-81AE-74C371D7B132}" type="parTrans" cxnId="{6C4FFD75-52AE-468F-A82B-63779520DCBA}">
      <dgm:prSet/>
      <dgm:spPr/>
      <dgm:t>
        <a:bodyPr/>
        <a:lstStyle/>
        <a:p>
          <a:endParaRPr lang="en-US"/>
        </a:p>
      </dgm:t>
    </dgm:pt>
    <dgm:pt modelId="{2522C033-80AC-44A1-A33C-43A76BF7C446}" type="pres">
      <dgm:prSet presAssocID="{418DD4C2-C583-4853-A0C2-B11A3BF7709C}" presName="theList" presStyleCnt="0">
        <dgm:presLayoutVars>
          <dgm:dir/>
          <dgm:animLvl val="lvl"/>
          <dgm:resizeHandles val="exact"/>
        </dgm:presLayoutVars>
      </dgm:prSet>
      <dgm:spPr/>
    </dgm:pt>
    <dgm:pt modelId="{13EADC8A-7A91-4FB7-8108-554429F4C728}" type="pres">
      <dgm:prSet presAssocID="{FEAA4839-BDD3-4036-B5E5-EE388A877C3F}" presName="compNode" presStyleCnt="0"/>
      <dgm:spPr/>
    </dgm:pt>
    <dgm:pt modelId="{810E071F-6723-42F3-93D0-631C97AA9509}" type="pres">
      <dgm:prSet presAssocID="{FEAA4839-BDD3-4036-B5E5-EE388A877C3F}" presName="aNode" presStyleLbl="bgShp" presStyleIdx="0" presStyleCnt="2"/>
      <dgm:spPr/>
    </dgm:pt>
    <dgm:pt modelId="{FA668E43-24F8-4349-9791-9513897E120E}" type="pres">
      <dgm:prSet presAssocID="{FEAA4839-BDD3-4036-B5E5-EE388A877C3F}" presName="textNode" presStyleLbl="bgShp" presStyleIdx="0" presStyleCnt="2"/>
      <dgm:spPr/>
    </dgm:pt>
    <dgm:pt modelId="{7D331365-4721-44F4-A296-8FC702427CB7}" type="pres">
      <dgm:prSet presAssocID="{FEAA4839-BDD3-4036-B5E5-EE388A877C3F}" presName="compChildNode" presStyleCnt="0"/>
      <dgm:spPr/>
    </dgm:pt>
    <dgm:pt modelId="{8D9E8B29-15F8-46CA-99EE-B20EAE1439FA}" type="pres">
      <dgm:prSet presAssocID="{FEAA4839-BDD3-4036-B5E5-EE388A877C3F}" presName="theInnerList" presStyleCnt="0"/>
      <dgm:spPr/>
    </dgm:pt>
    <dgm:pt modelId="{CAC4AF1E-DCCC-4387-BD21-2D5B01890B67}" type="pres">
      <dgm:prSet presAssocID="{D8690933-16CF-4A94-A180-2A4594CF1EEF}" presName="childNode" presStyleLbl="node1" presStyleIdx="0" presStyleCnt="3">
        <dgm:presLayoutVars>
          <dgm:bulletEnabled val="1"/>
        </dgm:presLayoutVars>
      </dgm:prSet>
      <dgm:spPr/>
    </dgm:pt>
    <dgm:pt modelId="{AD61010F-3F12-4079-B18D-91A97EB04F27}" type="pres">
      <dgm:prSet presAssocID="{D8690933-16CF-4A94-A180-2A4594CF1EEF}" presName="aSpace2" presStyleCnt="0"/>
      <dgm:spPr/>
    </dgm:pt>
    <dgm:pt modelId="{538D090D-F244-4BDE-95F8-25FCCC2694F9}" type="pres">
      <dgm:prSet presAssocID="{FF8FAB30-3CAB-419B-863D-A1B21AF2CABB}" presName="childNode" presStyleLbl="node1" presStyleIdx="1" presStyleCnt="3" custLinFactNeighborY="-54559">
        <dgm:presLayoutVars>
          <dgm:bulletEnabled val="1"/>
        </dgm:presLayoutVars>
      </dgm:prSet>
      <dgm:spPr/>
    </dgm:pt>
    <dgm:pt modelId="{79DF59A0-DB41-49E0-860E-9160067E7912}" type="pres">
      <dgm:prSet presAssocID="{FEAA4839-BDD3-4036-B5E5-EE388A877C3F}" presName="aSpace" presStyleCnt="0"/>
      <dgm:spPr/>
    </dgm:pt>
    <dgm:pt modelId="{71CBD7A2-DC5B-4B67-ACA8-D7D30945DAC4}" type="pres">
      <dgm:prSet presAssocID="{5AF713B5-5676-4C72-AEAF-22A25EFA125B}" presName="compNode" presStyleCnt="0"/>
      <dgm:spPr/>
    </dgm:pt>
    <dgm:pt modelId="{C7DD218E-1256-4E6E-B8BE-E7A1BA60A613}" type="pres">
      <dgm:prSet presAssocID="{5AF713B5-5676-4C72-AEAF-22A25EFA125B}" presName="aNode" presStyleLbl="bgShp" presStyleIdx="1" presStyleCnt="2"/>
      <dgm:spPr/>
    </dgm:pt>
    <dgm:pt modelId="{7468FD30-A976-4241-97AE-CA02FB67C772}" type="pres">
      <dgm:prSet presAssocID="{5AF713B5-5676-4C72-AEAF-22A25EFA125B}" presName="textNode" presStyleLbl="bgShp" presStyleIdx="1" presStyleCnt="2"/>
      <dgm:spPr/>
    </dgm:pt>
    <dgm:pt modelId="{728C9DFF-CC77-4CE7-8EE3-607835E4C5B6}" type="pres">
      <dgm:prSet presAssocID="{5AF713B5-5676-4C72-AEAF-22A25EFA125B}" presName="compChildNode" presStyleCnt="0"/>
      <dgm:spPr/>
    </dgm:pt>
    <dgm:pt modelId="{D8E44CCF-334E-4348-8143-277A8CDB8B24}" type="pres">
      <dgm:prSet presAssocID="{5AF713B5-5676-4C72-AEAF-22A25EFA125B}" presName="theInnerList" presStyleCnt="0"/>
      <dgm:spPr/>
    </dgm:pt>
    <dgm:pt modelId="{AC503D0A-1CD4-4621-A2BF-BCEEE5BD4A02}" type="pres">
      <dgm:prSet presAssocID="{AC57E00D-FA39-47F4-8829-864F98615E40}" presName="childNode" presStyleLbl="node1" presStyleIdx="2" presStyleCnt="3" custScaleY="54099" custLinFactNeighborX="2631" custLinFactNeighborY="-24637">
        <dgm:presLayoutVars>
          <dgm:bulletEnabled val="1"/>
        </dgm:presLayoutVars>
      </dgm:prSet>
      <dgm:spPr/>
    </dgm:pt>
  </dgm:ptLst>
  <dgm:cxnLst>
    <dgm:cxn modelId="{245E6914-9142-4987-A471-4607B1F60A18}" srcId="{418DD4C2-C583-4853-A0C2-B11A3BF7709C}" destId="{5AF713B5-5676-4C72-AEAF-22A25EFA125B}" srcOrd="1" destOrd="0" parTransId="{96D3898E-501E-4F28-B2DA-CDD199A6BBB6}" sibTransId="{952FEDE5-5A13-4879-B29F-AC4AA639F005}"/>
    <dgm:cxn modelId="{32069232-CA85-4259-8971-86E3B1680CF1}" srcId="{FEAA4839-BDD3-4036-B5E5-EE388A877C3F}" destId="{FF8FAB30-3CAB-419B-863D-A1B21AF2CABB}" srcOrd="1" destOrd="0" parTransId="{F5BE9DD9-317A-4735-9A73-33C21C578557}" sibTransId="{A853C193-437C-4CE6-A063-9F491F45A2EA}"/>
    <dgm:cxn modelId="{879CE15C-EA0E-4033-88ED-B3C11E021EE8}" type="presOf" srcId="{D8690933-16CF-4A94-A180-2A4594CF1EEF}" destId="{CAC4AF1E-DCCC-4387-BD21-2D5B01890B67}" srcOrd="0" destOrd="0" presId="urn:microsoft.com/office/officeart/2005/8/layout/lProcess2"/>
    <dgm:cxn modelId="{7207CD6D-9EDA-44A7-8AEE-B204EBE5DECA}" type="presOf" srcId="{AC57E00D-FA39-47F4-8829-864F98615E40}" destId="{AC503D0A-1CD4-4621-A2BF-BCEEE5BD4A02}" srcOrd="0" destOrd="0" presId="urn:microsoft.com/office/officeart/2005/8/layout/lProcess2"/>
    <dgm:cxn modelId="{FA9D7A6E-1FE9-4594-8EA6-783A216CC5EE}" srcId="{FEAA4839-BDD3-4036-B5E5-EE388A877C3F}" destId="{D8690933-16CF-4A94-A180-2A4594CF1EEF}" srcOrd="0" destOrd="0" parTransId="{C9C450C0-B9D6-44C7-968F-32B7E61D613E}" sibTransId="{2A802F83-65F5-4655-AD79-ADE132BDD22A}"/>
    <dgm:cxn modelId="{6C4FFD75-52AE-468F-A82B-63779520DCBA}" srcId="{5AF713B5-5676-4C72-AEAF-22A25EFA125B}" destId="{AC57E00D-FA39-47F4-8829-864F98615E40}" srcOrd="0" destOrd="0" parTransId="{D9876A3B-9599-4D06-81AE-74C371D7B132}" sibTransId="{B45A116D-074F-4D14-9E23-DB25F6F8ADB0}"/>
    <dgm:cxn modelId="{E0483978-3254-4A42-9851-3493E53D930D}" type="presOf" srcId="{5AF713B5-5676-4C72-AEAF-22A25EFA125B}" destId="{7468FD30-A976-4241-97AE-CA02FB67C772}" srcOrd="1" destOrd="0" presId="urn:microsoft.com/office/officeart/2005/8/layout/lProcess2"/>
    <dgm:cxn modelId="{24D1048E-B76D-4476-BCB7-55F03675CFBB}" type="presOf" srcId="{5AF713B5-5676-4C72-AEAF-22A25EFA125B}" destId="{C7DD218E-1256-4E6E-B8BE-E7A1BA60A613}" srcOrd="0" destOrd="0" presId="urn:microsoft.com/office/officeart/2005/8/layout/lProcess2"/>
    <dgm:cxn modelId="{C3FB2292-59DC-42D6-83EC-B706A92085BE}" srcId="{418DD4C2-C583-4853-A0C2-B11A3BF7709C}" destId="{FEAA4839-BDD3-4036-B5E5-EE388A877C3F}" srcOrd="0" destOrd="0" parTransId="{2CF14D8C-F1E6-41FA-8231-D854B6AB91C5}" sibTransId="{EAD500FC-923C-4242-8EC4-8912A2D8954F}"/>
    <dgm:cxn modelId="{153B3FA3-E88C-46AB-9D28-C8BA814E0864}" type="presOf" srcId="{FEAA4839-BDD3-4036-B5E5-EE388A877C3F}" destId="{810E071F-6723-42F3-93D0-631C97AA9509}" srcOrd="0" destOrd="0" presId="urn:microsoft.com/office/officeart/2005/8/layout/lProcess2"/>
    <dgm:cxn modelId="{CBDA12B6-F08C-4CB8-B448-E1D73C6C203C}" type="presOf" srcId="{FEAA4839-BDD3-4036-B5E5-EE388A877C3F}" destId="{FA668E43-24F8-4349-9791-9513897E120E}" srcOrd="1" destOrd="0" presId="urn:microsoft.com/office/officeart/2005/8/layout/lProcess2"/>
    <dgm:cxn modelId="{FB4726C8-5C44-4B11-BCAB-E1D5371E30BA}" type="presOf" srcId="{FF8FAB30-3CAB-419B-863D-A1B21AF2CABB}" destId="{538D090D-F244-4BDE-95F8-25FCCC2694F9}" srcOrd="0" destOrd="0" presId="urn:microsoft.com/office/officeart/2005/8/layout/lProcess2"/>
    <dgm:cxn modelId="{679E9EFD-DEE7-4CC8-8F0C-3B9980E1D614}" type="presOf" srcId="{418DD4C2-C583-4853-A0C2-B11A3BF7709C}" destId="{2522C033-80AC-44A1-A33C-43A76BF7C446}" srcOrd="0" destOrd="0" presId="urn:microsoft.com/office/officeart/2005/8/layout/lProcess2"/>
    <dgm:cxn modelId="{1677CEA0-0118-4FA1-9F2B-301F33447483}" type="presParOf" srcId="{2522C033-80AC-44A1-A33C-43A76BF7C446}" destId="{13EADC8A-7A91-4FB7-8108-554429F4C728}" srcOrd="0" destOrd="0" presId="urn:microsoft.com/office/officeart/2005/8/layout/lProcess2"/>
    <dgm:cxn modelId="{5F9CA282-7787-4BA8-BA76-FA7806452C38}" type="presParOf" srcId="{13EADC8A-7A91-4FB7-8108-554429F4C728}" destId="{810E071F-6723-42F3-93D0-631C97AA9509}" srcOrd="0" destOrd="0" presId="urn:microsoft.com/office/officeart/2005/8/layout/lProcess2"/>
    <dgm:cxn modelId="{97AE64B2-42FA-4CA2-BF37-D9659B3518DE}" type="presParOf" srcId="{13EADC8A-7A91-4FB7-8108-554429F4C728}" destId="{FA668E43-24F8-4349-9791-9513897E120E}" srcOrd="1" destOrd="0" presId="urn:microsoft.com/office/officeart/2005/8/layout/lProcess2"/>
    <dgm:cxn modelId="{11D1A8B6-F813-4125-A609-640801E1A675}" type="presParOf" srcId="{13EADC8A-7A91-4FB7-8108-554429F4C728}" destId="{7D331365-4721-44F4-A296-8FC702427CB7}" srcOrd="2" destOrd="0" presId="urn:microsoft.com/office/officeart/2005/8/layout/lProcess2"/>
    <dgm:cxn modelId="{35DE5C5E-D0F9-46DD-B449-A4FF3ECC8D0A}" type="presParOf" srcId="{7D331365-4721-44F4-A296-8FC702427CB7}" destId="{8D9E8B29-15F8-46CA-99EE-B20EAE1439FA}" srcOrd="0" destOrd="0" presId="urn:microsoft.com/office/officeart/2005/8/layout/lProcess2"/>
    <dgm:cxn modelId="{5BA84886-5562-4048-8C2C-A16D9609CB88}" type="presParOf" srcId="{8D9E8B29-15F8-46CA-99EE-B20EAE1439FA}" destId="{CAC4AF1E-DCCC-4387-BD21-2D5B01890B67}" srcOrd="0" destOrd="0" presId="urn:microsoft.com/office/officeart/2005/8/layout/lProcess2"/>
    <dgm:cxn modelId="{C1FF4502-CEDC-40B5-A013-E97E47405E1A}" type="presParOf" srcId="{8D9E8B29-15F8-46CA-99EE-B20EAE1439FA}" destId="{AD61010F-3F12-4079-B18D-91A97EB04F27}" srcOrd="1" destOrd="0" presId="urn:microsoft.com/office/officeart/2005/8/layout/lProcess2"/>
    <dgm:cxn modelId="{86DD9415-572A-4F53-8DA8-55BE67D01845}" type="presParOf" srcId="{8D9E8B29-15F8-46CA-99EE-B20EAE1439FA}" destId="{538D090D-F244-4BDE-95F8-25FCCC2694F9}" srcOrd="2" destOrd="0" presId="urn:microsoft.com/office/officeart/2005/8/layout/lProcess2"/>
    <dgm:cxn modelId="{E0A88C42-F7CC-4F06-A95F-35E02DAAB14F}" type="presParOf" srcId="{2522C033-80AC-44A1-A33C-43A76BF7C446}" destId="{79DF59A0-DB41-49E0-860E-9160067E7912}" srcOrd="1" destOrd="0" presId="urn:microsoft.com/office/officeart/2005/8/layout/lProcess2"/>
    <dgm:cxn modelId="{9360D26F-A7B7-4B9A-AA44-6D95C947A482}" type="presParOf" srcId="{2522C033-80AC-44A1-A33C-43A76BF7C446}" destId="{71CBD7A2-DC5B-4B67-ACA8-D7D30945DAC4}" srcOrd="2" destOrd="0" presId="urn:microsoft.com/office/officeart/2005/8/layout/lProcess2"/>
    <dgm:cxn modelId="{8FA72509-3AED-4F08-89E8-1FF3FB2D22DB}" type="presParOf" srcId="{71CBD7A2-DC5B-4B67-ACA8-D7D30945DAC4}" destId="{C7DD218E-1256-4E6E-B8BE-E7A1BA60A613}" srcOrd="0" destOrd="0" presId="urn:microsoft.com/office/officeart/2005/8/layout/lProcess2"/>
    <dgm:cxn modelId="{11261098-A463-4DF4-8C40-1A2CA8412992}" type="presParOf" srcId="{71CBD7A2-DC5B-4B67-ACA8-D7D30945DAC4}" destId="{7468FD30-A976-4241-97AE-CA02FB67C772}" srcOrd="1" destOrd="0" presId="urn:microsoft.com/office/officeart/2005/8/layout/lProcess2"/>
    <dgm:cxn modelId="{31D80279-D7D5-4847-AB7E-DB4705F364DC}" type="presParOf" srcId="{71CBD7A2-DC5B-4B67-ACA8-D7D30945DAC4}" destId="{728C9DFF-CC77-4CE7-8EE3-607835E4C5B6}" srcOrd="2" destOrd="0" presId="urn:microsoft.com/office/officeart/2005/8/layout/lProcess2"/>
    <dgm:cxn modelId="{431C9BB5-97CA-4B3E-92BE-64C9A476B9AB}" type="presParOf" srcId="{728C9DFF-CC77-4CE7-8EE3-607835E4C5B6}" destId="{D8E44CCF-334E-4348-8143-277A8CDB8B24}" srcOrd="0" destOrd="0" presId="urn:microsoft.com/office/officeart/2005/8/layout/lProcess2"/>
    <dgm:cxn modelId="{2415A29C-1198-4659-BB9B-CF5315258CAA}" type="presParOf" srcId="{D8E44CCF-334E-4348-8143-277A8CDB8B24}" destId="{AC503D0A-1CD4-4621-A2BF-BCEEE5BD4A0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DD4C2-C583-4853-A0C2-B11A3BF7709C}" type="doc">
      <dgm:prSet loTypeId="urn:microsoft.com/office/officeart/2005/8/layout/lProcess2" loCatId="list" qsTypeId="urn:microsoft.com/office/officeart/2005/8/quickstyle/simple1" qsCatId="simple" csTypeId="urn:microsoft.com/office/officeart/2005/8/colors/accent6_3" csCatId="accent6" phldr="1"/>
      <dgm:spPr/>
      <dgm:t>
        <a:bodyPr/>
        <a:lstStyle/>
        <a:p>
          <a:endParaRPr lang="en-US"/>
        </a:p>
      </dgm:t>
    </dgm:pt>
    <dgm:pt modelId="{FEAA4839-BDD3-4036-B5E5-EE388A877C3F}">
      <dgm:prSet phldrT="[Text]"/>
      <dgm:spPr/>
      <dgm:t>
        <a:bodyPr/>
        <a:lstStyle/>
        <a:p>
          <a:r>
            <a:rPr lang="en-US" dirty="0"/>
            <a:t>1</a:t>
          </a:r>
        </a:p>
        <a:p>
          <a:r>
            <a:rPr lang="en-US" dirty="0"/>
            <a:t>Social Determinants of Violent Crime Score</a:t>
          </a:r>
        </a:p>
      </dgm:t>
    </dgm:pt>
    <dgm:pt modelId="{2CF14D8C-F1E6-41FA-8231-D854B6AB91C5}" type="parTrans" cxnId="{C3FB2292-59DC-42D6-83EC-B706A92085BE}">
      <dgm:prSet/>
      <dgm:spPr/>
      <dgm:t>
        <a:bodyPr/>
        <a:lstStyle/>
        <a:p>
          <a:endParaRPr lang="en-US"/>
        </a:p>
      </dgm:t>
    </dgm:pt>
    <dgm:pt modelId="{EAD500FC-923C-4242-8EC4-8912A2D8954F}" type="sibTrans" cxnId="{C3FB2292-59DC-42D6-83EC-B706A92085BE}">
      <dgm:prSet/>
      <dgm:spPr/>
      <dgm:t>
        <a:bodyPr/>
        <a:lstStyle/>
        <a:p>
          <a:endParaRPr lang="en-US"/>
        </a:p>
      </dgm:t>
    </dgm:pt>
    <dgm:pt modelId="{D8690933-16CF-4A94-A180-2A4594CF1EEF}">
      <dgm:prSet phldrT="[Text]"/>
      <dgm:spPr/>
      <dgm:t>
        <a:bodyPr/>
        <a:lstStyle/>
        <a:p>
          <a:r>
            <a:rPr lang="en-US" dirty="0"/>
            <a:t>1a. Neighborhood Disadvantage</a:t>
          </a:r>
        </a:p>
      </dgm:t>
    </dgm:pt>
    <dgm:pt modelId="{2A802F83-65F5-4655-AD79-ADE132BDD22A}" type="sibTrans" cxnId="{FA9D7A6E-1FE9-4594-8EA6-783A216CC5EE}">
      <dgm:prSet/>
      <dgm:spPr/>
      <dgm:t>
        <a:bodyPr/>
        <a:lstStyle/>
        <a:p>
          <a:endParaRPr lang="en-US"/>
        </a:p>
      </dgm:t>
    </dgm:pt>
    <dgm:pt modelId="{C9C450C0-B9D6-44C7-968F-32B7E61D613E}" type="parTrans" cxnId="{FA9D7A6E-1FE9-4594-8EA6-783A216CC5EE}">
      <dgm:prSet/>
      <dgm:spPr/>
      <dgm:t>
        <a:bodyPr/>
        <a:lstStyle/>
        <a:p>
          <a:endParaRPr lang="en-US"/>
        </a:p>
      </dgm:t>
    </dgm:pt>
    <dgm:pt modelId="{2522C033-80AC-44A1-A33C-43A76BF7C446}" type="pres">
      <dgm:prSet presAssocID="{418DD4C2-C583-4853-A0C2-B11A3BF7709C}" presName="theList" presStyleCnt="0">
        <dgm:presLayoutVars>
          <dgm:dir/>
          <dgm:animLvl val="lvl"/>
          <dgm:resizeHandles val="exact"/>
        </dgm:presLayoutVars>
      </dgm:prSet>
      <dgm:spPr/>
    </dgm:pt>
    <dgm:pt modelId="{13EADC8A-7A91-4FB7-8108-554429F4C728}" type="pres">
      <dgm:prSet presAssocID="{FEAA4839-BDD3-4036-B5E5-EE388A877C3F}" presName="compNode" presStyleCnt="0"/>
      <dgm:spPr/>
    </dgm:pt>
    <dgm:pt modelId="{810E071F-6723-42F3-93D0-631C97AA9509}" type="pres">
      <dgm:prSet presAssocID="{FEAA4839-BDD3-4036-B5E5-EE388A877C3F}" presName="aNode" presStyleLbl="bgShp" presStyleIdx="0" presStyleCnt="1" custLinFactNeighborX="21729" custLinFactNeighborY="-2682"/>
      <dgm:spPr/>
    </dgm:pt>
    <dgm:pt modelId="{FA668E43-24F8-4349-9791-9513897E120E}" type="pres">
      <dgm:prSet presAssocID="{FEAA4839-BDD3-4036-B5E5-EE388A877C3F}" presName="textNode" presStyleLbl="bgShp" presStyleIdx="0" presStyleCnt="1"/>
      <dgm:spPr/>
    </dgm:pt>
    <dgm:pt modelId="{7D331365-4721-44F4-A296-8FC702427CB7}" type="pres">
      <dgm:prSet presAssocID="{FEAA4839-BDD3-4036-B5E5-EE388A877C3F}" presName="compChildNode" presStyleCnt="0"/>
      <dgm:spPr/>
    </dgm:pt>
    <dgm:pt modelId="{8D9E8B29-15F8-46CA-99EE-B20EAE1439FA}" type="pres">
      <dgm:prSet presAssocID="{FEAA4839-BDD3-4036-B5E5-EE388A877C3F}" presName="theInnerList" presStyleCnt="0"/>
      <dgm:spPr/>
    </dgm:pt>
    <dgm:pt modelId="{CAC4AF1E-DCCC-4387-BD21-2D5B01890B67}" type="pres">
      <dgm:prSet presAssocID="{D8690933-16CF-4A94-A180-2A4594CF1EEF}" presName="childNode" presStyleLbl="node1" presStyleIdx="0" presStyleCnt="1" custScaleY="53606" custLinFactNeighborY="-23727">
        <dgm:presLayoutVars>
          <dgm:bulletEnabled val="1"/>
        </dgm:presLayoutVars>
      </dgm:prSet>
      <dgm:spPr/>
    </dgm:pt>
  </dgm:ptLst>
  <dgm:cxnLst>
    <dgm:cxn modelId="{5293D85F-D56B-49CA-B9A8-601CA000B51B}" type="presOf" srcId="{D8690933-16CF-4A94-A180-2A4594CF1EEF}" destId="{CAC4AF1E-DCCC-4387-BD21-2D5B01890B67}" srcOrd="0" destOrd="0" presId="urn:microsoft.com/office/officeart/2005/8/layout/lProcess2"/>
    <dgm:cxn modelId="{4F0C7C6D-C65C-4936-A790-BDF2A94A60F3}" type="presOf" srcId="{FEAA4839-BDD3-4036-B5E5-EE388A877C3F}" destId="{FA668E43-24F8-4349-9791-9513897E120E}" srcOrd="1" destOrd="0" presId="urn:microsoft.com/office/officeart/2005/8/layout/lProcess2"/>
    <dgm:cxn modelId="{FA9D7A6E-1FE9-4594-8EA6-783A216CC5EE}" srcId="{FEAA4839-BDD3-4036-B5E5-EE388A877C3F}" destId="{D8690933-16CF-4A94-A180-2A4594CF1EEF}" srcOrd="0" destOrd="0" parTransId="{C9C450C0-B9D6-44C7-968F-32B7E61D613E}" sibTransId="{2A802F83-65F5-4655-AD79-ADE132BDD22A}"/>
    <dgm:cxn modelId="{B85CBF8C-756B-4038-9719-73146669667C}" type="presOf" srcId="{418DD4C2-C583-4853-A0C2-B11A3BF7709C}" destId="{2522C033-80AC-44A1-A33C-43A76BF7C446}" srcOrd="0" destOrd="0" presId="urn:microsoft.com/office/officeart/2005/8/layout/lProcess2"/>
    <dgm:cxn modelId="{C3FB2292-59DC-42D6-83EC-B706A92085BE}" srcId="{418DD4C2-C583-4853-A0C2-B11A3BF7709C}" destId="{FEAA4839-BDD3-4036-B5E5-EE388A877C3F}" srcOrd="0" destOrd="0" parTransId="{2CF14D8C-F1E6-41FA-8231-D854B6AB91C5}" sibTransId="{EAD500FC-923C-4242-8EC4-8912A2D8954F}"/>
    <dgm:cxn modelId="{662D85F0-E9D2-4DCB-B541-98FFA57017D6}" type="presOf" srcId="{FEAA4839-BDD3-4036-B5E5-EE388A877C3F}" destId="{810E071F-6723-42F3-93D0-631C97AA9509}" srcOrd="0" destOrd="0" presId="urn:microsoft.com/office/officeart/2005/8/layout/lProcess2"/>
    <dgm:cxn modelId="{377FEF41-1443-442D-A61D-A64F755A4A6F}" type="presParOf" srcId="{2522C033-80AC-44A1-A33C-43A76BF7C446}" destId="{13EADC8A-7A91-4FB7-8108-554429F4C728}" srcOrd="0" destOrd="0" presId="urn:microsoft.com/office/officeart/2005/8/layout/lProcess2"/>
    <dgm:cxn modelId="{5513FF6A-2B42-448F-8F5B-A95470AF8029}" type="presParOf" srcId="{13EADC8A-7A91-4FB7-8108-554429F4C728}" destId="{810E071F-6723-42F3-93D0-631C97AA9509}" srcOrd="0" destOrd="0" presId="urn:microsoft.com/office/officeart/2005/8/layout/lProcess2"/>
    <dgm:cxn modelId="{40804B2B-7968-4207-8040-0E276A9686C0}" type="presParOf" srcId="{13EADC8A-7A91-4FB7-8108-554429F4C728}" destId="{FA668E43-24F8-4349-9791-9513897E120E}" srcOrd="1" destOrd="0" presId="urn:microsoft.com/office/officeart/2005/8/layout/lProcess2"/>
    <dgm:cxn modelId="{1C625A1A-A2BD-45D5-8F30-BB3ED8E168F6}" type="presParOf" srcId="{13EADC8A-7A91-4FB7-8108-554429F4C728}" destId="{7D331365-4721-44F4-A296-8FC702427CB7}" srcOrd="2" destOrd="0" presId="urn:microsoft.com/office/officeart/2005/8/layout/lProcess2"/>
    <dgm:cxn modelId="{9B449347-65B8-472F-A21F-6D6D601C3B3F}" type="presParOf" srcId="{7D331365-4721-44F4-A296-8FC702427CB7}" destId="{8D9E8B29-15F8-46CA-99EE-B20EAE1439FA}" srcOrd="0" destOrd="0" presId="urn:microsoft.com/office/officeart/2005/8/layout/lProcess2"/>
    <dgm:cxn modelId="{D660FAC0-ACBA-4A72-BE1E-266D27021BEF}" type="presParOf" srcId="{8D9E8B29-15F8-46CA-99EE-B20EAE1439FA}" destId="{CAC4AF1E-DCCC-4387-BD21-2D5B01890B6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DD4C2-C583-4853-A0C2-B11A3BF7709C}" type="doc">
      <dgm:prSet loTypeId="urn:microsoft.com/office/officeart/2005/8/layout/lProcess2" loCatId="list" qsTypeId="urn:microsoft.com/office/officeart/2005/8/quickstyle/simple1" qsCatId="simple" csTypeId="urn:microsoft.com/office/officeart/2005/8/colors/accent6_3" csCatId="accent6" phldr="1"/>
      <dgm:spPr/>
      <dgm:t>
        <a:bodyPr/>
        <a:lstStyle/>
        <a:p>
          <a:endParaRPr lang="en-US"/>
        </a:p>
      </dgm:t>
    </dgm:pt>
    <dgm:pt modelId="{FEAA4839-BDD3-4036-B5E5-EE388A877C3F}">
      <dgm:prSet phldrT="[Text]"/>
      <dgm:spPr/>
      <dgm:t>
        <a:bodyPr/>
        <a:lstStyle/>
        <a:p>
          <a:r>
            <a:rPr lang="en-US" dirty="0"/>
            <a:t>1</a:t>
          </a:r>
        </a:p>
        <a:p>
          <a:r>
            <a:rPr lang="en-US" dirty="0"/>
            <a:t>Social Determinants of Violent Crime Score</a:t>
          </a:r>
        </a:p>
      </dgm:t>
    </dgm:pt>
    <dgm:pt modelId="{2CF14D8C-F1E6-41FA-8231-D854B6AB91C5}" type="parTrans" cxnId="{C3FB2292-59DC-42D6-83EC-B706A92085BE}">
      <dgm:prSet/>
      <dgm:spPr/>
      <dgm:t>
        <a:bodyPr/>
        <a:lstStyle/>
        <a:p>
          <a:endParaRPr lang="en-US"/>
        </a:p>
      </dgm:t>
    </dgm:pt>
    <dgm:pt modelId="{EAD500FC-923C-4242-8EC4-8912A2D8954F}" type="sibTrans" cxnId="{C3FB2292-59DC-42D6-83EC-B706A92085BE}">
      <dgm:prSet/>
      <dgm:spPr/>
      <dgm:t>
        <a:bodyPr/>
        <a:lstStyle/>
        <a:p>
          <a:endParaRPr lang="en-US"/>
        </a:p>
      </dgm:t>
    </dgm:pt>
    <dgm:pt modelId="{FF8FAB30-3CAB-419B-863D-A1B21AF2CABB}">
      <dgm:prSet phldrT="[Text]"/>
      <dgm:spPr/>
      <dgm:t>
        <a:bodyPr/>
        <a:lstStyle/>
        <a:p>
          <a:r>
            <a:rPr lang="en-US" dirty="0"/>
            <a:t>1b. Neighborhood Segregation</a:t>
          </a:r>
        </a:p>
      </dgm:t>
    </dgm:pt>
    <dgm:pt modelId="{A853C193-437C-4CE6-A063-9F491F45A2EA}" type="sibTrans" cxnId="{32069232-CA85-4259-8971-86E3B1680CF1}">
      <dgm:prSet/>
      <dgm:spPr/>
      <dgm:t>
        <a:bodyPr/>
        <a:lstStyle/>
        <a:p>
          <a:endParaRPr lang="en-US"/>
        </a:p>
      </dgm:t>
    </dgm:pt>
    <dgm:pt modelId="{F5BE9DD9-317A-4735-9A73-33C21C578557}" type="parTrans" cxnId="{32069232-CA85-4259-8971-86E3B1680CF1}">
      <dgm:prSet/>
      <dgm:spPr/>
      <dgm:t>
        <a:bodyPr/>
        <a:lstStyle/>
        <a:p>
          <a:endParaRPr lang="en-US"/>
        </a:p>
      </dgm:t>
    </dgm:pt>
    <dgm:pt modelId="{2522C033-80AC-44A1-A33C-43A76BF7C446}" type="pres">
      <dgm:prSet presAssocID="{418DD4C2-C583-4853-A0C2-B11A3BF7709C}" presName="theList" presStyleCnt="0">
        <dgm:presLayoutVars>
          <dgm:dir/>
          <dgm:animLvl val="lvl"/>
          <dgm:resizeHandles val="exact"/>
        </dgm:presLayoutVars>
      </dgm:prSet>
      <dgm:spPr/>
    </dgm:pt>
    <dgm:pt modelId="{13EADC8A-7A91-4FB7-8108-554429F4C728}" type="pres">
      <dgm:prSet presAssocID="{FEAA4839-BDD3-4036-B5E5-EE388A877C3F}" presName="compNode" presStyleCnt="0"/>
      <dgm:spPr/>
    </dgm:pt>
    <dgm:pt modelId="{810E071F-6723-42F3-93D0-631C97AA9509}" type="pres">
      <dgm:prSet presAssocID="{FEAA4839-BDD3-4036-B5E5-EE388A877C3F}" presName="aNode" presStyleLbl="bgShp" presStyleIdx="0" presStyleCnt="1"/>
      <dgm:spPr/>
    </dgm:pt>
    <dgm:pt modelId="{FA668E43-24F8-4349-9791-9513897E120E}" type="pres">
      <dgm:prSet presAssocID="{FEAA4839-BDD3-4036-B5E5-EE388A877C3F}" presName="textNode" presStyleLbl="bgShp" presStyleIdx="0" presStyleCnt="1"/>
      <dgm:spPr/>
    </dgm:pt>
    <dgm:pt modelId="{7D331365-4721-44F4-A296-8FC702427CB7}" type="pres">
      <dgm:prSet presAssocID="{FEAA4839-BDD3-4036-B5E5-EE388A877C3F}" presName="compChildNode" presStyleCnt="0"/>
      <dgm:spPr/>
    </dgm:pt>
    <dgm:pt modelId="{8D9E8B29-15F8-46CA-99EE-B20EAE1439FA}" type="pres">
      <dgm:prSet presAssocID="{FEAA4839-BDD3-4036-B5E5-EE388A877C3F}" presName="theInnerList" presStyleCnt="0"/>
      <dgm:spPr/>
    </dgm:pt>
    <dgm:pt modelId="{538D090D-F244-4BDE-95F8-25FCCC2694F9}" type="pres">
      <dgm:prSet presAssocID="{FF8FAB30-3CAB-419B-863D-A1B21AF2CABB}" presName="childNode" presStyleLbl="node1" presStyleIdx="0" presStyleCnt="1" custScaleY="58241" custLinFactNeighborX="-617" custLinFactNeighborY="23843">
        <dgm:presLayoutVars>
          <dgm:bulletEnabled val="1"/>
        </dgm:presLayoutVars>
      </dgm:prSet>
      <dgm:spPr/>
    </dgm:pt>
  </dgm:ptLst>
  <dgm:cxnLst>
    <dgm:cxn modelId="{C454422B-A007-48BB-901D-F67533E3D1DA}" type="presOf" srcId="{FEAA4839-BDD3-4036-B5E5-EE388A877C3F}" destId="{FA668E43-24F8-4349-9791-9513897E120E}" srcOrd="1" destOrd="0" presId="urn:microsoft.com/office/officeart/2005/8/layout/lProcess2"/>
    <dgm:cxn modelId="{32069232-CA85-4259-8971-86E3B1680CF1}" srcId="{FEAA4839-BDD3-4036-B5E5-EE388A877C3F}" destId="{FF8FAB30-3CAB-419B-863D-A1B21AF2CABB}" srcOrd="0" destOrd="0" parTransId="{F5BE9DD9-317A-4735-9A73-33C21C578557}" sibTransId="{A853C193-437C-4CE6-A063-9F491F45A2EA}"/>
    <dgm:cxn modelId="{8E8E7378-E099-4056-89F3-BE017E357606}" type="presOf" srcId="{FEAA4839-BDD3-4036-B5E5-EE388A877C3F}" destId="{810E071F-6723-42F3-93D0-631C97AA9509}" srcOrd="0" destOrd="0" presId="urn:microsoft.com/office/officeart/2005/8/layout/lProcess2"/>
    <dgm:cxn modelId="{C3FB2292-59DC-42D6-83EC-B706A92085BE}" srcId="{418DD4C2-C583-4853-A0C2-B11A3BF7709C}" destId="{FEAA4839-BDD3-4036-B5E5-EE388A877C3F}" srcOrd="0" destOrd="0" parTransId="{2CF14D8C-F1E6-41FA-8231-D854B6AB91C5}" sibTransId="{EAD500FC-923C-4242-8EC4-8912A2D8954F}"/>
    <dgm:cxn modelId="{7091E9D5-ADB9-4FA9-A59C-7E619D0496EA}" type="presOf" srcId="{418DD4C2-C583-4853-A0C2-B11A3BF7709C}" destId="{2522C033-80AC-44A1-A33C-43A76BF7C446}" srcOrd="0" destOrd="0" presId="urn:microsoft.com/office/officeart/2005/8/layout/lProcess2"/>
    <dgm:cxn modelId="{7BF928E1-452A-47F4-8902-BDF26288627B}" type="presOf" srcId="{FF8FAB30-3CAB-419B-863D-A1B21AF2CABB}" destId="{538D090D-F244-4BDE-95F8-25FCCC2694F9}" srcOrd="0" destOrd="0" presId="urn:microsoft.com/office/officeart/2005/8/layout/lProcess2"/>
    <dgm:cxn modelId="{F793FE78-F112-4C28-90E0-F4526EF092B1}" type="presParOf" srcId="{2522C033-80AC-44A1-A33C-43A76BF7C446}" destId="{13EADC8A-7A91-4FB7-8108-554429F4C728}" srcOrd="0" destOrd="0" presId="urn:microsoft.com/office/officeart/2005/8/layout/lProcess2"/>
    <dgm:cxn modelId="{12791F71-ED93-43BF-BFF9-99D2878FD571}" type="presParOf" srcId="{13EADC8A-7A91-4FB7-8108-554429F4C728}" destId="{810E071F-6723-42F3-93D0-631C97AA9509}" srcOrd="0" destOrd="0" presId="urn:microsoft.com/office/officeart/2005/8/layout/lProcess2"/>
    <dgm:cxn modelId="{324A1C7B-D070-41B2-813D-D4479DF9F173}" type="presParOf" srcId="{13EADC8A-7A91-4FB7-8108-554429F4C728}" destId="{FA668E43-24F8-4349-9791-9513897E120E}" srcOrd="1" destOrd="0" presId="urn:microsoft.com/office/officeart/2005/8/layout/lProcess2"/>
    <dgm:cxn modelId="{B8A6D0B9-1B53-415A-8103-B9515357C9D3}" type="presParOf" srcId="{13EADC8A-7A91-4FB7-8108-554429F4C728}" destId="{7D331365-4721-44F4-A296-8FC702427CB7}" srcOrd="2" destOrd="0" presId="urn:microsoft.com/office/officeart/2005/8/layout/lProcess2"/>
    <dgm:cxn modelId="{26AD2DA8-4AAC-4C44-9EDB-F33580D27086}" type="presParOf" srcId="{7D331365-4721-44F4-A296-8FC702427CB7}" destId="{8D9E8B29-15F8-46CA-99EE-B20EAE1439FA}" srcOrd="0" destOrd="0" presId="urn:microsoft.com/office/officeart/2005/8/layout/lProcess2"/>
    <dgm:cxn modelId="{D2EC1041-4779-45BE-8F04-D2C7B3DA7559}" type="presParOf" srcId="{8D9E8B29-15F8-46CA-99EE-B20EAE1439FA}" destId="{538D090D-F244-4BDE-95F8-25FCCC2694F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8DD4C2-C583-4853-A0C2-B11A3BF7709C}" type="doc">
      <dgm:prSet loTypeId="urn:microsoft.com/office/officeart/2005/8/layout/lProcess2" loCatId="list" qsTypeId="urn:microsoft.com/office/officeart/2005/8/quickstyle/simple1" qsCatId="simple" csTypeId="urn:microsoft.com/office/officeart/2005/8/colors/accent6_3" csCatId="accent6" phldr="1"/>
      <dgm:spPr/>
      <dgm:t>
        <a:bodyPr/>
        <a:lstStyle/>
        <a:p>
          <a:endParaRPr lang="en-US"/>
        </a:p>
      </dgm:t>
    </dgm:pt>
    <dgm:pt modelId="{FEAA4839-BDD3-4036-B5E5-EE388A877C3F}">
      <dgm:prSet phldrT="[Text]"/>
      <dgm:spPr/>
      <dgm:t>
        <a:bodyPr/>
        <a:lstStyle/>
        <a:p>
          <a:r>
            <a:rPr lang="en-US" dirty="0"/>
            <a:t>2</a:t>
          </a:r>
        </a:p>
        <a:p>
          <a:r>
            <a:rPr lang="en-US" dirty="0"/>
            <a:t>Violent Crime Score</a:t>
          </a:r>
        </a:p>
      </dgm:t>
    </dgm:pt>
    <dgm:pt modelId="{2CF14D8C-F1E6-41FA-8231-D854B6AB91C5}" type="parTrans" cxnId="{C3FB2292-59DC-42D6-83EC-B706A92085BE}">
      <dgm:prSet/>
      <dgm:spPr/>
      <dgm:t>
        <a:bodyPr/>
        <a:lstStyle/>
        <a:p>
          <a:endParaRPr lang="en-US"/>
        </a:p>
      </dgm:t>
    </dgm:pt>
    <dgm:pt modelId="{EAD500FC-923C-4242-8EC4-8912A2D8954F}" type="sibTrans" cxnId="{C3FB2292-59DC-42D6-83EC-B706A92085BE}">
      <dgm:prSet/>
      <dgm:spPr/>
      <dgm:t>
        <a:bodyPr/>
        <a:lstStyle/>
        <a:p>
          <a:endParaRPr lang="en-US"/>
        </a:p>
      </dgm:t>
    </dgm:pt>
    <dgm:pt modelId="{D8690933-16CF-4A94-A180-2A4594CF1EEF}">
      <dgm:prSet phldrT="[Text]"/>
      <dgm:spPr/>
      <dgm:t>
        <a:bodyPr/>
        <a:lstStyle/>
        <a:p>
          <a:r>
            <a:rPr lang="en-US" dirty="0"/>
            <a:t>Percentile Rank of Violent Crime Rate</a:t>
          </a:r>
        </a:p>
      </dgm:t>
    </dgm:pt>
    <dgm:pt modelId="{2A802F83-65F5-4655-AD79-ADE132BDD22A}" type="sibTrans" cxnId="{FA9D7A6E-1FE9-4594-8EA6-783A216CC5EE}">
      <dgm:prSet/>
      <dgm:spPr/>
      <dgm:t>
        <a:bodyPr/>
        <a:lstStyle/>
        <a:p>
          <a:endParaRPr lang="en-US"/>
        </a:p>
      </dgm:t>
    </dgm:pt>
    <dgm:pt modelId="{C9C450C0-B9D6-44C7-968F-32B7E61D613E}" type="parTrans" cxnId="{FA9D7A6E-1FE9-4594-8EA6-783A216CC5EE}">
      <dgm:prSet/>
      <dgm:spPr/>
      <dgm:t>
        <a:bodyPr/>
        <a:lstStyle/>
        <a:p>
          <a:endParaRPr lang="en-US"/>
        </a:p>
      </dgm:t>
    </dgm:pt>
    <dgm:pt modelId="{2522C033-80AC-44A1-A33C-43A76BF7C446}" type="pres">
      <dgm:prSet presAssocID="{418DD4C2-C583-4853-A0C2-B11A3BF7709C}" presName="theList" presStyleCnt="0">
        <dgm:presLayoutVars>
          <dgm:dir/>
          <dgm:animLvl val="lvl"/>
          <dgm:resizeHandles val="exact"/>
        </dgm:presLayoutVars>
      </dgm:prSet>
      <dgm:spPr/>
    </dgm:pt>
    <dgm:pt modelId="{13EADC8A-7A91-4FB7-8108-554429F4C728}" type="pres">
      <dgm:prSet presAssocID="{FEAA4839-BDD3-4036-B5E5-EE388A877C3F}" presName="compNode" presStyleCnt="0"/>
      <dgm:spPr/>
    </dgm:pt>
    <dgm:pt modelId="{810E071F-6723-42F3-93D0-631C97AA9509}" type="pres">
      <dgm:prSet presAssocID="{FEAA4839-BDD3-4036-B5E5-EE388A877C3F}" presName="aNode" presStyleLbl="bgShp" presStyleIdx="0" presStyleCnt="1" custLinFactNeighborX="21729" custLinFactNeighborY="-2682"/>
      <dgm:spPr/>
    </dgm:pt>
    <dgm:pt modelId="{FA668E43-24F8-4349-9791-9513897E120E}" type="pres">
      <dgm:prSet presAssocID="{FEAA4839-BDD3-4036-B5E5-EE388A877C3F}" presName="textNode" presStyleLbl="bgShp" presStyleIdx="0" presStyleCnt="1"/>
      <dgm:spPr/>
    </dgm:pt>
    <dgm:pt modelId="{7D331365-4721-44F4-A296-8FC702427CB7}" type="pres">
      <dgm:prSet presAssocID="{FEAA4839-BDD3-4036-B5E5-EE388A877C3F}" presName="compChildNode" presStyleCnt="0"/>
      <dgm:spPr/>
    </dgm:pt>
    <dgm:pt modelId="{8D9E8B29-15F8-46CA-99EE-B20EAE1439FA}" type="pres">
      <dgm:prSet presAssocID="{FEAA4839-BDD3-4036-B5E5-EE388A877C3F}" presName="theInnerList" presStyleCnt="0"/>
      <dgm:spPr/>
    </dgm:pt>
    <dgm:pt modelId="{CAC4AF1E-DCCC-4387-BD21-2D5B01890B67}" type="pres">
      <dgm:prSet presAssocID="{D8690933-16CF-4A94-A180-2A4594CF1EEF}" presName="childNode" presStyleLbl="node1" presStyleIdx="0" presStyleCnt="1" custScaleY="53606" custLinFactNeighborY="-23727">
        <dgm:presLayoutVars>
          <dgm:bulletEnabled val="1"/>
        </dgm:presLayoutVars>
      </dgm:prSet>
      <dgm:spPr/>
    </dgm:pt>
  </dgm:ptLst>
  <dgm:cxnLst>
    <dgm:cxn modelId="{BD785717-8F9D-4512-BA29-B600446DF4B8}" type="presOf" srcId="{418DD4C2-C583-4853-A0C2-B11A3BF7709C}" destId="{2522C033-80AC-44A1-A33C-43A76BF7C446}" srcOrd="0" destOrd="0" presId="urn:microsoft.com/office/officeart/2005/8/layout/lProcess2"/>
    <dgm:cxn modelId="{C135B21E-80A4-4A3F-9625-8136831EC40D}" type="presOf" srcId="{FEAA4839-BDD3-4036-B5E5-EE388A877C3F}" destId="{810E071F-6723-42F3-93D0-631C97AA9509}" srcOrd="0" destOrd="0" presId="urn:microsoft.com/office/officeart/2005/8/layout/lProcess2"/>
    <dgm:cxn modelId="{8689932D-473A-4991-AB92-BA16261CB295}" type="presOf" srcId="{FEAA4839-BDD3-4036-B5E5-EE388A877C3F}" destId="{FA668E43-24F8-4349-9791-9513897E120E}" srcOrd="1" destOrd="0" presId="urn:microsoft.com/office/officeart/2005/8/layout/lProcess2"/>
    <dgm:cxn modelId="{4591454D-0500-42EC-B486-1C9483600DE4}" type="presOf" srcId="{D8690933-16CF-4A94-A180-2A4594CF1EEF}" destId="{CAC4AF1E-DCCC-4387-BD21-2D5B01890B67}" srcOrd="0" destOrd="0" presId="urn:microsoft.com/office/officeart/2005/8/layout/lProcess2"/>
    <dgm:cxn modelId="{FA9D7A6E-1FE9-4594-8EA6-783A216CC5EE}" srcId="{FEAA4839-BDD3-4036-B5E5-EE388A877C3F}" destId="{D8690933-16CF-4A94-A180-2A4594CF1EEF}" srcOrd="0" destOrd="0" parTransId="{C9C450C0-B9D6-44C7-968F-32B7E61D613E}" sibTransId="{2A802F83-65F5-4655-AD79-ADE132BDD22A}"/>
    <dgm:cxn modelId="{C3FB2292-59DC-42D6-83EC-B706A92085BE}" srcId="{418DD4C2-C583-4853-A0C2-B11A3BF7709C}" destId="{FEAA4839-BDD3-4036-B5E5-EE388A877C3F}" srcOrd="0" destOrd="0" parTransId="{2CF14D8C-F1E6-41FA-8231-D854B6AB91C5}" sibTransId="{EAD500FC-923C-4242-8EC4-8912A2D8954F}"/>
    <dgm:cxn modelId="{8C6D426C-391C-4C57-B7E6-77C364FC7AC4}" type="presParOf" srcId="{2522C033-80AC-44A1-A33C-43A76BF7C446}" destId="{13EADC8A-7A91-4FB7-8108-554429F4C728}" srcOrd="0" destOrd="0" presId="urn:microsoft.com/office/officeart/2005/8/layout/lProcess2"/>
    <dgm:cxn modelId="{EDA5A199-5A29-4E40-A334-8A9E1D6AA9F7}" type="presParOf" srcId="{13EADC8A-7A91-4FB7-8108-554429F4C728}" destId="{810E071F-6723-42F3-93D0-631C97AA9509}" srcOrd="0" destOrd="0" presId="urn:microsoft.com/office/officeart/2005/8/layout/lProcess2"/>
    <dgm:cxn modelId="{93288D51-BD24-4E0A-A307-4F9AE0775FED}" type="presParOf" srcId="{13EADC8A-7A91-4FB7-8108-554429F4C728}" destId="{FA668E43-24F8-4349-9791-9513897E120E}" srcOrd="1" destOrd="0" presId="urn:microsoft.com/office/officeart/2005/8/layout/lProcess2"/>
    <dgm:cxn modelId="{0D24EEE9-8797-4A43-A07B-A13FC650B0F6}" type="presParOf" srcId="{13EADC8A-7A91-4FB7-8108-554429F4C728}" destId="{7D331365-4721-44F4-A296-8FC702427CB7}" srcOrd="2" destOrd="0" presId="urn:microsoft.com/office/officeart/2005/8/layout/lProcess2"/>
    <dgm:cxn modelId="{B496011E-B09E-4306-9F2E-118BB789FC0D}" type="presParOf" srcId="{7D331365-4721-44F4-A296-8FC702427CB7}" destId="{8D9E8B29-15F8-46CA-99EE-B20EAE1439FA}" srcOrd="0" destOrd="0" presId="urn:microsoft.com/office/officeart/2005/8/layout/lProcess2"/>
    <dgm:cxn modelId="{5D9BE2CC-F408-4DBB-BEF4-08551306914B}" type="presParOf" srcId="{8D9E8B29-15F8-46CA-99EE-B20EAE1439FA}" destId="{CAC4AF1E-DCCC-4387-BD21-2D5B01890B6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071F-6723-42F3-93D0-631C97AA9509}">
      <dsp:nvSpPr>
        <dsp:cNvPr id="0" name=""/>
        <dsp:cNvSpPr/>
      </dsp:nvSpPr>
      <dsp:spPr>
        <a:xfrm>
          <a:off x="3884" y="0"/>
          <a:ext cx="3736376" cy="49117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1</a:t>
          </a:r>
        </a:p>
        <a:p>
          <a:pPr marL="0" lvl="0" indent="0" algn="ctr" defTabSz="1200150">
            <a:lnSpc>
              <a:spcPct val="90000"/>
            </a:lnSpc>
            <a:spcBef>
              <a:spcPct val="0"/>
            </a:spcBef>
            <a:spcAft>
              <a:spcPct val="35000"/>
            </a:spcAft>
            <a:buNone/>
          </a:pPr>
          <a:r>
            <a:rPr lang="en-US" sz="2700" kern="1200" dirty="0"/>
            <a:t>Social Determinants of Violent Crime Score</a:t>
          </a:r>
        </a:p>
      </dsp:txBody>
      <dsp:txXfrm>
        <a:off x="3884" y="0"/>
        <a:ext cx="3736376" cy="1473526"/>
      </dsp:txXfrm>
    </dsp:sp>
    <dsp:sp modelId="{CAC4AF1E-DCCC-4387-BD21-2D5B01890B67}">
      <dsp:nvSpPr>
        <dsp:cNvPr id="0" name=""/>
        <dsp:cNvSpPr/>
      </dsp:nvSpPr>
      <dsp:spPr>
        <a:xfrm>
          <a:off x="377521" y="1474965"/>
          <a:ext cx="2989100" cy="1480960"/>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1a. Neighborhood Disadvantage</a:t>
          </a:r>
        </a:p>
      </dsp:txBody>
      <dsp:txXfrm>
        <a:off x="420897" y="1518341"/>
        <a:ext cx="2902348" cy="1394208"/>
      </dsp:txXfrm>
    </dsp:sp>
    <dsp:sp modelId="{538D090D-F244-4BDE-95F8-25FCCC2694F9}">
      <dsp:nvSpPr>
        <dsp:cNvPr id="0" name=""/>
        <dsp:cNvSpPr/>
      </dsp:nvSpPr>
      <dsp:spPr>
        <a:xfrm>
          <a:off x="377521" y="3059459"/>
          <a:ext cx="2989100" cy="1480960"/>
        </a:xfrm>
        <a:prstGeom prst="roundRect">
          <a:avLst>
            <a:gd name="adj" fmla="val 10000"/>
          </a:avLst>
        </a:prstGeom>
        <a:solidFill>
          <a:schemeClr val="accent6">
            <a:shade val="80000"/>
            <a:hueOff val="-17247"/>
            <a:satOff val="432"/>
            <a:lumOff val="9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1b. Neighborhood Segregation</a:t>
          </a:r>
        </a:p>
      </dsp:txBody>
      <dsp:txXfrm>
        <a:off x="420897" y="3102835"/>
        <a:ext cx="2902348" cy="1394208"/>
      </dsp:txXfrm>
    </dsp:sp>
    <dsp:sp modelId="{C7DD218E-1256-4E6E-B8BE-E7A1BA60A613}">
      <dsp:nvSpPr>
        <dsp:cNvPr id="0" name=""/>
        <dsp:cNvSpPr/>
      </dsp:nvSpPr>
      <dsp:spPr>
        <a:xfrm>
          <a:off x="4020488" y="0"/>
          <a:ext cx="3736376" cy="491175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2</a:t>
          </a:r>
        </a:p>
        <a:p>
          <a:pPr marL="0" lvl="0" indent="0" algn="ctr" defTabSz="1200150">
            <a:lnSpc>
              <a:spcPct val="90000"/>
            </a:lnSpc>
            <a:spcBef>
              <a:spcPct val="0"/>
            </a:spcBef>
            <a:spcAft>
              <a:spcPct val="35000"/>
            </a:spcAft>
            <a:buNone/>
          </a:pPr>
          <a:r>
            <a:rPr lang="en-US" sz="2700" kern="1200" dirty="0"/>
            <a:t>Violent Crime Score</a:t>
          </a:r>
        </a:p>
      </dsp:txBody>
      <dsp:txXfrm>
        <a:off x="4020488" y="0"/>
        <a:ext cx="3736376" cy="1473526"/>
      </dsp:txXfrm>
    </dsp:sp>
    <dsp:sp modelId="{AC503D0A-1CD4-4621-A2BF-BCEEE5BD4A02}">
      <dsp:nvSpPr>
        <dsp:cNvPr id="0" name=""/>
        <dsp:cNvSpPr/>
      </dsp:nvSpPr>
      <dsp:spPr>
        <a:xfrm>
          <a:off x="4472769" y="1419682"/>
          <a:ext cx="2989100" cy="1727186"/>
        </a:xfrm>
        <a:prstGeom prst="roundRect">
          <a:avLst>
            <a:gd name="adj" fmla="val 10000"/>
          </a:avLst>
        </a:prstGeom>
        <a:solidFill>
          <a:schemeClr val="accent6">
            <a:shade val="80000"/>
            <a:hueOff val="-34494"/>
            <a:satOff val="863"/>
            <a:lumOff val="1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2a. Violent crime rate</a:t>
          </a:r>
        </a:p>
      </dsp:txBody>
      <dsp:txXfrm>
        <a:off x="4523357" y="1470270"/>
        <a:ext cx="2887924" cy="1626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071F-6723-42F3-93D0-631C97AA9509}">
      <dsp:nvSpPr>
        <dsp:cNvPr id="0" name=""/>
        <dsp:cNvSpPr/>
      </dsp:nvSpPr>
      <dsp:spPr>
        <a:xfrm>
          <a:off x="0" y="0"/>
          <a:ext cx="3035375" cy="447105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a:t>
          </a:r>
        </a:p>
        <a:p>
          <a:pPr marL="0" lvl="0" indent="0" algn="ctr" defTabSz="977900">
            <a:lnSpc>
              <a:spcPct val="90000"/>
            </a:lnSpc>
            <a:spcBef>
              <a:spcPct val="0"/>
            </a:spcBef>
            <a:spcAft>
              <a:spcPct val="35000"/>
            </a:spcAft>
            <a:buNone/>
          </a:pPr>
          <a:r>
            <a:rPr lang="en-US" sz="2200" kern="1200" dirty="0"/>
            <a:t>Social Determinants of Violent Crime Score</a:t>
          </a:r>
        </a:p>
      </dsp:txBody>
      <dsp:txXfrm>
        <a:off x="0" y="0"/>
        <a:ext cx="3035375" cy="1341317"/>
      </dsp:txXfrm>
    </dsp:sp>
    <dsp:sp modelId="{CAC4AF1E-DCCC-4387-BD21-2D5B01890B67}">
      <dsp:nvSpPr>
        <dsp:cNvPr id="0" name=""/>
        <dsp:cNvSpPr/>
      </dsp:nvSpPr>
      <dsp:spPr>
        <a:xfrm>
          <a:off x="303537" y="1325914"/>
          <a:ext cx="2428300" cy="1557890"/>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1a. Neighborhood Disadvantage</a:t>
          </a:r>
        </a:p>
      </dsp:txBody>
      <dsp:txXfrm>
        <a:off x="349166" y="1371543"/>
        <a:ext cx="2337042" cy="1466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071F-6723-42F3-93D0-631C97AA9509}">
      <dsp:nvSpPr>
        <dsp:cNvPr id="0" name=""/>
        <dsp:cNvSpPr/>
      </dsp:nvSpPr>
      <dsp:spPr>
        <a:xfrm>
          <a:off x="0" y="0"/>
          <a:ext cx="3035375" cy="447105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a:t>
          </a:r>
        </a:p>
        <a:p>
          <a:pPr marL="0" lvl="0" indent="0" algn="ctr" defTabSz="977900">
            <a:lnSpc>
              <a:spcPct val="90000"/>
            </a:lnSpc>
            <a:spcBef>
              <a:spcPct val="0"/>
            </a:spcBef>
            <a:spcAft>
              <a:spcPct val="35000"/>
            </a:spcAft>
            <a:buNone/>
          </a:pPr>
          <a:r>
            <a:rPr lang="en-US" sz="2200" kern="1200" dirty="0"/>
            <a:t>Social Determinants of Violent Crime Score</a:t>
          </a:r>
        </a:p>
      </dsp:txBody>
      <dsp:txXfrm>
        <a:off x="0" y="0"/>
        <a:ext cx="3035375" cy="1341317"/>
      </dsp:txXfrm>
    </dsp:sp>
    <dsp:sp modelId="{538D090D-F244-4BDE-95F8-25FCCC2694F9}">
      <dsp:nvSpPr>
        <dsp:cNvPr id="0" name=""/>
        <dsp:cNvSpPr/>
      </dsp:nvSpPr>
      <dsp:spPr>
        <a:xfrm>
          <a:off x="288554" y="2641036"/>
          <a:ext cx="2428300" cy="1692592"/>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1b. Neighborhood Segregation</a:t>
          </a:r>
        </a:p>
      </dsp:txBody>
      <dsp:txXfrm>
        <a:off x="338128" y="2690610"/>
        <a:ext cx="2329152" cy="1593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071F-6723-42F3-93D0-631C97AA9509}">
      <dsp:nvSpPr>
        <dsp:cNvPr id="0" name=""/>
        <dsp:cNvSpPr/>
      </dsp:nvSpPr>
      <dsp:spPr>
        <a:xfrm>
          <a:off x="0" y="0"/>
          <a:ext cx="3035375" cy="447105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a:t>
          </a:r>
        </a:p>
        <a:p>
          <a:pPr marL="0" lvl="0" indent="0" algn="ctr" defTabSz="1111250">
            <a:lnSpc>
              <a:spcPct val="90000"/>
            </a:lnSpc>
            <a:spcBef>
              <a:spcPct val="0"/>
            </a:spcBef>
            <a:spcAft>
              <a:spcPct val="35000"/>
            </a:spcAft>
            <a:buNone/>
          </a:pPr>
          <a:r>
            <a:rPr lang="en-US" sz="2500" kern="1200" dirty="0"/>
            <a:t>Violent Crime Score</a:t>
          </a:r>
        </a:p>
      </dsp:txBody>
      <dsp:txXfrm>
        <a:off x="0" y="0"/>
        <a:ext cx="3035375" cy="1341317"/>
      </dsp:txXfrm>
    </dsp:sp>
    <dsp:sp modelId="{CAC4AF1E-DCCC-4387-BD21-2D5B01890B67}">
      <dsp:nvSpPr>
        <dsp:cNvPr id="0" name=""/>
        <dsp:cNvSpPr/>
      </dsp:nvSpPr>
      <dsp:spPr>
        <a:xfrm>
          <a:off x="303537" y="1325914"/>
          <a:ext cx="2428300" cy="1557890"/>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Percentile Rank of Violent Crime Rate</a:t>
          </a:r>
        </a:p>
      </dsp:txBody>
      <dsp:txXfrm>
        <a:off x="349166" y="1371543"/>
        <a:ext cx="2337042" cy="146663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dirty="0"/>
              <a:t>The Polis Center at IUPUI</a:t>
            </a:r>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25E2DAE-913B-47CD-83A0-3318244260E9}" type="slidenum">
              <a:rPr lang="en-US" smtClean="0"/>
              <a:t>‹#›</a:t>
            </a:fld>
            <a:endParaRPr lang="en-US"/>
          </a:p>
        </p:txBody>
      </p:sp>
    </p:spTree>
    <p:extLst>
      <p:ext uri="{BB962C8B-B14F-4D97-AF65-F5344CB8AC3E}">
        <p14:creationId xmlns:p14="http://schemas.microsoft.com/office/powerpoint/2010/main" val="299775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46B0997-294B-4C96-A603-E3CCCAF1D404}" type="datetimeFigureOut">
              <a:rPr lang="en-US" smtClean="0"/>
              <a:t>7/23/2021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1BF7123-21AE-42A4-ABD1-2C4451F0F09E}" type="slidenum">
              <a:rPr lang="en-US" smtClean="0"/>
              <a:t>‹#›</a:t>
            </a:fld>
            <a:endParaRPr lang="en-US"/>
          </a:p>
        </p:txBody>
      </p:sp>
    </p:spTree>
    <p:extLst>
      <p:ext uri="{BB962C8B-B14F-4D97-AF65-F5344CB8AC3E}">
        <p14:creationId xmlns:p14="http://schemas.microsoft.com/office/powerpoint/2010/main" val="165955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4.ad.brown.edu/Projects/Diversity/data/report/report10162013.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ensus.gov/hhes/www/housing/resseg/fig2-1b.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Kandris – </a:t>
            </a:r>
          </a:p>
          <a:p>
            <a:r>
              <a:rPr lang="en-US" dirty="0"/>
              <a:t>Polis mission, SAVI </a:t>
            </a:r>
          </a:p>
        </p:txBody>
      </p:sp>
      <p:sp>
        <p:nvSpPr>
          <p:cNvPr id="4" name="Slide Number Placeholder 3"/>
          <p:cNvSpPr>
            <a:spLocks noGrp="1"/>
          </p:cNvSpPr>
          <p:nvPr>
            <p:ph type="sldNum" sz="quarter" idx="10"/>
          </p:nvPr>
        </p:nvSpPr>
        <p:spPr/>
        <p:txBody>
          <a:bodyPr/>
          <a:lstStyle/>
          <a:p>
            <a:fld id="{41BF7123-21AE-42A4-ABD1-2C4451F0F09E}" type="slidenum">
              <a:rPr lang="en-US" smtClean="0"/>
              <a:t>1</a:t>
            </a:fld>
            <a:endParaRPr lang="en-US"/>
          </a:p>
        </p:txBody>
      </p:sp>
    </p:spTree>
    <p:extLst>
      <p:ext uri="{BB962C8B-B14F-4D97-AF65-F5344CB8AC3E}">
        <p14:creationId xmlns:p14="http://schemas.microsoft.com/office/powerpoint/2010/main" val="408487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F7123-21AE-42A4-ABD1-2C4451F0F09E}" type="slidenum">
              <a:rPr lang="en-US" smtClean="0"/>
              <a:t>15</a:t>
            </a:fld>
            <a:endParaRPr lang="en-US"/>
          </a:p>
        </p:txBody>
      </p:sp>
    </p:spTree>
    <p:extLst>
      <p:ext uri="{BB962C8B-B14F-4D97-AF65-F5344CB8AC3E}">
        <p14:creationId xmlns:p14="http://schemas.microsoft.com/office/powerpoint/2010/main" val="337905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F7123-21AE-42A4-ABD1-2C4451F0F09E}" type="slidenum">
              <a:rPr lang="en-US" smtClean="0"/>
              <a:t>18</a:t>
            </a:fld>
            <a:endParaRPr lang="en-US"/>
          </a:p>
        </p:txBody>
      </p:sp>
    </p:spTree>
    <p:extLst>
      <p:ext uri="{BB962C8B-B14F-4D97-AF65-F5344CB8AC3E}">
        <p14:creationId xmlns:p14="http://schemas.microsoft.com/office/powerpoint/2010/main" val="331014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Created report for each district (show example)</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Provided tech support in interpreting and using the data in the details of the index and SAVI profiles (other factors and existing assets) to prioritize needs in their district</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No district is the same in terms of its challenges and existing assets – and these data helped the councilors prioritize needs based on these data.</a:t>
            </a:r>
          </a:p>
          <a:p>
            <a:endParaRPr lang="en-US" dirty="0"/>
          </a:p>
        </p:txBody>
      </p:sp>
      <p:sp>
        <p:nvSpPr>
          <p:cNvPr id="4" name="Slide Number Placeholder 3"/>
          <p:cNvSpPr>
            <a:spLocks noGrp="1"/>
          </p:cNvSpPr>
          <p:nvPr>
            <p:ph type="sldNum" sz="quarter" idx="5"/>
          </p:nvPr>
        </p:nvSpPr>
        <p:spPr/>
        <p:txBody>
          <a:bodyPr/>
          <a:lstStyle/>
          <a:p>
            <a:fld id="{41BF7123-21AE-42A4-ABD1-2C4451F0F09E}" type="slidenum">
              <a:rPr lang="en-US" smtClean="0"/>
              <a:t>19</a:t>
            </a:fld>
            <a:endParaRPr lang="en-US"/>
          </a:p>
        </p:txBody>
      </p:sp>
    </p:spTree>
    <p:extLst>
      <p:ext uri="{BB962C8B-B14F-4D97-AF65-F5344CB8AC3E}">
        <p14:creationId xmlns:p14="http://schemas.microsoft.com/office/powerpoint/2010/main" val="248012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population of 965,000, the county is divided into 25 city-county council districts. The council historically distributed grant funds equally across districts. It wanted to change to an equitable allocation model – putting more funding where it is needed most. </a:t>
            </a:r>
          </a:p>
        </p:txBody>
      </p:sp>
      <p:sp>
        <p:nvSpPr>
          <p:cNvPr id="4" name="Slide Number Placeholder 3"/>
          <p:cNvSpPr>
            <a:spLocks noGrp="1"/>
          </p:cNvSpPr>
          <p:nvPr>
            <p:ph type="sldNum" sz="quarter" idx="5"/>
          </p:nvPr>
        </p:nvSpPr>
        <p:spPr/>
        <p:txBody>
          <a:bodyPr/>
          <a:lstStyle/>
          <a:p>
            <a:fld id="{41BF7123-21AE-42A4-ABD1-2C4451F0F09E}" type="slidenum">
              <a:rPr lang="en-US" smtClean="0"/>
              <a:t>2</a:t>
            </a:fld>
            <a:endParaRPr lang="en-US"/>
          </a:p>
        </p:txBody>
      </p:sp>
    </p:spTree>
    <p:extLst>
      <p:ext uri="{BB962C8B-B14F-4D97-AF65-F5344CB8AC3E}">
        <p14:creationId xmlns:p14="http://schemas.microsoft.com/office/powerpoint/2010/main" val="46692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violent crimes increasing 22% in the past 5 years, and the recognition that some neighborhoods are more impacted than others, the council wanted to address these disparities by equitably investing $1.2 million in public safety grants.  It wanted to focus on grass roots crime prevention and reduction efforts that will address factors relating to increasing violence.  It sought our team’s expertise to help them make a data-informed decision.</a:t>
            </a:r>
          </a:p>
        </p:txBody>
      </p:sp>
      <p:sp>
        <p:nvSpPr>
          <p:cNvPr id="4" name="Slide Number Placeholder 3"/>
          <p:cNvSpPr>
            <a:spLocks noGrp="1"/>
          </p:cNvSpPr>
          <p:nvPr>
            <p:ph type="sldNum" sz="quarter" idx="5"/>
          </p:nvPr>
        </p:nvSpPr>
        <p:spPr/>
        <p:txBody>
          <a:bodyPr/>
          <a:lstStyle/>
          <a:p>
            <a:fld id="{41BF7123-21AE-42A4-ABD1-2C4451F0F09E}" type="slidenum">
              <a:rPr lang="en-US" smtClean="0"/>
              <a:t>3</a:t>
            </a:fld>
            <a:endParaRPr lang="en-US"/>
          </a:p>
        </p:txBody>
      </p:sp>
    </p:spTree>
    <p:extLst>
      <p:ext uri="{BB962C8B-B14F-4D97-AF65-F5344CB8AC3E}">
        <p14:creationId xmlns:p14="http://schemas.microsoft.com/office/powerpoint/2010/main" val="215372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aimed to identify the council districts with greatest need and to develop a model for unbiased, equitable public safety funding. With input from committee members and stakeholders, Polis built an equity model and developed a new violent crime index using data from the SAVI Community Information System. Polis presented the results of the SAVI-based analysis to the council caucus and later at a public meeting of the council’s Public Safety and Criminal Justice Committee. </a:t>
            </a:r>
            <a:endParaRPr lang="en-US" dirty="0"/>
          </a:p>
        </p:txBody>
      </p:sp>
      <p:sp>
        <p:nvSpPr>
          <p:cNvPr id="4" name="Slide Number Placeholder 3"/>
          <p:cNvSpPr>
            <a:spLocks noGrp="1"/>
          </p:cNvSpPr>
          <p:nvPr>
            <p:ph type="sldNum" sz="quarter" idx="5"/>
          </p:nvPr>
        </p:nvSpPr>
        <p:spPr/>
        <p:txBody>
          <a:bodyPr/>
          <a:lstStyle/>
          <a:p>
            <a:fld id="{41BF7123-21AE-42A4-ABD1-2C4451F0F09E}" type="slidenum">
              <a:rPr lang="en-US" smtClean="0"/>
              <a:t>4</a:t>
            </a:fld>
            <a:endParaRPr lang="en-US"/>
          </a:p>
        </p:txBody>
      </p:sp>
    </p:spTree>
    <p:extLst>
      <p:ext uri="{BB962C8B-B14F-4D97-AF65-F5344CB8AC3E}">
        <p14:creationId xmlns:p14="http://schemas.microsoft.com/office/powerpoint/2010/main" val="320426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Measuring Need for Violence Reduction – where are those</a:t>
            </a:r>
            <a:r>
              <a:rPr lang="en-US" baseline="0" dirty="0"/>
              <a:t> communities that have disproportionally more violent crimes intersected with those communities that are already socio-economically disadvantaged.</a:t>
            </a:r>
          </a:p>
          <a:p>
            <a:endParaRPr lang="en-US" baseline="0" dirty="0"/>
          </a:p>
          <a:p>
            <a:pPr defTabSz="966612">
              <a:defRPr/>
            </a:pPr>
            <a:r>
              <a:rPr lang="en-US" baseline="0" dirty="0"/>
              <a:t>the research team selected these components based on what the literature suggests are predictors of violent crime (we provide several citations at the end)</a:t>
            </a:r>
          </a:p>
          <a:p>
            <a:endParaRPr lang="en-US" baseline="0" dirty="0"/>
          </a:p>
          <a:p>
            <a:r>
              <a:rPr lang="en-US" dirty="0"/>
              <a:t>So the model has two</a:t>
            </a:r>
            <a:r>
              <a:rPr lang="en-US" baseline="0" dirty="0"/>
              <a:t> components – want to look beyond just the violent crime score to also take into account the layering effects of things like neighborhood disadvantage.  </a:t>
            </a:r>
          </a:p>
          <a:p>
            <a:endParaRPr lang="en-US" baseline="0" dirty="0"/>
          </a:p>
          <a:p>
            <a:r>
              <a:rPr lang="en-US" baseline="0" dirty="0"/>
              <a:t>Neighborhoods that are disadvantaged are more likely to experience violent crime but also are less resilient to trauma such as violent crimes.</a:t>
            </a:r>
          </a:p>
          <a:p>
            <a:endParaRPr lang="en-US" baseline="0" dirty="0"/>
          </a:p>
          <a:p>
            <a:r>
              <a:rPr lang="en-US" baseline="0" dirty="0"/>
              <a:t>SDOV – based on predictors from the model</a:t>
            </a:r>
            <a:endParaRPr lang="en-US" dirty="0"/>
          </a:p>
        </p:txBody>
      </p:sp>
      <p:sp>
        <p:nvSpPr>
          <p:cNvPr id="4" name="Slide Number Placeholder 3"/>
          <p:cNvSpPr>
            <a:spLocks noGrp="1"/>
          </p:cNvSpPr>
          <p:nvPr>
            <p:ph type="sldNum" sz="quarter" idx="10"/>
          </p:nvPr>
        </p:nvSpPr>
        <p:spPr/>
        <p:txBody>
          <a:bodyPr/>
          <a:lstStyle/>
          <a:p>
            <a:fld id="{41BF7123-21AE-42A4-ABD1-2C4451F0F09E}" type="slidenum">
              <a:rPr lang="en-US" smtClean="0"/>
              <a:t>5</a:t>
            </a:fld>
            <a:endParaRPr lang="en-US"/>
          </a:p>
        </p:txBody>
      </p:sp>
    </p:spTree>
    <p:extLst>
      <p:ext uri="{BB962C8B-B14F-4D97-AF65-F5344CB8AC3E}">
        <p14:creationId xmlns:p14="http://schemas.microsoft.com/office/powerpoint/2010/main" val="148237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out, I’ll</a:t>
            </a:r>
            <a:r>
              <a:rPr lang="en-US" baseline="0" dirty="0"/>
              <a:t> talk about the variables we include in the model and how we define each component</a:t>
            </a:r>
          </a:p>
          <a:p>
            <a:r>
              <a:rPr lang="en-US" baseline="0" dirty="0"/>
              <a:t>Again – the research team selected these variables based on what the literature suggests about social determinants of violent crime (we provide several citations at the end)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BF7123-21AE-42A4-ABD1-2C4451F0F09E}" type="slidenum">
              <a:rPr lang="en-US" smtClean="0"/>
              <a:t>6</a:t>
            </a:fld>
            <a:endParaRPr lang="en-US"/>
          </a:p>
        </p:txBody>
      </p:sp>
    </p:spTree>
    <p:extLst>
      <p:ext uri="{BB962C8B-B14F-4D97-AF65-F5344CB8AC3E}">
        <p14:creationId xmlns:p14="http://schemas.microsoft.com/office/powerpoint/2010/main" val="179209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Multiple studies have indicated that both income segregation and race segregation in large U.S. cities are predictive of violent crime rates, likely as</a:t>
            </a:r>
          </a:p>
          <a:p>
            <a:r>
              <a:rPr lang="en-US" sz="1300" dirty="0"/>
              <a:t>markers of generations of </a:t>
            </a:r>
            <a:r>
              <a:rPr lang="en-US" sz="1300" dirty="0" err="1"/>
              <a:t>unremediated</a:t>
            </a:r>
            <a:r>
              <a:rPr lang="en-US" sz="1300" dirty="0"/>
              <a:t> structural discrimination.</a:t>
            </a:r>
          </a:p>
          <a:p>
            <a:endParaRPr lang="en-US" sz="1300" dirty="0"/>
          </a:p>
          <a:p>
            <a:r>
              <a:rPr lang="en-US" sz="1300" dirty="0"/>
              <a:t>We look at spatial relationship to each other – isolation</a:t>
            </a:r>
          </a:p>
          <a:p>
            <a:endParaRPr lang="en-US" sz="1300" dirty="0"/>
          </a:p>
          <a:p>
            <a:r>
              <a:rPr lang="en-US" sz="1300" dirty="0"/>
              <a:t>The isolation measure we use only allows comparison of two groups at a time.  </a:t>
            </a:r>
          </a:p>
          <a:p>
            <a:r>
              <a:rPr lang="en-US" sz="1300" dirty="0"/>
              <a:t>So our measure of racial segregation uses only two race groups: black and white</a:t>
            </a:r>
          </a:p>
          <a:p>
            <a:r>
              <a:rPr lang="en-US" sz="1300" dirty="0"/>
              <a:t>residents. A score of zero means each group is equally distributed across the</a:t>
            </a:r>
          </a:p>
          <a:p>
            <a:r>
              <a:rPr lang="en-US" sz="1300" dirty="0"/>
              <a:t>district and there is no segregation. A score of 100 means there is maximum</a:t>
            </a:r>
          </a:p>
          <a:p>
            <a:r>
              <a:rPr lang="en-US" sz="1300" dirty="0"/>
              <a:t>segregation.</a:t>
            </a:r>
          </a:p>
          <a:p>
            <a:endParaRPr lang="en-US" sz="1300" dirty="0"/>
          </a:p>
          <a:p>
            <a:r>
              <a:rPr lang="en-US" sz="1300" dirty="0"/>
              <a:t>The measure of income segregation compares the variation in the earnings</a:t>
            </a:r>
          </a:p>
          <a:p>
            <a:r>
              <a:rPr lang="en-US" sz="1300" dirty="0"/>
              <a:t>of full-time workers within the district to the variation in earnings in the</a:t>
            </a:r>
          </a:p>
          <a:p>
            <a:r>
              <a:rPr lang="en-US" sz="1300" dirty="0"/>
              <a:t>metropolitan area. A score of zero means there is no segregation. This district</a:t>
            </a:r>
          </a:p>
          <a:p>
            <a:r>
              <a:rPr lang="en-US" sz="1300" dirty="0"/>
              <a:t>has the same income mix as the region overall. A score of 100 means there</a:t>
            </a:r>
          </a:p>
          <a:p>
            <a:r>
              <a:rPr lang="en-US" sz="1300" dirty="0"/>
              <a:t>is total segregation. No households would have a neighbor with a different</a:t>
            </a:r>
          </a:p>
          <a:p>
            <a:r>
              <a:rPr lang="en-US" sz="1300" dirty="0"/>
              <a:t>income than its own.</a:t>
            </a:r>
          </a:p>
          <a:p>
            <a:endParaRPr lang="en-US" sz="1300" dirty="0"/>
          </a:p>
          <a:p>
            <a:r>
              <a:rPr lang="en-US" sz="1300" dirty="0"/>
              <a:t>Economic Segregation (see p9-10)</a:t>
            </a:r>
          </a:p>
          <a:p>
            <a:r>
              <a:rPr lang="en-US" sz="1300" u="sng" dirty="0">
                <a:hlinkClick r:id="rId3"/>
              </a:rPr>
              <a:t>https://s4.ad.brown.edu/Projects/Diversity/data/report/report10162013.pdf</a:t>
            </a:r>
            <a:endParaRPr lang="en-US" sz="1300" dirty="0"/>
          </a:p>
          <a:p>
            <a:r>
              <a:rPr lang="en-US" sz="1300" dirty="0"/>
              <a:t>(from Census) Theil Index: “The entropy index (also called the information index) measures the (weighted) average deviation of each areal unit from the districts area's "entropy" or racial and ethnic diversity, which is greatest when each group is equally represented in the metropolitan area.”</a:t>
            </a:r>
          </a:p>
          <a:p>
            <a:r>
              <a:rPr lang="en-US" sz="1300" dirty="0"/>
              <a:t> </a:t>
            </a:r>
          </a:p>
          <a:p>
            <a:r>
              <a:rPr lang="en-US" sz="1300" dirty="0"/>
              <a:t>Isolation/exposure Index example visualization</a:t>
            </a:r>
          </a:p>
          <a:p>
            <a:r>
              <a:rPr lang="en-US" sz="1300" u="sng" dirty="0">
                <a:hlinkClick r:id="rId4"/>
              </a:rPr>
              <a:t>https://www.census.gov/hhes/www/housing/resseg/fig2-1b.html</a:t>
            </a:r>
            <a:endParaRPr lang="en-US" sz="1300" dirty="0"/>
          </a:p>
          <a:p>
            <a:r>
              <a:rPr lang="en-US" sz="1300" dirty="0"/>
              <a:t>(from Census) “The isolation index measures ‘the extent to which minority members are exposed only to one another,’ (Massey and Denton, p. 288) and is computed as the minority-weighted average of the minority proportion in each area.”</a:t>
            </a:r>
          </a:p>
          <a:p>
            <a:endParaRPr lang="en-US" dirty="0"/>
          </a:p>
        </p:txBody>
      </p:sp>
      <p:sp>
        <p:nvSpPr>
          <p:cNvPr id="4" name="Slide Number Placeholder 3"/>
          <p:cNvSpPr>
            <a:spLocks noGrp="1"/>
          </p:cNvSpPr>
          <p:nvPr>
            <p:ph type="sldNum" sz="quarter" idx="10"/>
          </p:nvPr>
        </p:nvSpPr>
        <p:spPr/>
        <p:txBody>
          <a:bodyPr/>
          <a:lstStyle/>
          <a:p>
            <a:fld id="{41BF7123-21AE-42A4-ABD1-2C4451F0F09E}" type="slidenum">
              <a:rPr lang="en-US" smtClean="0"/>
              <a:t>7</a:t>
            </a:fld>
            <a:endParaRPr lang="en-US"/>
          </a:p>
        </p:txBody>
      </p:sp>
    </p:spTree>
    <p:extLst>
      <p:ext uri="{BB962C8B-B14F-4D97-AF65-F5344CB8AC3E}">
        <p14:creationId xmlns:p14="http://schemas.microsoft.com/office/powerpoint/2010/main" val="199630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a:t>
            </a:r>
            <a:r>
              <a:rPr lang="en-US" baseline="0" dirty="0"/>
              <a:t> have a district calculation for each variable, we then we have to standardize all of the variables in the model so that they can be compared and added together.</a:t>
            </a:r>
          </a:p>
          <a:p>
            <a:endParaRPr lang="en-US" baseline="0" dirty="0"/>
          </a:p>
          <a:p>
            <a:r>
              <a:rPr lang="en-US" baseline="0" dirty="0"/>
              <a:t>A score of 0 means you’re at the very bottom of all districts (District 25), a sore of 100 means you’re at the very top (District 13)</a:t>
            </a:r>
          </a:p>
          <a:p>
            <a:endParaRPr lang="en-US" baseline="0" dirty="0"/>
          </a:p>
          <a:p>
            <a:r>
              <a:rPr lang="en-US" baseline="0" dirty="0"/>
              <a:t>District 1 has a higher unemployment  than 13% of other districts</a:t>
            </a:r>
          </a:p>
          <a:p>
            <a:r>
              <a:rPr lang="en-US" baseline="0" dirty="0"/>
              <a:t>District 13 has a rate higher than 100% of other districts</a:t>
            </a:r>
            <a:endParaRPr lang="en-US" dirty="0"/>
          </a:p>
        </p:txBody>
      </p:sp>
      <p:sp>
        <p:nvSpPr>
          <p:cNvPr id="4" name="Slide Number Placeholder 3"/>
          <p:cNvSpPr>
            <a:spLocks noGrp="1"/>
          </p:cNvSpPr>
          <p:nvPr>
            <p:ph type="sldNum" sz="quarter" idx="10"/>
          </p:nvPr>
        </p:nvSpPr>
        <p:spPr/>
        <p:txBody>
          <a:bodyPr/>
          <a:lstStyle/>
          <a:p>
            <a:fld id="{41BF7123-21AE-42A4-ABD1-2C4451F0F09E}" type="slidenum">
              <a:rPr lang="en-US" smtClean="0"/>
              <a:t>8</a:t>
            </a:fld>
            <a:endParaRPr lang="en-US"/>
          </a:p>
        </p:txBody>
      </p:sp>
    </p:spTree>
    <p:extLst>
      <p:ext uri="{BB962C8B-B14F-4D97-AF65-F5344CB8AC3E}">
        <p14:creationId xmlns:p14="http://schemas.microsoft.com/office/powerpoint/2010/main" val="193689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way of standardizing</a:t>
            </a:r>
            <a:r>
              <a:rPr lang="en-US" baseline="0" dirty="0"/>
              <a:t> all of the variables in the model so that they can be compared and added together.</a:t>
            </a:r>
          </a:p>
          <a:p>
            <a:endParaRPr lang="en-US" baseline="0" dirty="0"/>
          </a:p>
          <a:p>
            <a:r>
              <a:rPr lang="en-US" baseline="0" dirty="0"/>
              <a:t>A score of 0 means you’re at the very bottom of all districts (District 2), a sore of 100 means you’re at the very top (District 13)</a:t>
            </a:r>
          </a:p>
          <a:p>
            <a:endParaRPr lang="en-US" baseline="0" dirty="0"/>
          </a:p>
          <a:p>
            <a:r>
              <a:rPr lang="en-US" baseline="0" dirty="0"/>
              <a:t>District 1 has a crime rate higher than 8% of other districts</a:t>
            </a:r>
          </a:p>
          <a:p>
            <a:r>
              <a:rPr lang="en-US" baseline="0" dirty="0"/>
              <a:t>District 13 has a rate higher than 100% of other districts</a:t>
            </a:r>
            <a:endParaRPr lang="en-US" dirty="0"/>
          </a:p>
        </p:txBody>
      </p:sp>
      <p:sp>
        <p:nvSpPr>
          <p:cNvPr id="4" name="Slide Number Placeholder 3"/>
          <p:cNvSpPr>
            <a:spLocks noGrp="1"/>
          </p:cNvSpPr>
          <p:nvPr>
            <p:ph type="sldNum" sz="quarter" idx="10"/>
          </p:nvPr>
        </p:nvSpPr>
        <p:spPr/>
        <p:txBody>
          <a:bodyPr/>
          <a:lstStyle/>
          <a:p>
            <a:fld id="{41BF7123-21AE-42A4-ABD1-2C4451F0F09E}" type="slidenum">
              <a:rPr lang="en-US" smtClean="0"/>
              <a:t>11</a:t>
            </a:fld>
            <a:endParaRPr lang="en-US"/>
          </a:p>
        </p:txBody>
      </p:sp>
    </p:spTree>
    <p:extLst>
      <p:ext uri="{BB962C8B-B14F-4D97-AF65-F5344CB8AC3E}">
        <p14:creationId xmlns:p14="http://schemas.microsoft.com/office/powerpoint/2010/main" val="2369987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844406" y="-864501"/>
            <a:ext cx="977953" cy="3156693"/>
            <a:chOff x="685136" y="-246616"/>
            <a:chExt cx="733465" cy="2367520"/>
          </a:xfrm>
        </p:grpSpPr>
        <p:sp>
          <p:nvSpPr>
            <p:cNvPr id="6" name="Rectangle 5"/>
            <p:cNvSpPr/>
            <p:nvPr userDrawn="1"/>
          </p:nvSpPr>
          <p:spPr>
            <a:xfrm>
              <a:off x="685136" y="-24661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8" name="Picture 7"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308" y="1380149"/>
              <a:ext cx="489120" cy="620806"/>
            </a:xfrm>
            <a:prstGeom prst="rect">
              <a:avLst/>
            </a:prstGeom>
          </p:spPr>
        </p:pic>
      </p:grpSp>
      <p:sp>
        <p:nvSpPr>
          <p:cNvPr id="2" name="Title 1"/>
          <p:cNvSpPr>
            <a:spLocks noGrp="1"/>
          </p:cNvSpPr>
          <p:nvPr userDrawn="1">
            <p:ph type="title" hasCustomPrompt="1"/>
          </p:nvPr>
        </p:nvSpPr>
        <p:spPr>
          <a:xfrm>
            <a:off x="670538" y="3688697"/>
            <a:ext cx="10312295" cy="1485992"/>
          </a:xfrm>
        </p:spPr>
        <p:txBody>
          <a:bodyPr anchor="ctr">
            <a:normAutofit/>
          </a:bodyPr>
          <a:lstStyle>
            <a:lvl1pPr>
              <a:lnSpc>
                <a:spcPct val="90000"/>
              </a:lnSpc>
              <a:defRPr sz="5333"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707592" y="6279762"/>
            <a:ext cx="10312296" cy="370205"/>
          </a:xfrm>
        </p:spPr>
        <p:txBody>
          <a:bodyPr anchor="ctr">
            <a:noAutofit/>
          </a:bodyPr>
          <a:lstStyle>
            <a:lvl1pPr marL="0" indent="0">
              <a:buNone/>
              <a:defRPr sz="1467" b="1" spc="107" baseline="0">
                <a:solidFill>
                  <a:srgbClr val="A6A6A6"/>
                </a:solidFill>
                <a:latin typeface="Arial"/>
                <a:cs typeface="Arial"/>
              </a:defRPr>
            </a:lvl1pPr>
          </a:lstStyle>
          <a:p>
            <a:pPr lvl="0"/>
            <a:r>
              <a:rPr lang="en-US" dirty="0"/>
              <a:t>IUPUI</a:t>
            </a:r>
          </a:p>
        </p:txBody>
      </p:sp>
      <p:sp>
        <p:nvSpPr>
          <p:cNvPr id="9" name="Text Placeholder 19"/>
          <p:cNvSpPr>
            <a:spLocks noGrp="1"/>
          </p:cNvSpPr>
          <p:nvPr>
            <p:ph type="body" sz="quarter" idx="11" hasCustomPrompt="1"/>
          </p:nvPr>
        </p:nvSpPr>
        <p:spPr>
          <a:xfrm>
            <a:off x="707592" y="3258479"/>
            <a:ext cx="10312296" cy="336549"/>
          </a:xfrm>
        </p:spPr>
        <p:txBody>
          <a:bodyPr anchor="ctr">
            <a:noAutofit/>
          </a:bodyPr>
          <a:lstStyle>
            <a:lvl1pPr marL="0" indent="0">
              <a:buNone/>
              <a:defRPr sz="2400" b="0" spc="0" baseline="0">
                <a:solidFill>
                  <a:srgbClr val="A6A6A6"/>
                </a:solidFill>
                <a:latin typeface="Arial"/>
                <a:cs typeface="Arial"/>
              </a:defRPr>
            </a:lvl1pPr>
          </a:lstStyle>
          <a:p>
            <a:pPr lvl="0"/>
            <a:r>
              <a:rPr lang="en-US" dirty="0"/>
              <a:t>SUBHEAD OR NAME OF SCHOOL, DEPARTMENT, OR UNIT</a:t>
            </a:r>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11914" t="16270" r="14110" b="38544"/>
          <a:stretch/>
        </p:blipFill>
        <p:spPr>
          <a:xfrm>
            <a:off x="10131974" y="5774518"/>
            <a:ext cx="1701717" cy="831556"/>
          </a:xfrm>
          <a:prstGeom prst="rect">
            <a:avLst/>
          </a:prstGeom>
        </p:spPr>
      </p:pic>
    </p:spTree>
    <p:extLst>
      <p:ext uri="{BB962C8B-B14F-4D97-AF65-F5344CB8AC3E}">
        <p14:creationId xmlns:p14="http://schemas.microsoft.com/office/powerpoint/2010/main" val="276994595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609585"/>
            <a:fld id="{A2A4B7EB-AAB8-4087-A3CB-F67CD225618E}" type="datetimeFigureOut">
              <a:rPr lang="en-US" smtClean="0">
                <a:solidFill>
                  <a:srgbClr val="404040"/>
                </a:solidFill>
              </a:rPr>
              <a:pPr defTabSz="609585"/>
              <a:t>7/23/2021</a:t>
            </a:fld>
            <a:endParaRPr lang="en-US">
              <a:solidFill>
                <a:srgbClr val="404040"/>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609585"/>
            <a:endParaRPr lang="en-US">
              <a:solidFill>
                <a:srgbClr val="404040"/>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609585"/>
            <a:fld id="{A4AA1C03-DF78-4DD8-84D3-11D44068ABD3}" type="slidenum">
              <a:rPr lang="en-US" smtClean="0">
                <a:solidFill>
                  <a:srgbClr val="404040"/>
                </a:solidFill>
              </a:rPr>
              <a:pPr defTabSz="609585"/>
              <a:t>‹#›</a:t>
            </a:fld>
            <a:endParaRPr lang="en-US">
              <a:solidFill>
                <a:srgbClr val="404040"/>
              </a:solidFill>
            </a:endParaRPr>
          </a:p>
        </p:txBody>
      </p:sp>
    </p:spTree>
    <p:extLst>
      <p:ext uri="{BB962C8B-B14F-4D97-AF65-F5344CB8AC3E}">
        <p14:creationId xmlns:p14="http://schemas.microsoft.com/office/powerpoint/2010/main" val="282171375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79638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838253" y="3187346"/>
            <a:ext cx="184731" cy="461665"/>
          </a:xfrm>
          <a:prstGeom prst="rect">
            <a:avLst/>
          </a:prstGeom>
          <a:noFill/>
        </p:spPr>
        <p:txBody>
          <a:bodyPr wrap="none" rtlCol="0">
            <a:spAutoFit/>
          </a:bodyPr>
          <a:lstStyle/>
          <a:p>
            <a:pPr defTabSz="609585"/>
            <a:endParaRPr lang="en-US" sz="2400" dirty="0">
              <a:solidFill>
                <a:srgbClr val="404040"/>
              </a:solidFill>
            </a:endParaRPr>
          </a:p>
        </p:txBody>
      </p:sp>
      <p:sp>
        <p:nvSpPr>
          <p:cNvPr id="10" name="TextBox 9"/>
          <p:cNvSpPr txBox="1"/>
          <p:nvPr userDrawn="1"/>
        </p:nvSpPr>
        <p:spPr>
          <a:xfrm>
            <a:off x="1838253" y="3187346"/>
            <a:ext cx="184731" cy="461665"/>
          </a:xfrm>
          <a:prstGeom prst="rect">
            <a:avLst/>
          </a:prstGeom>
          <a:noFill/>
        </p:spPr>
        <p:txBody>
          <a:bodyPr wrap="none" rtlCol="0">
            <a:spAutoFit/>
          </a:bodyPr>
          <a:lstStyle/>
          <a:p>
            <a:pPr defTabSz="609585"/>
            <a:endParaRPr lang="en-US" sz="2400" dirty="0">
              <a:solidFill>
                <a:srgbClr val="404040"/>
              </a:solidFill>
            </a:endParaRPr>
          </a:p>
        </p:txBody>
      </p:sp>
      <p:sp>
        <p:nvSpPr>
          <p:cNvPr id="11" name="TextBox 10"/>
          <p:cNvSpPr txBox="1"/>
          <p:nvPr userDrawn="1"/>
        </p:nvSpPr>
        <p:spPr>
          <a:xfrm>
            <a:off x="1838253" y="3187346"/>
            <a:ext cx="184731" cy="461665"/>
          </a:xfrm>
          <a:prstGeom prst="rect">
            <a:avLst/>
          </a:prstGeom>
          <a:noFill/>
        </p:spPr>
        <p:txBody>
          <a:bodyPr wrap="none" rtlCol="0">
            <a:spAutoFit/>
          </a:bodyPr>
          <a:lstStyle/>
          <a:p>
            <a:pPr defTabSz="609585"/>
            <a:endParaRPr lang="en-US" sz="2400" dirty="0">
              <a:solidFill>
                <a:srgbClr val="404040"/>
              </a:solidFill>
            </a:endParaRPr>
          </a:p>
        </p:txBody>
      </p:sp>
      <p:sp>
        <p:nvSpPr>
          <p:cNvPr id="14" name="Title 13"/>
          <p:cNvSpPr>
            <a:spLocks noGrp="1"/>
          </p:cNvSpPr>
          <p:nvPr>
            <p:ph type="title" hasCustomPrompt="1"/>
          </p:nvPr>
        </p:nvSpPr>
        <p:spPr>
          <a:xfrm>
            <a:off x="675592" y="3032696"/>
            <a:ext cx="9069976" cy="875880"/>
          </a:xfrm>
        </p:spPr>
        <p:txBody>
          <a:bodyPr anchor="ctr">
            <a:noAutofit/>
          </a:bodyPr>
          <a:lstStyle>
            <a:lvl1pPr>
              <a:defRPr sz="5333"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701508" y="2704818"/>
            <a:ext cx="4933949" cy="336549"/>
          </a:xfrm>
        </p:spPr>
        <p:txBody>
          <a:bodyPr anchor="ctr">
            <a:noAutofit/>
          </a:bodyPr>
          <a:lstStyle>
            <a:lvl1pPr marL="0" indent="0">
              <a:buNone/>
              <a:defRPr sz="1867" b="1" i="0" spc="67"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9923" y="2709333"/>
            <a:ext cx="198152" cy="1115608"/>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Tree>
    <p:extLst>
      <p:ext uri="{BB962C8B-B14F-4D97-AF65-F5344CB8AC3E}">
        <p14:creationId xmlns:p14="http://schemas.microsoft.com/office/powerpoint/2010/main" val="419666157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3" name="Text Placeholder 19"/>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4741334" y="4721413"/>
            <a:ext cx="184731" cy="461665"/>
          </a:xfrm>
          <a:prstGeom prst="rect">
            <a:avLst/>
          </a:prstGeom>
          <a:noFill/>
        </p:spPr>
        <p:txBody>
          <a:bodyPr wrap="none" rtlCol="0">
            <a:spAutoFit/>
          </a:bodyPr>
          <a:lstStyle/>
          <a:p>
            <a:pPr defTabSz="609585"/>
            <a:endParaRPr lang="en-US" sz="2400" dirty="0">
              <a:solidFill>
                <a:srgbClr val="404040"/>
              </a:solidFill>
            </a:endParaRPr>
          </a:p>
        </p:txBody>
      </p:sp>
      <p:sp>
        <p:nvSpPr>
          <p:cNvPr id="7" name="Text Placeholder 2"/>
          <p:cNvSpPr>
            <a:spLocks noGrp="1"/>
          </p:cNvSpPr>
          <p:nvPr>
            <p:ph idx="1" hasCustomPrompt="1"/>
          </p:nvPr>
        </p:nvSpPr>
        <p:spPr>
          <a:xfrm>
            <a:off x="691765" y="2172539"/>
            <a:ext cx="10687459" cy="3747511"/>
          </a:xfrm>
          <a:prstGeom prst="rect">
            <a:avLst/>
          </a:prstGeom>
        </p:spPr>
        <p:txBody>
          <a:bodyPr vert="horz" lIns="91440" tIns="45720" rIns="91440" bIns="45720" rtlCol="0">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41050" y="6215357"/>
            <a:ext cx="12304889" cy="705284"/>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16" name="Picture 15"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12197"/>
              <a:ext cx="3613600" cy="253916"/>
            </a:xfrm>
            <a:prstGeom prst="rect">
              <a:avLst/>
            </a:prstGeom>
            <a:noFill/>
          </p:spPr>
          <p:txBody>
            <a:bodyPr wrap="square" rtlCol="0" anchor="ctr">
              <a:spAutoFit/>
            </a:bodyPr>
            <a:lstStyle/>
            <a:p>
              <a:pPr defTabSz="609585"/>
              <a:r>
                <a:rPr lang="en-US" sz="1600" dirty="0">
                  <a:solidFill>
                    <a:srgbClr val="FFFFFF"/>
                  </a:solidFill>
                </a:rPr>
                <a:t>IUPUI</a:t>
              </a:r>
            </a:p>
          </p:txBody>
        </p:sp>
      </p:gr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9976" y="6330641"/>
            <a:ext cx="999248" cy="455103"/>
          </a:xfrm>
          <a:prstGeom prst="rect">
            <a:avLst/>
          </a:prstGeom>
        </p:spPr>
      </p:pic>
    </p:spTree>
    <p:extLst>
      <p:ext uri="{BB962C8B-B14F-4D97-AF65-F5344CB8AC3E}">
        <p14:creationId xmlns:p14="http://schemas.microsoft.com/office/powerpoint/2010/main" val="125598846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00405" y="619181"/>
            <a:ext cx="6080772" cy="1039091"/>
          </a:xfrm>
          <a:prstGeom prst="rect">
            <a:avLst/>
          </a:prstGeom>
        </p:spPr>
        <p:txBody>
          <a:bodyPr vert="horz" lIns="91440" tIns="45720" rIns="91440" bIns="45720" rtlCol="0" anchor="ctr">
            <a:noAutofit/>
          </a:bodyPr>
          <a:lstStyle>
            <a:lvl1pPr>
              <a:defRPr sz="4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700405" y="2172540"/>
            <a:ext cx="6080772" cy="3723149"/>
          </a:xfrm>
          <a:prstGeom prst="rect">
            <a:avLst/>
          </a:prstGeom>
        </p:spPr>
        <p:txBody>
          <a:bodyPr vert="horz" lIns="91440" tIns="45720" rIns="91440" bIns="45720" rtlCol="0">
            <a:normAutofit/>
          </a:bodyPr>
          <a:lstStyle>
            <a:lvl1pPr marL="457189" indent="-457189">
              <a:lnSpc>
                <a:spcPct val="100000"/>
              </a:lnSpc>
              <a:buFont typeface="Arial"/>
              <a:buChar char="•"/>
              <a:defRPr sz="2400">
                <a:solidFill>
                  <a:srgbClr val="404041"/>
                </a:solidFill>
                <a:latin typeface="Arial"/>
                <a:cs typeface="Arial"/>
              </a:defRPr>
            </a:lvl1pPr>
            <a:lvl2pPr marL="990575" indent="-380990">
              <a:lnSpc>
                <a:spcPct val="100000"/>
              </a:lnSpc>
              <a:buFont typeface="Arial"/>
              <a:buChar char="•"/>
              <a:defRPr sz="2400">
                <a:solidFill>
                  <a:srgbClr val="404041"/>
                </a:solidFill>
                <a:latin typeface="Arial"/>
                <a:cs typeface="Arial"/>
              </a:defRPr>
            </a:lvl2pPr>
            <a:lvl3pPr marL="1523962" indent="-304792">
              <a:lnSpc>
                <a:spcPct val="100000"/>
              </a:lnSpc>
              <a:buFont typeface="Arial"/>
              <a:buChar char="•"/>
              <a:defRPr sz="2400">
                <a:solidFill>
                  <a:srgbClr val="404041"/>
                </a:solidFill>
                <a:latin typeface="Arial"/>
                <a:cs typeface="Arial"/>
              </a:defRPr>
            </a:lvl3pPr>
            <a:lvl4pPr marL="2133547" indent="-304792">
              <a:lnSpc>
                <a:spcPct val="100000"/>
              </a:lnSpc>
              <a:buFont typeface="Arial"/>
              <a:buChar char="•"/>
              <a:defRPr sz="2400">
                <a:solidFill>
                  <a:srgbClr val="404041"/>
                </a:solidFill>
                <a:latin typeface="Arial"/>
                <a:cs typeface="Arial"/>
              </a:defRPr>
            </a:lvl4pPr>
            <a:lvl5pPr marL="2743131" indent="-304792">
              <a:lnSpc>
                <a:spcPct val="100000"/>
              </a:lnSpc>
              <a:buFont typeface="Arial"/>
              <a:buChar char="•"/>
              <a:defRPr sz="2400">
                <a:solidFill>
                  <a:srgbClr val="40404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7430745" y="0"/>
            <a:ext cx="4761255" cy="6858000"/>
          </a:xfrm>
        </p:spPr>
        <p:txBody>
          <a:bodyPr/>
          <a:lstStyle/>
          <a:p>
            <a:r>
              <a:rPr lang="en-US"/>
              <a:t>Click icon to add picture</a:t>
            </a:r>
          </a:p>
        </p:txBody>
      </p:sp>
      <p:sp>
        <p:nvSpPr>
          <p:cNvPr id="17" name="Rectangle 16"/>
          <p:cNvSpPr/>
          <p:nvPr userDrawn="1"/>
        </p:nvSpPr>
        <p:spPr>
          <a:xfrm>
            <a:off x="0" y="649066"/>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nvGrpSpPr>
          <p:cNvPr id="9" name="Group 8"/>
          <p:cNvGrpSpPr/>
          <p:nvPr userDrawn="1"/>
        </p:nvGrpSpPr>
        <p:grpSpPr>
          <a:xfrm>
            <a:off x="847071" y="6215357"/>
            <a:ext cx="516263" cy="705284"/>
            <a:chOff x="635303" y="4661517"/>
            <a:chExt cx="387197" cy="528963"/>
          </a:xfrm>
        </p:grpSpPr>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12" name="Picture 11"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28376265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7798" y="1012094"/>
            <a:ext cx="10672545" cy="932087"/>
          </a:xfrm>
        </p:spPr>
        <p:txBody>
          <a:bodyPr>
            <a:normAutofit/>
          </a:bodyPr>
          <a:lstStyle>
            <a:lvl1pPr>
              <a:defRPr sz="4000" b="1" i="0" cap="none" spc="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97798" y="2173873"/>
            <a:ext cx="10681425" cy="3758359"/>
          </a:xfrm>
        </p:spPr>
        <p:txBody>
          <a:bodyPr>
            <a:normAutofit/>
          </a:bodyPr>
          <a:lstStyle>
            <a:lvl1pPr marL="457189" indent="-457189" algn="l">
              <a:lnSpc>
                <a:spcPct val="100000"/>
              </a:lnSpc>
              <a:buFont typeface="+mj-lt"/>
              <a:buAutoNum type="arabicPeriod"/>
              <a:defRPr sz="2400" spc="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3" name="Text Placeholder 19"/>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23" name="Rectangle 22"/>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nvGrpSpPr>
          <p:cNvPr id="11" name="Group 10"/>
          <p:cNvGrpSpPr/>
          <p:nvPr userDrawn="1"/>
        </p:nvGrpSpPr>
        <p:grpSpPr>
          <a:xfrm>
            <a:off x="-41050" y="6215357"/>
            <a:ext cx="12304889" cy="705284"/>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15" name="Picture 14"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12196"/>
              <a:ext cx="3613600" cy="253916"/>
            </a:xfrm>
            <a:prstGeom prst="rect">
              <a:avLst/>
            </a:prstGeom>
            <a:noFill/>
          </p:spPr>
          <p:txBody>
            <a:bodyPr wrap="square" rtlCol="0" anchor="ctr">
              <a:spAutoFit/>
            </a:bodyPr>
            <a:lstStyle/>
            <a:p>
              <a:pPr defTabSz="609585"/>
              <a:r>
                <a:rPr lang="en-US" sz="1600" dirty="0">
                  <a:solidFill>
                    <a:srgbClr val="FFFFFF"/>
                  </a:solidFill>
                </a:rPr>
                <a:t>IUPUI</a:t>
              </a:r>
            </a:p>
          </p:txBody>
        </p:sp>
      </p:gr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9976" y="6330641"/>
            <a:ext cx="999248" cy="455103"/>
          </a:xfrm>
          <a:prstGeom prst="rect">
            <a:avLst/>
          </a:prstGeom>
        </p:spPr>
      </p:pic>
    </p:spTree>
    <p:extLst>
      <p:ext uri="{BB962C8B-B14F-4D97-AF65-F5344CB8AC3E}">
        <p14:creationId xmlns:p14="http://schemas.microsoft.com/office/powerpoint/2010/main" val="201202140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06833" y="619181"/>
            <a:ext cx="6080772" cy="1039091"/>
          </a:xfrm>
          <a:prstGeom prst="rect">
            <a:avLst/>
          </a:prstGeom>
        </p:spPr>
        <p:txBody>
          <a:bodyPr vert="horz" lIns="91440" tIns="45720" rIns="91440" bIns="45720" rtlCol="0" anchor="ctr">
            <a:noAutofit/>
          </a:bodyPr>
          <a:lstStyle>
            <a:lvl1pPr>
              <a:defRPr sz="4000" b="1" i="0" spc="0">
                <a:solidFill>
                  <a:schemeClr val="bg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706833" y="2172540"/>
            <a:ext cx="6080772" cy="3735329"/>
          </a:xfrm>
          <a:prstGeom prst="rect">
            <a:avLst/>
          </a:prstGeom>
        </p:spPr>
        <p:txBody>
          <a:bodyPr vert="horz" lIns="91440" tIns="45720" rIns="91440" bIns="45720" rtlCol="0">
            <a:normAutofit/>
          </a:bodyPr>
          <a:lstStyle>
            <a:lvl1pPr marL="457189" indent="-457189">
              <a:lnSpc>
                <a:spcPct val="100000"/>
              </a:lnSpc>
              <a:buFont typeface="Arial"/>
              <a:buChar char="•"/>
              <a:defRPr sz="2400">
                <a:solidFill>
                  <a:schemeClr val="bg1"/>
                </a:solidFill>
                <a:latin typeface="Arial"/>
                <a:cs typeface="Arial"/>
              </a:defRPr>
            </a:lvl1pPr>
            <a:lvl2pPr marL="990575" indent="-380990">
              <a:lnSpc>
                <a:spcPct val="100000"/>
              </a:lnSpc>
              <a:buFont typeface="Arial"/>
              <a:buChar char="•"/>
              <a:defRPr sz="2400">
                <a:solidFill>
                  <a:schemeClr val="bg1"/>
                </a:solidFill>
                <a:latin typeface="Arial"/>
                <a:cs typeface="Arial"/>
              </a:defRPr>
            </a:lvl2pPr>
            <a:lvl3pPr marL="1523962" indent="-304792">
              <a:lnSpc>
                <a:spcPct val="100000"/>
              </a:lnSpc>
              <a:buFont typeface="Arial"/>
              <a:buChar char="•"/>
              <a:defRPr sz="2400">
                <a:solidFill>
                  <a:schemeClr val="bg1"/>
                </a:solidFill>
                <a:latin typeface="Arial"/>
                <a:cs typeface="Arial"/>
              </a:defRPr>
            </a:lvl3pPr>
            <a:lvl4pPr marL="2133547" indent="-304792">
              <a:lnSpc>
                <a:spcPct val="100000"/>
              </a:lnSpc>
              <a:buFont typeface="Arial"/>
              <a:buChar char="•"/>
              <a:defRPr sz="2400">
                <a:solidFill>
                  <a:schemeClr val="bg1"/>
                </a:solidFill>
                <a:latin typeface="Arial"/>
                <a:cs typeface="Arial"/>
              </a:defRPr>
            </a:lvl4pPr>
            <a:lvl5pPr marL="2743131" indent="-304792">
              <a:lnSpc>
                <a:spcPct val="100000"/>
              </a:lnSpc>
              <a:buFont typeface="Arial"/>
              <a:buChar char="•"/>
              <a:defRPr sz="24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7419879" y="0"/>
            <a:ext cx="4761255" cy="6858000"/>
          </a:xfrm>
        </p:spPr>
        <p:txBody>
          <a:bodyPr/>
          <a:lstStyle/>
          <a:p>
            <a:r>
              <a:rPr lang="en-US"/>
              <a:t>Click icon to add picture</a:t>
            </a:r>
            <a:endParaRPr lang="en-US" dirty="0"/>
          </a:p>
        </p:txBody>
      </p:sp>
      <p:sp>
        <p:nvSpPr>
          <p:cNvPr id="13" name="Rectangle 12"/>
          <p:cNvSpPr/>
          <p:nvPr userDrawn="1"/>
        </p:nvSpPr>
        <p:spPr>
          <a:xfrm>
            <a:off x="-21130" y="649066"/>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nvGrpSpPr>
          <p:cNvPr id="9" name="Group 8"/>
          <p:cNvGrpSpPr/>
          <p:nvPr userDrawn="1"/>
        </p:nvGrpSpPr>
        <p:grpSpPr>
          <a:xfrm>
            <a:off x="847071" y="6215357"/>
            <a:ext cx="516263" cy="705284"/>
            <a:chOff x="635303" y="4661517"/>
            <a:chExt cx="387197" cy="528963"/>
          </a:xfrm>
        </p:grpSpPr>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14" name="Picture 13"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392" y="6215357"/>
            <a:ext cx="999248" cy="455103"/>
          </a:xfrm>
          <a:prstGeom prst="rect">
            <a:avLst/>
          </a:prstGeom>
        </p:spPr>
      </p:pic>
    </p:spTree>
    <p:extLst>
      <p:ext uri="{BB962C8B-B14F-4D97-AF65-F5344CB8AC3E}">
        <p14:creationId xmlns:p14="http://schemas.microsoft.com/office/powerpoint/2010/main" val="389908754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41050" y="6215357"/>
            <a:ext cx="12304889" cy="705284"/>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11" name="Picture 10"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2" name="TextBox 11"/>
            <p:cNvSpPr txBox="1"/>
            <p:nvPr userDrawn="1"/>
          </p:nvSpPr>
          <p:spPr>
            <a:xfrm>
              <a:off x="1030972" y="4812196"/>
              <a:ext cx="3613600" cy="253916"/>
            </a:xfrm>
            <a:prstGeom prst="rect">
              <a:avLst/>
            </a:prstGeom>
            <a:noFill/>
          </p:spPr>
          <p:txBody>
            <a:bodyPr wrap="square" rtlCol="0" anchor="ctr">
              <a:spAutoFit/>
            </a:bodyPr>
            <a:lstStyle/>
            <a:p>
              <a:pPr defTabSz="609585"/>
              <a:r>
                <a:rPr lang="en-US" sz="1600" dirty="0">
                  <a:solidFill>
                    <a:srgbClr val="FFFFFF"/>
                  </a:solidFill>
                </a:rPr>
                <a:t>IUPUI</a:t>
              </a:r>
            </a:p>
          </p:txBody>
        </p:sp>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9976" y="6330641"/>
            <a:ext cx="999248" cy="455103"/>
          </a:xfrm>
          <a:prstGeom prst="rect">
            <a:avLst/>
          </a:prstGeom>
        </p:spPr>
      </p:pic>
    </p:spTree>
    <p:extLst>
      <p:ext uri="{BB962C8B-B14F-4D97-AF65-F5344CB8AC3E}">
        <p14:creationId xmlns:p14="http://schemas.microsoft.com/office/powerpoint/2010/main" val="1605284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1050" y="6215357"/>
            <a:ext cx="12304889" cy="705284"/>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15" name="Picture 14"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12196"/>
              <a:ext cx="3613600" cy="253916"/>
            </a:xfrm>
            <a:prstGeom prst="rect">
              <a:avLst/>
            </a:prstGeom>
            <a:noFill/>
          </p:spPr>
          <p:txBody>
            <a:bodyPr wrap="square" rtlCol="0" anchor="ctr">
              <a:spAutoFit/>
            </a:bodyPr>
            <a:lstStyle/>
            <a:p>
              <a:pPr defTabSz="609585"/>
              <a:r>
                <a:rPr lang="en-US" sz="1600" dirty="0">
                  <a:solidFill>
                    <a:srgbClr val="FFFFFF"/>
                  </a:solidFill>
                </a:rPr>
                <a:t>IUPUI</a:t>
              </a:r>
            </a:p>
          </p:txBody>
        </p:sp>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9976" y="6330641"/>
            <a:ext cx="999248" cy="455103"/>
          </a:xfrm>
          <a:prstGeom prst="rect">
            <a:avLst/>
          </a:prstGeom>
        </p:spPr>
      </p:pic>
    </p:spTree>
    <p:extLst>
      <p:ext uri="{BB962C8B-B14F-4D97-AF65-F5344CB8AC3E}">
        <p14:creationId xmlns:p14="http://schemas.microsoft.com/office/powerpoint/2010/main" val="61349165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847071" y="5427952"/>
            <a:ext cx="3401656" cy="1437225"/>
            <a:chOff x="635303" y="4070963"/>
            <a:chExt cx="2551242" cy="1077919"/>
          </a:xfrm>
        </p:grpSpPr>
        <p:sp>
          <p:nvSpPr>
            <p:cNvPr id="4" name="Rectangle 3"/>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5" name="Picture 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9" name="Picture 8"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
        <p:nvSpPr>
          <p:cNvPr id="8" name="Text Placeholder 2"/>
          <p:cNvSpPr>
            <a:spLocks noGrp="1"/>
          </p:cNvSpPr>
          <p:nvPr userDrawn="1">
            <p:ph idx="1"/>
          </p:nvPr>
        </p:nvSpPr>
        <p:spPr>
          <a:xfrm>
            <a:off x="715470" y="907197"/>
            <a:ext cx="10478913" cy="3628887"/>
          </a:xfrm>
          <a:prstGeom prst="rect">
            <a:avLst/>
          </a:prstGeom>
        </p:spPr>
        <p:txBody>
          <a:bodyPr vert="horz" lIns="91440" tIns="45720" rIns="91440" bIns="45720" rtlCol="0">
            <a:normAutofit/>
          </a:bodyPr>
          <a:lstStyle>
            <a:lvl1pPr marL="0" indent="0">
              <a:lnSpc>
                <a:spcPct val="100000"/>
              </a:lnSpc>
              <a:buNone/>
              <a:defRPr sz="2400">
                <a:solidFill>
                  <a:schemeClr val="bg1"/>
                </a:solidFill>
                <a:latin typeface="Arial"/>
                <a:cs typeface="Arial"/>
              </a:defRPr>
            </a:lvl1pPr>
            <a:lvl2pPr marL="609585" indent="0">
              <a:lnSpc>
                <a:spcPct val="100000"/>
              </a:lnSpc>
              <a:buNone/>
              <a:defRPr sz="2133">
                <a:solidFill>
                  <a:schemeClr val="bg1"/>
                </a:solidFill>
                <a:latin typeface="Arial"/>
                <a:cs typeface="Arial"/>
              </a:defRPr>
            </a:lvl2pPr>
            <a:lvl3pPr marL="1219170" indent="0">
              <a:lnSpc>
                <a:spcPct val="100000"/>
              </a:lnSpc>
              <a:buNone/>
              <a:defRPr sz="2133">
                <a:solidFill>
                  <a:schemeClr val="bg1"/>
                </a:solidFill>
                <a:latin typeface="Arial"/>
                <a:cs typeface="Arial"/>
              </a:defRPr>
            </a:lvl3pPr>
            <a:lvl4pPr marL="1828754" indent="0">
              <a:lnSpc>
                <a:spcPct val="100000"/>
              </a:lnSpc>
              <a:buNone/>
              <a:defRPr sz="2133">
                <a:solidFill>
                  <a:schemeClr val="bg1"/>
                </a:solidFill>
                <a:latin typeface="Arial"/>
                <a:cs typeface="Arial"/>
              </a:defRPr>
            </a:lvl4pPr>
            <a:lvl5pPr>
              <a:lnSpc>
                <a:spcPct val="100000"/>
              </a:lnSpc>
              <a:defRPr sz="2133">
                <a:solidFill>
                  <a:schemeClr val="bg1"/>
                </a:solidFill>
                <a:latin typeface="Arial"/>
                <a:cs typeface="Arial"/>
              </a:defRPr>
            </a:lvl5pPr>
          </a:lstStyle>
          <a:p>
            <a:pPr lvl="0"/>
            <a:r>
              <a:rPr lang="en-US"/>
              <a:t>Click to edit Master text styles</a:t>
            </a:r>
          </a:p>
        </p:txBody>
      </p:sp>
      <p:sp>
        <p:nvSpPr>
          <p:cNvPr id="10" name="Rectangle 9"/>
          <p:cNvSpPr/>
          <p:nvPr userDrawn="1"/>
        </p:nvSpPr>
        <p:spPr>
          <a:xfrm>
            <a:off x="-21130" y="907197"/>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Tree>
    <p:extLst>
      <p:ext uri="{BB962C8B-B14F-4D97-AF65-F5344CB8AC3E}">
        <p14:creationId xmlns:p14="http://schemas.microsoft.com/office/powerpoint/2010/main" val="3212991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9189" y="846139"/>
            <a:ext cx="9069976"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49189" y="2119918"/>
            <a:ext cx="9069976" cy="42870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294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l" defTabSz="609585" rtl="0" eaLnBrk="1" latinLnBrk="0" hangingPunct="1">
        <a:spcBef>
          <a:spcPct val="0"/>
        </a:spcBef>
        <a:buNone/>
        <a:defRPr sz="4267" b="1" i="0" kern="100" spc="0">
          <a:solidFill>
            <a:schemeClr val="tx1"/>
          </a:solidFill>
          <a:latin typeface="Arial"/>
          <a:ea typeface="+mj-ea"/>
          <a:cs typeface="Arial"/>
        </a:defRPr>
      </a:lvl1pPr>
    </p:titleStyle>
    <p:bodyStyle>
      <a:lvl1pPr marL="457189" indent="-457189" algn="l" defTabSz="609585" rtl="0" eaLnBrk="1" latinLnBrk="0" hangingPunct="1">
        <a:lnSpc>
          <a:spcPct val="100000"/>
        </a:lnSpc>
        <a:spcBef>
          <a:spcPts val="0"/>
        </a:spcBef>
        <a:spcAft>
          <a:spcPts val="2400"/>
        </a:spcAft>
        <a:buClr>
          <a:schemeClr val="tx1">
            <a:lumMod val="50000"/>
            <a:lumOff val="50000"/>
          </a:schemeClr>
        </a:buClr>
        <a:buSzPct val="100000"/>
        <a:buFont typeface="Wingdings" charset="2"/>
        <a:buChar char="§"/>
        <a:defRPr sz="2400" kern="1200">
          <a:solidFill>
            <a:schemeClr val="tx1"/>
          </a:solidFill>
          <a:latin typeface="Arial"/>
          <a:ea typeface="+mn-ea"/>
          <a:cs typeface="Arial"/>
        </a:defRPr>
      </a:lvl1pPr>
      <a:lvl2pPr marL="990575" indent="-380990" algn="l" defTabSz="609585" rtl="0" eaLnBrk="1" latinLnBrk="0" hangingPunct="1">
        <a:lnSpc>
          <a:spcPct val="100000"/>
        </a:lnSpc>
        <a:spcBef>
          <a:spcPts val="0"/>
        </a:spcBef>
        <a:spcAft>
          <a:spcPts val="2400"/>
        </a:spcAft>
        <a:buFont typeface="Arial"/>
        <a:buChar char="–"/>
        <a:defRPr sz="2400" kern="1200">
          <a:solidFill>
            <a:schemeClr val="tx1"/>
          </a:solidFill>
          <a:latin typeface="Arial"/>
          <a:ea typeface="+mn-ea"/>
          <a:cs typeface="Arial"/>
        </a:defRPr>
      </a:lvl2pPr>
      <a:lvl3pPr marL="1523962" indent="-304792" algn="l" defTabSz="609585" rtl="0" eaLnBrk="1" latinLnBrk="0" hangingPunct="1">
        <a:lnSpc>
          <a:spcPct val="100000"/>
        </a:lnSpc>
        <a:spcBef>
          <a:spcPts val="0"/>
        </a:spcBef>
        <a:spcAft>
          <a:spcPts val="2400"/>
        </a:spcAft>
        <a:buFont typeface="Arial"/>
        <a:buChar char="•"/>
        <a:defRPr sz="2400" kern="1200">
          <a:solidFill>
            <a:schemeClr val="tx1"/>
          </a:solidFill>
          <a:latin typeface="Arial"/>
          <a:ea typeface="+mn-ea"/>
          <a:cs typeface="Arial"/>
        </a:defRPr>
      </a:lvl3pPr>
      <a:lvl4pPr marL="2133547" indent="-304792" algn="l" defTabSz="609585" rtl="0" eaLnBrk="1" latinLnBrk="0" hangingPunct="1">
        <a:lnSpc>
          <a:spcPct val="100000"/>
        </a:lnSpc>
        <a:spcBef>
          <a:spcPts val="0"/>
        </a:spcBef>
        <a:spcAft>
          <a:spcPts val="2400"/>
        </a:spcAft>
        <a:buFont typeface="Arial"/>
        <a:buChar char="–"/>
        <a:defRPr sz="2400" kern="1200">
          <a:solidFill>
            <a:schemeClr val="tx1"/>
          </a:solidFill>
          <a:latin typeface="Arial"/>
          <a:ea typeface="+mn-ea"/>
          <a:cs typeface="Arial"/>
        </a:defRPr>
      </a:lvl4pPr>
      <a:lvl5pPr marL="2743131" indent="-304792" algn="l" defTabSz="609585" rtl="0" eaLnBrk="1" latinLnBrk="0" hangingPunct="1">
        <a:lnSpc>
          <a:spcPct val="100000"/>
        </a:lnSpc>
        <a:spcBef>
          <a:spcPts val="0"/>
        </a:spcBef>
        <a:spcAft>
          <a:spcPts val="2400"/>
        </a:spcAft>
        <a:buFont typeface="Arial"/>
        <a:buChar char="»"/>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4.xml"/><Relationship Id="rId7" Type="http://schemas.openxmlformats.org/officeDocument/2006/relationships/chart" Target="../charts/chart3.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92" y="4194399"/>
            <a:ext cx="10312295" cy="1485992"/>
          </a:xfrm>
        </p:spPr>
        <p:txBody>
          <a:bodyPr>
            <a:noAutofit/>
          </a:bodyPr>
          <a:lstStyle/>
          <a:p>
            <a:r>
              <a:rPr lang="en-US" sz="4000" dirty="0"/>
              <a:t>Addressing neighborhood public safety inequities through data-informed investment</a:t>
            </a:r>
          </a:p>
        </p:txBody>
      </p:sp>
      <p:sp>
        <p:nvSpPr>
          <p:cNvPr id="3" name="Text Placeholder 2"/>
          <p:cNvSpPr>
            <a:spLocks noGrp="1"/>
          </p:cNvSpPr>
          <p:nvPr>
            <p:ph type="body" sz="quarter" idx="10"/>
          </p:nvPr>
        </p:nvSpPr>
        <p:spPr/>
        <p:txBody>
          <a:bodyPr/>
          <a:lstStyle/>
          <a:p>
            <a:r>
              <a:rPr lang="en-US" dirty="0"/>
              <a:t>IUPUI</a:t>
            </a:r>
          </a:p>
        </p:txBody>
      </p:sp>
      <p:sp>
        <p:nvSpPr>
          <p:cNvPr id="4" name="Text Placeholder 3"/>
          <p:cNvSpPr>
            <a:spLocks noGrp="1"/>
          </p:cNvSpPr>
          <p:nvPr>
            <p:ph type="body" sz="quarter" idx="11"/>
          </p:nvPr>
        </p:nvSpPr>
        <p:spPr/>
        <p:txBody>
          <a:bodyPr/>
          <a:lstStyle/>
          <a:p>
            <a:r>
              <a:rPr lang="en-US" sz="2133" dirty="0"/>
              <a:t>Sharon Kandris, Associate Director, The Polis Center at IUPUI</a:t>
            </a:r>
          </a:p>
          <a:p>
            <a:r>
              <a:rPr lang="en-US" sz="2133" dirty="0"/>
              <a:t>May 4, 2021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6118" y="0"/>
            <a:ext cx="3585882" cy="1406532"/>
          </a:xfrm>
          <a:prstGeom prst="rect">
            <a:avLst/>
          </a:prstGeom>
        </p:spPr>
      </p:pic>
    </p:spTree>
    <p:extLst>
      <p:ext uri="{BB962C8B-B14F-4D97-AF65-F5344CB8AC3E}">
        <p14:creationId xmlns:p14="http://schemas.microsoft.com/office/powerpoint/2010/main" val="39447909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Determinants of Violence</a:t>
            </a:r>
          </a:p>
        </p:txBody>
      </p:sp>
      <p:sp>
        <p:nvSpPr>
          <p:cNvPr id="8" name="Text Placeholder 7"/>
          <p:cNvSpPr>
            <a:spLocks noGrp="1"/>
          </p:cNvSpPr>
          <p:nvPr>
            <p:ph type="body" sz="quarter" idx="10"/>
          </p:nvPr>
        </p:nvSpPr>
        <p:spPr/>
        <p:txBody>
          <a:bodyPr/>
          <a:lstStyle/>
          <a:p>
            <a:endParaRPr lang="en-US"/>
          </a:p>
        </p:txBody>
      </p:sp>
      <p:sp>
        <p:nvSpPr>
          <p:cNvPr id="7" name="Content Placeholder 6"/>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9" name="Table 8"/>
          <p:cNvGraphicFramePr>
            <a:graphicFrameLocks noGrp="1"/>
          </p:cNvGraphicFramePr>
          <p:nvPr/>
        </p:nvGraphicFramePr>
        <p:xfrm>
          <a:off x="1760319" y="2291683"/>
          <a:ext cx="9369911" cy="3200400"/>
        </p:xfrm>
        <a:graphic>
          <a:graphicData uri="http://schemas.openxmlformats.org/drawingml/2006/table">
            <a:tbl>
              <a:tblPr firstRow="1" bandRow="1">
                <a:tableStyleId>{7DF18680-E054-41AD-8BC1-D1AEF772440D}</a:tableStyleId>
              </a:tblPr>
              <a:tblGrid>
                <a:gridCol w="1108206">
                  <a:extLst>
                    <a:ext uri="{9D8B030D-6E8A-4147-A177-3AD203B41FA5}">
                      <a16:colId xmlns:a16="http://schemas.microsoft.com/office/drawing/2014/main" val="20000"/>
                    </a:ext>
                  </a:extLst>
                </a:gridCol>
                <a:gridCol w="2348585">
                  <a:extLst>
                    <a:ext uri="{9D8B030D-6E8A-4147-A177-3AD203B41FA5}">
                      <a16:colId xmlns:a16="http://schemas.microsoft.com/office/drawing/2014/main" val="20001"/>
                    </a:ext>
                  </a:extLst>
                </a:gridCol>
                <a:gridCol w="2010000">
                  <a:extLst>
                    <a:ext uri="{9D8B030D-6E8A-4147-A177-3AD203B41FA5}">
                      <a16:colId xmlns:a16="http://schemas.microsoft.com/office/drawing/2014/main" val="20002"/>
                    </a:ext>
                  </a:extLst>
                </a:gridCol>
                <a:gridCol w="1446791">
                  <a:extLst>
                    <a:ext uri="{9D8B030D-6E8A-4147-A177-3AD203B41FA5}">
                      <a16:colId xmlns:a16="http://schemas.microsoft.com/office/drawing/2014/main" val="20003"/>
                    </a:ext>
                  </a:extLst>
                </a:gridCol>
                <a:gridCol w="2456329">
                  <a:extLst>
                    <a:ext uri="{9D8B030D-6E8A-4147-A177-3AD203B41FA5}">
                      <a16:colId xmlns:a16="http://schemas.microsoft.com/office/drawing/2014/main" val="20004"/>
                    </a:ext>
                  </a:extLst>
                </a:gridCol>
              </a:tblGrid>
              <a:tr h="370840">
                <a:tc>
                  <a:txBody>
                    <a:bodyPr/>
                    <a:lstStyle/>
                    <a:p>
                      <a:r>
                        <a:rPr lang="en-US" sz="2000" dirty="0"/>
                        <a:t>District #</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Neighborhood Disadvantage sum</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Segregation sum</a:t>
                      </a:r>
                    </a:p>
                    <a:p>
                      <a:endParaRPr lang="en-US" dirty="0"/>
                    </a:p>
                  </a:txBody>
                  <a:tcPr/>
                </a:tc>
                <a:tc>
                  <a:txBody>
                    <a:bodyPr/>
                    <a:lstStyle/>
                    <a:p>
                      <a:r>
                        <a:rPr lang="en-US" dirty="0"/>
                        <a:t>= </a:t>
                      </a:r>
                      <a:r>
                        <a:rPr lang="en-US" dirty="0" err="1"/>
                        <a:t>Soc</a:t>
                      </a:r>
                      <a:r>
                        <a:rPr lang="en-US" dirty="0"/>
                        <a:t> </a:t>
                      </a:r>
                      <a:r>
                        <a:rPr lang="en-US" dirty="0" err="1"/>
                        <a:t>Detrm</a:t>
                      </a:r>
                      <a:r>
                        <a:rPr lang="en-US" dirty="0"/>
                        <a:t> of Violence</a:t>
                      </a:r>
                      <a:r>
                        <a:rPr lang="en-US" baseline="0" dirty="0"/>
                        <a:t> </a:t>
                      </a:r>
                      <a:r>
                        <a:rPr lang="en-US" dirty="0"/>
                        <a:t>Sum</a:t>
                      </a:r>
                    </a:p>
                  </a:txBody>
                  <a:tcPr/>
                </a:tc>
                <a:tc>
                  <a:txBody>
                    <a:bodyPr/>
                    <a:lstStyle/>
                    <a:p>
                      <a:r>
                        <a:rPr lang="en-US" dirty="0" err="1"/>
                        <a:t>Soc</a:t>
                      </a:r>
                      <a:r>
                        <a:rPr lang="en-US" baseline="0" dirty="0"/>
                        <a:t> Deter of Violence Score</a:t>
                      </a:r>
                    </a:p>
                    <a:p>
                      <a:endParaRPr lang="en-US" baseline="0" dirty="0"/>
                    </a:p>
                    <a:p>
                      <a:r>
                        <a:rPr lang="en-US" baseline="0" dirty="0"/>
                        <a:t>(percentile rank of sum)</a:t>
                      </a:r>
                    </a:p>
                  </a:txBody>
                  <a:tcPr/>
                </a:tc>
                <a:extLst>
                  <a:ext uri="{0D108BD9-81ED-4DB2-BD59-A6C34878D82A}">
                    <a16:rowId xmlns:a16="http://schemas.microsoft.com/office/drawing/2014/main" val="10000"/>
                  </a:ext>
                </a:extLst>
              </a:tr>
              <a:tr h="522843">
                <a:tc>
                  <a:txBody>
                    <a:bodyPr/>
                    <a:lstStyle/>
                    <a:p>
                      <a:r>
                        <a:rPr lang="en-US" dirty="0"/>
                        <a:t>1</a:t>
                      </a:r>
                    </a:p>
                  </a:txBody>
                  <a:tcPr/>
                </a:tc>
                <a:tc>
                  <a:txBody>
                    <a:bodyPr/>
                    <a:lstStyle/>
                    <a:p>
                      <a:pPr algn="ctr"/>
                      <a:r>
                        <a:rPr lang="en-US" dirty="0"/>
                        <a:t>1.3</a:t>
                      </a:r>
                    </a:p>
                  </a:txBody>
                  <a:tcPr marL="97772" marR="97772"/>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dirty="0"/>
                        <a:t>1.04</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dirty="0"/>
                        <a:t>2.34</a:t>
                      </a:r>
                    </a:p>
                  </a:txBody>
                  <a:tcPr/>
                </a:tc>
                <a:tc>
                  <a:txBody>
                    <a:bodyPr/>
                    <a:lstStyle/>
                    <a:p>
                      <a:pPr algn="ctr"/>
                      <a:r>
                        <a:rPr lang="en-US" dirty="0"/>
                        <a:t>33</a:t>
                      </a:r>
                    </a:p>
                  </a:txBody>
                  <a:tcPr/>
                </a:tc>
                <a:extLst>
                  <a:ext uri="{0D108BD9-81ED-4DB2-BD59-A6C34878D82A}">
                    <a16:rowId xmlns:a16="http://schemas.microsoft.com/office/drawing/2014/main" val="10001"/>
                  </a:ext>
                </a:extLst>
              </a:tr>
              <a:tr h="370840">
                <a:tc>
                  <a:txBody>
                    <a:bodyPr/>
                    <a:lstStyle/>
                    <a:p>
                      <a:r>
                        <a:rPr lang="en-US" dirty="0"/>
                        <a:t>13</a:t>
                      </a:r>
                    </a:p>
                  </a:txBody>
                  <a:tcPr/>
                </a:tc>
                <a:tc>
                  <a:txBody>
                    <a:bodyPr/>
                    <a:lstStyle/>
                    <a:p>
                      <a:pPr marL="0" algn="ctr" defTabSz="609585" rtl="0" eaLnBrk="1" latinLnBrk="0" hangingPunct="1"/>
                      <a:r>
                        <a:rPr lang="en-US" sz="2400" kern="1200" dirty="0">
                          <a:solidFill>
                            <a:schemeClr val="dk1"/>
                          </a:solidFill>
                          <a:latin typeface="+mn-lt"/>
                          <a:ea typeface="+mn-ea"/>
                          <a:cs typeface="+mn-cs"/>
                        </a:rPr>
                        <a:t>4.63</a:t>
                      </a:r>
                    </a:p>
                  </a:txBody>
                  <a:tcPr marL="97772" marR="97772"/>
                </a:tc>
                <a:tc>
                  <a:txBody>
                    <a:bodyPr/>
                    <a:lstStyle/>
                    <a:p>
                      <a:pPr algn="ctr"/>
                      <a:r>
                        <a:rPr lang="en-US" dirty="0"/>
                        <a:t>1.79</a:t>
                      </a:r>
                    </a:p>
                  </a:txBody>
                  <a:tcPr/>
                </a:tc>
                <a:tc>
                  <a:txBody>
                    <a:bodyPr/>
                    <a:lstStyle/>
                    <a:p>
                      <a:pPr algn="ctr"/>
                      <a:r>
                        <a:rPr lang="en-US" dirty="0"/>
                        <a:t>6.42</a:t>
                      </a:r>
                    </a:p>
                  </a:txBody>
                  <a:tcPr/>
                </a:tc>
                <a:tc>
                  <a:txBody>
                    <a:bodyPr/>
                    <a:lstStyle/>
                    <a:p>
                      <a:pPr algn="ctr"/>
                      <a:r>
                        <a:rPr lang="en-US" dirty="0"/>
                        <a:t>100</a:t>
                      </a:r>
                    </a:p>
                  </a:txBody>
                  <a:tcPr/>
                </a:tc>
                <a:extLst>
                  <a:ext uri="{0D108BD9-81ED-4DB2-BD59-A6C34878D82A}">
                    <a16:rowId xmlns:a16="http://schemas.microsoft.com/office/drawing/2014/main" val="10002"/>
                  </a:ext>
                </a:extLst>
              </a:tr>
            </a:tbl>
          </a:graphicData>
        </a:graphic>
      </p:graphicFrame>
      <p:sp>
        <p:nvSpPr>
          <p:cNvPr id="3" name="Rectangle 2"/>
          <p:cNvSpPr/>
          <p:nvPr/>
        </p:nvSpPr>
        <p:spPr>
          <a:xfrm>
            <a:off x="2815098" y="2063325"/>
            <a:ext cx="4512039" cy="379705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0838036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05451" y="1051211"/>
            <a:ext cx="6080772" cy="1039091"/>
          </a:xfrm>
        </p:spPr>
        <p:txBody>
          <a:bodyPr/>
          <a:lstStyle/>
          <a:p>
            <a:r>
              <a:rPr lang="en-US" dirty="0"/>
              <a:t>Social Determinants Score</a:t>
            </a:r>
          </a:p>
        </p:txBody>
      </p:sp>
      <p:sp>
        <p:nvSpPr>
          <p:cNvPr id="7" name="Content Placeholder 6"/>
          <p:cNvSpPr>
            <a:spLocks noGrp="1"/>
          </p:cNvSpPr>
          <p:nvPr>
            <p:ph idx="1"/>
          </p:nvPr>
        </p:nvSpPr>
        <p:spPr>
          <a:xfrm>
            <a:off x="5756216" y="2421417"/>
            <a:ext cx="6379243" cy="3723149"/>
          </a:xfrm>
        </p:spPr>
        <p:txBody>
          <a:bodyPr>
            <a:normAutofit/>
          </a:bodyPr>
          <a:lstStyle/>
          <a:p>
            <a:pPr marL="0" indent="0">
              <a:buNone/>
            </a:pPr>
            <a:endParaRPr lang="en-US" dirty="0">
              <a:solidFill>
                <a:schemeClr val="tx1"/>
              </a:solidFill>
              <a:sym typeface="Wingdings" panose="05000000000000000000" pitchFamily="2" charset="2"/>
            </a:endParaRPr>
          </a:p>
          <a:p>
            <a:pPr marL="0" indent="0">
              <a:buNone/>
            </a:pPr>
            <a:endParaRPr lang="en-US" dirty="0">
              <a:solidFill>
                <a:schemeClr val="tx1"/>
              </a:solidFill>
              <a:sym typeface="Wingdings" panose="05000000000000000000" pitchFamily="2" charset="2"/>
            </a:endParaRPr>
          </a:p>
          <a:p>
            <a:pPr marL="0" indent="0">
              <a:buNone/>
            </a:pPr>
            <a:r>
              <a:rPr lang="en-US" dirty="0">
                <a:solidFill>
                  <a:schemeClr val="tx1"/>
                </a:solidFill>
                <a:sym typeface="Wingdings" panose="05000000000000000000" pitchFamily="2" charset="2"/>
              </a:rPr>
              <a:t>District 1: 33</a:t>
            </a:r>
          </a:p>
          <a:p>
            <a:pPr marL="0" indent="0">
              <a:buNone/>
            </a:pPr>
            <a:r>
              <a:rPr lang="en-US" dirty="0">
                <a:solidFill>
                  <a:schemeClr val="tx1"/>
                </a:solidFill>
                <a:sym typeface="Wingdings" panose="05000000000000000000" pitchFamily="2" charset="2"/>
              </a:rPr>
              <a:t>District 13: 100</a:t>
            </a:r>
          </a:p>
        </p:txBody>
      </p:sp>
      <p:sp>
        <p:nvSpPr>
          <p:cNvPr id="8" name="Left Arrow 7"/>
          <p:cNvSpPr/>
          <p:nvPr/>
        </p:nvSpPr>
        <p:spPr>
          <a:xfrm>
            <a:off x="4857623" y="88900"/>
            <a:ext cx="2833635" cy="96231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District 13</a:t>
            </a:r>
          </a:p>
        </p:txBody>
      </p:sp>
      <p:graphicFrame>
        <p:nvGraphicFramePr>
          <p:cNvPr id="10" name="Chart 9"/>
          <p:cNvGraphicFramePr>
            <a:graphicFrameLocks/>
          </p:cNvGraphicFramePr>
          <p:nvPr/>
        </p:nvGraphicFramePr>
        <p:xfrm>
          <a:off x="191951" y="0"/>
          <a:ext cx="5564265" cy="6705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Left Arrow 12"/>
          <p:cNvSpPr/>
          <p:nvPr/>
        </p:nvSpPr>
        <p:spPr>
          <a:xfrm>
            <a:off x="2335169" y="3944470"/>
            <a:ext cx="2833635" cy="96231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District 1</a:t>
            </a:r>
          </a:p>
        </p:txBody>
      </p:sp>
    </p:spTree>
    <p:extLst>
      <p:ext uri="{BB962C8B-B14F-4D97-AF65-F5344CB8AC3E}">
        <p14:creationId xmlns:p14="http://schemas.microsoft.com/office/powerpoint/2010/main" val="354060626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746" y="-252663"/>
            <a:ext cx="9648383" cy="7455568"/>
          </a:xfrm>
          <a:prstGeom prst="rect">
            <a:avLst/>
          </a:prstGeom>
        </p:spPr>
      </p:pic>
    </p:spTree>
    <p:extLst>
      <p:ext uri="{BB962C8B-B14F-4D97-AF65-F5344CB8AC3E}">
        <p14:creationId xmlns:p14="http://schemas.microsoft.com/office/powerpoint/2010/main" val="405482322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048500" y="761268"/>
            <a:ext cx="5143500" cy="931863"/>
          </a:xfrm>
        </p:spPr>
        <p:txBody>
          <a:bodyPr>
            <a:normAutofit fontScale="90000"/>
          </a:bodyPr>
          <a:lstStyle/>
          <a:p>
            <a:r>
              <a:rPr lang="en-US" dirty="0"/>
              <a:t>Violent Crime Score</a:t>
            </a:r>
          </a:p>
        </p:txBody>
      </p:sp>
      <p:graphicFrame>
        <p:nvGraphicFramePr>
          <p:cNvPr id="5" name="Diagram 4"/>
          <p:cNvGraphicFramePr/>
          <p:nvPr/>
        </p:nvGraphicFramePr>
        <p:xfrm>
          <a:off x="8912249" y="1838096"/>
          <a:ext cx="3035375" cy="4471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p:cNvGraphicFramePr>
            <a:graphicFrameLocks/>
          </p:cNvGraphicFramePr>
          <p:nvPr/>
        </p:nvGraphicFramePr>
        <p:xfrm>
          <a:off x="24345" y="127417"/>
          <a:ext cx="5304020" cy="673058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p:cNvSpPr txBox="1"/>
          <p:nvPr/>
        </p:nvSpPr>
        <p:spPr>
          <a:xfrm>
            <a:off x="5546361" y="3462728"/>
            <a:ext cx="1750800" cy="1015663"/>
          </a:xfrm>
          <a:prstGeom prst="rect">
            <a:avLst/>
          </a:prstGeom>
          <a:noFill/>
        </p:spPr>
        <p:txBody>
          <a:bodyPr wrap="none" rtlCol="0">
            <a:spAutoFit/>
          </a:bodyPr>
          <a:lstStyle/>
          <a:p>
            <a:r>
              <a:rPr lang="en-US" sz="2000" dirty="0"/>
              <a:t>District 1: 42</a:t>
            </a:r>
          </a:p>
          <a:p>
            <a:r>
              <a:rPr lang="en-US" sz="2000" dirty="0"/>
              <a:t>District 13: 83</a:t>
            </a:r>
          </a:p>
          <a:p>
            <a:endParaRPr lang="en-US" sz="2000" dirty="0"/>
          </a:p>
        </p:txBody>
      </p:sp>
      <p:sp>
        <p:nvSpPr>
          <p:cNvPr id="8" name="TextBox 7"/>
          <p:cNvSpPr txBox="1"/>
          <p:nvPr/>
        </p:nvSpPr>
        <p:spPr>
          <a:xfrm>
            <a:off x="6097717" y="6309153"/>
            <a:ext cx="2814532" cy="261610"/>
          </a:xfrm>
          <a:prstGeom prst="rect">
            <a:avLst/>
          </a:prstGeom>
          <a:noFill/>
        </p:spPr>
        <p:txBody>
          <a:bodyPr wrap="square" rtlCol="0">
            <a:spAutoFit/>
          </a:bodyPr>
          <a:lstStyle/>
          <a:p>
            <a:r>
              <a:rPr lang="en-US" sz="1100" dirty="0"/>
              <a:t>Data Source: IMPD via SAVI, FBI</a:t>
            </a:r>
            <a:endParaRPr lang="en-US" sz="1100" dirty="0">
              <a:solidFill>
                <a:srgbClr val="FF0000"/>
              </a:solidFill>
            </a:endParaRPr>
          </a:p>
        </p:txBody>
      </p:sp>
      <p:graphicFrame>
        <p:nvGraphicFramePr>
          <p:cNvPr id="9" name="Chart 8"/>
          <p:cNvGraphicFramePr>
            <a:graphicFrameLocks/>
          </p:cNvGraphicFramePr>
          <p:nvPr/>
        </p:nvGraphicFramePr>
        <p:xfrm>
          <a:off x="193172" y="195653"/>
          <a:ext cx="4572000" cy="65341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424607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2098" y="2656269"/>
            <a:ext cx="640080" cy="246221"/>
          </a:xfrm>
          <a:prstGeom prst="rect">
            <a:avLst/>
          </a:prstGeom>
          <a:solidFill>
            <a:schemeClr val="bg1"/>
          </a:solidFill>
        </p:spPr>
        <p:txBody>
          <a:bodyPr wrap="square" rtlCol="0">
            <a:spAutoFit/>
          </a:bodyPr>
          <a:lstStyle/>
          <a:p>
            <a:r>
              <a:rPr lang="en-US" sz="1000" dirty="0"/>
              <a:t>Index</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260" y="-192506"/>
            <a:ext cx="9653573" cy="7459579"/>
          </a:xfrm>
          <a:prstGeom prst="rect">
            <a:avLst/>
          </a:prstGeom>
        </p:spPr>
      </p:pic>
    </p:spTree>
    <p:extLst>
      <p:ext uri="{BB962C8B-B14F-4D97-AF65-F5344CB8AC3E}">
        <p14:creationId xmlns:p14="http://schemas.microsoft.com/office/powerpoint/2010/main" val="128549326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4650" y="1878025"/>
            <a:ext cx="7752980" cy="4911754"/>
            <a:chOff x="444650" y="1878025"/>
            <a:chExt cx="7752980" cy="4911754"/>
          </a:xfrm>
        </p:grpSpPr>
        <p:sp>
          <p:nvSpPr>
            <p:cNvPr id="14" name="Freeform 13"/>
            <p:cNvSpPr/>
            <p:nvPr/>
          </p:nvSpPr>
          <p:spPr>
            <a:xfrm>
              <a:off x="444650" y="1878025"/>
              <a:ext cx="3736376" cy="4911754"/>
            </a:xfrm>
            <a:custGeom>
              <a:avLst/>
              <a:gdLst>
                <a:gd name="connsiteX0" fmla="*/ 0 w 3736376"/>
                <a:gd name="connsiteY0" fmla="*/ 373638 h 4911754"/>
                <a:gd name="connsiteX1" fmla="*/ 373638 w 3736376"/>
                <a:gd name="connsiteY1" fmla="*/ 0 h 4911754"/>
                <a:gd name="connsiteX2" fmla="*/ 3362738 w 3736376"/>
                <a:gd name="connsiteY2" fmla="*/ 0 h 4911754"/>
                <a:gd name="connsiteX3" fmla="*/ 3736376 w 3736376"/>
                <a:gd name="connsiteY3" fmla="*/ 373638 h 4911754"/>
                <a:gd name="connsiteX4" fmla="*/ 3736376 w 3736376"/>
                <a:gd name="connsiteY4" fmla="*/ 4538116 h 4911754"/>
                <a:gd name="connsiteX5" fmla="*/ 3362738 w 3736376"/>
                <a:gd name="connsiteY5" fmla="*/ 4911754 h 4911754"/>
                <a:gd name="connsiteX6" fmla="*/ 373638 w 3736376"/>
                <a:gd name="connsiteY6" fmla="*/ 4911754 h 4911754"/>
                <a:gd name="connsiteX7" fmla="*/ 0 w 3736376"/>
                <a:gd name="connsiteY7" fmla="*/ 4538116 h 4911754"/>
                <a:gd name="connsiteX8" fmla="*/ 0 w 3736376"/>
                <a:gd name="connsiteY8" fmla="*/ 373638 h 491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6376" h="4911754">
                  <a:moveTo>
                    <a:pt x="0" y="373638"/>
                  </a:moveTo>
                  <a:cubicBezTo>
                    <a:pt x="0" y="167283"/>
                    <a:pt x="167283" y="0"/>
                    <a:pt x="373638" y="0"/>
                  </a:cubicBezTo>
                  <a:lnTo>
                    <a:pt x="3362738" y="0"/>
                  </a:lnTo>
                  <a:cubicBezTo>
                    <a:pt x="3569093" y="0"/>
                    <a:pt x="3736376" y="167283"/>
                    <a:pt x="3736376" y="373638"/>
                  </a:cubicBezTo>
                  <a:lnTo>
                    <a:pt x="3736376" y="4538116"/>
                  </a:lnTo>
                  <a:cubicBezTo>
                    <a:pt x="3736376" y="4744471"/>
                    <a:pt x="3569093" y="4911754"/>
                    <a:pt x="3362738" y="4911754"/>
                  </a:cubicBezTo>
                  <a:lnTo>
                    <a:pt x="373638" y="4911754"/>
                  </a:lnTo>
                  <a:cubicBezTo>
                    <a:pt x="167283" y="4911754"/>
                    <a:pt x="0" y="4744471"/>
                    <a:pt x="0" y="4538116"/>
                  </a:cubicBezTo>
                  <a:lnTo>
                    <a:pt x="0" y="373638"/>
                  </a:lnTo>
                  <a:close/>
                </a:path>
              </a:pathLst>
            </a:cu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544908" numCol="1" spcCol="1270" anchor="t" anchorCtr="0">
              <a:noAutofit/>
            </a:bodyPr>
            <a:lstStyle/>
            <a:p>
              <a:pPr lvl="0" algn="ctr" defTabSz="1244600">
                <a:lnSpc>
                  <a:spcPct val="90000"/>
                </a:lnSpc>
                <a:spcBef>
                  <a:spcPct val="0"/>
                </a:spcBef>
                <a:spcAft>
                  <a:spcPct val="35000"/>
                </a:spcAft>
              </a:pPr>
              <a:r>
                <a:rPr lang="en-US" sz="2800" kern="1200" dirty="0"/>
                <a:t>1</a:t>
              </a:r>
            </a:p>
            <a:p>
              <a:pPr lvl="0" algn="ctr" defTabSz="1244600">
                <a:lnSpc>
                  <a:spcPct val="90000"/>
                </a:lnSpc>
                <a:spcBef>
                  <a:spcPct val="0"/>
                </a:spcBef>
                <a:spcAft>
                  <a:spcPct val="35000"/>
                </a:spcAft>
              </a:pPr>
              <a:endParaRPr lang="en-US" sz="2800" kern="1200" dirty="0"/>
            </a:p>
            <a:p>
              <a:pPr lvl="0" algn="ctr" defTabSz="1244600">
                <a:lnSpc>
                  <a:spcPct val="90000"/>
                </a:lnSpc>
                <a:spcBef>
                  <a:spcPct val="0"/>
                </a:spcBef>
                <a:spcAft>
                  <a:spcPct val="35000"/>
                </a:spcAft>
              </a:pPr>
              <a:endParaRPr lang="en-US" sz="2800" dirty="0"/>
            </a:p>
            <a:p>
              <a:pPr lvl="0" algn="ctr" defTabSz="1244600">
                <a:lnSpc>
                  <a:spcPct val="90000"/>
                </a:lnSpc>
                <a:spcBef>
                  <a:spcPct val="0"/>
                </a:spcBef>
                <a:spcAft>
                  <a:spcPct val="35000"/>
                </a:spcAft>
              </a:pPr>
              <a:r>
                <a:rPr lang="en-US" sz="2800" kern="1200" dirty="0"/>
                <a:t>Social </a:t>
              </a:r>
              <a:r>
                <a:rPr lang="en-US" sz="2800" dirty="0"/>
                <a:t>D</a:t>
              </a:r>
              <a:r>
                <a:rPr lang="en-US" sz="2800" kern="1200" dirty="0"/>
                <a:t>eterminants of Violence </a:t>
              </a:r>
              <a:r>
                <a:rPr lang="en-US" sz="2800" dirty="0"/>
                <a:t>Score</a:t>
              </a:r>
              <a:endParaRPr lang="en-US" sz="2800" kern="1200" dirty="0"/>
            </a:p>
          </p:txBody>
        </p:sp>
        <p:sp>
          <p:nvSpPr>
            <p:cNvPr id="15" name="Freeform 14"/>
            <p:cNvSpPr/>
            <p:nvPr/>
          </p:nvSpPr>
          <p:spPr>
            <a:xfrm>
              <a:off x="4461254" y="1878025"/>
              <a:ext cx="3736376" cy="4911754"/>
            </a:xfrm>
            <a:custGeom>
              <a:avLst/>
              <a:gdLst>
                <a:gd name="connsiteX0" fmla="*/ 0 w 3736376"/>
                <a:gd name="connsiteY0" fmla="*/ 373638 h 4911754"/>
                <a:gd name="connsiteX1" fmla="*/ 373638 w 3736376"/>
                <a:gd name="connsiteY1" fmla="*/ 0 h 4911754"/>
                <a:gd name="connsiteX2" fmla="*/ 3362738 w 3736376"/>
                <a:gd name="connsiteY2" fmla="*/ 0 h 4911754"/>
                <a:gd name="connsiteX3" fmla="*/ 3736376 w 3736376"/>
                <a:gd name="connsiteY3" fmla="*/ 373638 h 4911754"/>
                <a:gd name="connsiteX4" fmla="*/ 3736376 w 3736376"/>
                <a:gd name="connsiteY4" fmla="*/ 4538116 h 4911754"/>
                <a:gd name="connsiteX5" fmla="*/ 3362738 w 3736376"/>
                <a:gd name="connsiteY5" fmla="*/ 4911754 h 4911754"/>
                <a:gd name="connsiteX6" fmla="*/ 373638 w 3736376"/>
                <a:gd name="connsiteY6" fmla="*/ 4911754 h 4911754"/>
                <a:gd name="connsiteX7" fmla="*/ 0 w 3736376"/>
                <a:gd name="connsiteY7" fmla="*/ 4538116 h 4911754"/>
                <a:gd name="connsiteX8" fmla="*/ 0 w 3736376"/>
                <a:gd name="connsiteY8" fmla="*/ 373638 h 491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6376" h="4911754">
                  <a:moveTo>
                    <a:pt x="0" y="373638"/>
                  </a:moveTo>
                  <a:cubicBezTo>
                    <a:pt x="0" y="167283"/>
                    <a:pt x="167283" y="0"/>
                    <a:pt x="373638" y="0"/>
                  </a:cubicBezTo>
                  <a:lnTo>
                    <a:pt x="3362738" y="0"/>
                  </a:lnTo>
                  <a:cubicBezTo>
                    <a:pt x="3569093" y="0"/>
                    <a:pt x="3736376" y="167283"/>
                    <a:pt x="3736376" y="373638"/>
                  </a:cubicBezTo>
                  <a:lnTo>
                    <a:pt x="3736376" y="4538116"/>
                  </a:lnTo>
                  <a:cubicBezTo>
                    <a:pt x="3736376" y="4744471"/>
                    <a:pt x="3569093" y="4911754"/>
                    <a:pt x="3362738" y="4911754"/>
                  </a:cubicBezTo>
                  <a:lnTo>
                    <a:pt x="373638" y="4911754"/>
                  </a:lnTo>
                  <a:cubicBezTo>
                    <a:pt x="167283" y="4911754"/>
                    <a:pt x="0" y="4744471"/>
                    <a:pt x="0" y="4538116"/>
                  </a:cubicBezTo>
                  <a:lnTo>
                    <a:pt x="0" y="373638"/>
                  </a:lnTo>
                  <a:close/>
                </a:path>
              </a:pathLst>
            </a:cu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544908" numCol="1" spcCol="1270" anchor="t" anchorCtr="0">
              <a:noAutofit/>
            </a:bodyPr>
            <a:lstStyle/>
            <a:p>
              <a:pPr lvl="0" algn="ctr" defTabSz="1244600">
                <a:lnSpc>
                  <a:spcPct val="90000"/>
                </a:lnSpc>
                <a:spcBef>
                  <a:spcPct val="0"/>
                </a:spcBef>
                <a:spcAft>
                  <a:spcPct val="35000"/>
                </a:spcAft>
              </a:pPr>
              <a:r>
                <a:rPr lang="en-US" sz="2800" kern="1200" dirty="0"/>
                <a:t>2</a:t>
              </a:r>
            </a:p>
            <a:p>
              <a:pPr lvl="0" algn="ctr" defTabSz="1244600">
                <a:lnSpc>
                  <a:spcPct val="90000"/>
                </a:lnSpc>
                <a:spcBef>
                  <a:spcPct val="0"/>
                </a:spcBef>
                <a:spcAft>
                  <a:spcPct val="35000"/>
                </a:spcAft>
              </a:pPr>
              <a:endParaRPr lang="en-US" sz="2800" kern="1200" dirty="0"/>
            </a:p>
            <a:p>
              <a:pPr lvl="0" algn="ctr" defTabSz="1244600">
                <a:lnSpc>
                  <a:spcPct val="90000"/>
                </a:lnSpc>
                <a:spcBef>
                  <a:spcPct val="0"/>
                </a:spcBef>
                <a:spcAft>
                  <a:spcPct val="35000"/>
                </a:spcAft>
              </a:pPr>
              <a:endParaRPr lang="en-US" sz="2800" dirty="0"/>
            </a:p>
            <a:p>
              <a:pPr lvl="0" algn="ctr" defTabSz="1244600">
                <a:lnSpc>
                  <a:spcPct val="90000"/>
                </a:lnSpc>
                <a:spcBef>
                  <a:spcPct val="0"/>
                </a:spcBef>
                <a:spcAft>
                  <a:spcPct val="35000"/>
                </a:spcAft>
              </a:pPr>
              <a:r>
                <a:rPr lang="en-US" sz="2800" dirty="0"/>
                <a:t>Violence Crime Score</a:t>
              </a:r>
              <a:endParaRPr lang="en-US" sz="2800" kern="1200" dirty="0"/>
            </a:p>
          </p:txBody>
        </p:sp>
      </p:grpSp>
      <p:sp>
        <p:nvSpPr>
          <p:cNvPr id="7" name="Title 6"/>
          <p:cNvSpPr>
            <a:spLocks noGrp="1"/>
          </p:cNvSpPr>
          <p:nvPr>
            <p:ph type="ctrTitle"/>
          </p:nvPr>
        </p:nvSpPr>
        <p:spPr>
          <a:xfrm>
            <a:off x="706703" y="662934"/>
            <a:ext cx="10672521" cy="932087"/>
          </a:xfrm>
        </p:spPr>
        <p:txBody>
          <a:bodyPr>
            <a:normAutofit/>
          </a:bodyPr>
          <a:lstStyle/>
          <a:p>
            <a:r>
              <a:rPr lang="en-US" dirty="0"/>
              <a:t>Violent Crime Index</a:t>
            </a:r>
          </a:p>
        </p:txBody>
      </p:sp>
      <p:sp>
        <p:nvSpPr>
          <p:cNvPr id="3" name="Text Placeholder 2"/>
          <p:cNvSpPr>
            <a:spLocks noGrp="1"/>
          </p:cNvSpPr>
          <p:nvPr>
            <p:ph type="body" sz="quarter" idx="10"/>
          </p:nvPr>
        </p:nvSpPr>
        <p:spPr/>
        <p:txBody>
          <a:bodyPr/>
          <a:lstStyle/>
          <a:p>
            <a:endParaRPr lang="en-US"/>
          </a:p>
        </p:txBody>
      </p:sp>
      <p:sp>
        <p:nvSpPr>
          <p:cNvPr id="2" name="Cross 1"/>
          <p:cNvSpPr/>
          <p:nvPr/>
        </p:nvSpPr>
        <p:spPr>
          <a:xfrm>
            <a:off x="3863940" y="3847853"/>
            <a:ext cx="914400" cy="963102"/>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Equal 3"/>
          <p:cNvSpPr/>
          <p:nvPr/>
        </p:nvSpPr>
        <p:spPr>
          <a:xfrm>
            <a:off x="8201515" y="3696955"/>
            <a:ext cx="1125366" cy="1215615"/>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9326881" y="1848885"/>
            <a:ext cx="2633680" cy="4911754"/>
            <a:chOff x="4020488" y="0"/>
            <a:chExt cx="3736376" cy="4911754"/>
          </a:xfrm>
          <a:solidFill>
            <a:schemeClr val="accent1">
              <a:lumMod val="20000"/>
              <a:lumOff val="80000"/>
            </a:schemeClr>
          </a:solidFill>
        </p:grpSpPr>
        <p:sp>
          <p:nvSpPr>
            <p:cNvPr id="12" name="Rounded Rectangle 11"/>
            <p:cNvSpPr/>
            <p:nvPr/>
          </p:nvSpPr>
          <p:spPr>
            <a:xfrm>
              <a:off x="4020488" y="0"/>
              <a:ext cx="3736376" cy="4911754"/>
            </a:xfrm>
            <a:prstGeom prst="roundRect">
              <a:avLst>
                <a:gd name="adj" fmla="val 10000"/>
              </a:avLst>
            </a:prstGeom>
            <a:grpFill/>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4020488" y="1273101"/>
              <a:ext cx="3736376" cy="1473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Percentile</a:t>
              </a:r>
            </a:p>
            <a:p>
              <a:pPr lvl="0" algn="ctr" defTabSz="1244600">
                <a:lnSpc>
                  <a:spcPct val="90000"/>
                </a:lnSpc>
                <a:spcBef>
                  <a:spcPct val="0"/>
                </a:spcBef>
                <a:spcAft>
                  <a:spcPct val="35000"/>
                </a:spcAft>
              </a:pPr>
              <a:r>
                <a:rPr lang="en-US" sz="2800" kern="1200" dirty="0"/>
                <a:t> Rank of </a:t>
              </a:r>
            </a:p>
            <a:p>
              <a:pPr lvl="0" algn="ctr" defTabSz="1244600">
                <a:lnSpc>
                  <a:spcPct val="90000"/>
                </a:lnSpc>
                <a:spcBef>
                  <a:spcPct val="0"/>
                </a:spcBef>
                <a:spcAft>
                  <a:spcPct val="35000"/>
                </a:spcAft>
              </a:pPr>
              <a:r>
                <a:rPr lang="en-US" sz="2800" kern="1200" dirty="0"/>
                <a:t>Sum = </a:t>
              </a:r>
            </a:p>
            <a:p>
              <a:pPr lvl="0" algn="ctr" defTabSz="1244600">
                <a:lnSpc>
                  <a:spcPct val="90000"/>
                </a:lnSpc>
                <a:spcBef>
                  <a:spcPct val="0"/>
                </a:spcBef>
                <a:spcAft>
                  <a:spcPct val="35000"/>
                </a:spcAft>
              </a:pPr>
              <a:endParaRPr lang="en-US" sz="2800" kern="1200" dirty="0"/>
            </a:p>
            <a:p>
              <a:pPr lvl="0" algn="ctr" defTabSz="1244600">
                <a:lnSpc>
                  <a:spcPct val="90000"/>
                </a:lnSpc>
                <a:spcBef>
                  <a:spcPct val="0"/>
                </a:spcBef>
                <a:spcAft>
                  <a:spcPct val="35000"/>
                </a:spcAft>
              </a:pPr>
              <a:r>
                <a:rPr lang="en-US" sz="2800" kern="1200" dirty="0"/>
                <a:t>Overall </a:t>
              </a:r>
            </a:p>
            <a:p>
              <a:pPr lvl="0" algn="ctr" defTabSz="1244600">
                <a:lnSpc>
                  <a:spcPct val="90000"/>
                </a:lnSpc>
                <a:spcBef>
                  <a:spcPct val="0"/>
                </a:spcBef>
                <a:spcAft>
                  <a:spcPct val="35000"/>
                </a:spcAft>
              </a:pPr>
              <a:r>
                <a:rPr lang="en-US" sz="2800" kern="1200" dirty="0"/>
                <a:t>Violence Crime</a:t>
              </a:r>
              <a:endParaRPr lang="en-US" sz="2800" dirty="0"/>
            </a:p>
            <a:p>
              <a:pPr lvl="0" algn="ctr" defTabSz="1244600">
                <a:lnSpc>
                  <a:spcPct val="90000"/>
                </a:lnSpc>
                <a:spcBef>
                  <a:spcPct val="0"/>
                </a:spcBef>
                <a:spcAft>
                  <a:spcPct val="35000"/>
                </a:spcAft>
              </a:pPr>
              <a:r>
                <a:rPr lang="en-US" sz="2800" kern="1200" dirty="0"/>
                <a:t>Index</a:t>
              </a:r>
            </a:p>
          </p:txBody>
        </p:sp>
      </p:grpSp>
    </p:spTree>
    <p:extLst>
      <p:ext uri="{BB962C8B-B14F-4D97-AF65-F5344CB8AC3E}">
        <p14:creationId xmlns:p14="http://schemas.microsoft.com/office/powerpoint/2010/main" val="1321326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1344706" y="53287"/>
          <a:ext cx="5504822" cy="68047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649325" y="2241439"/>
            <a:ext cx="1887183" cy="1631216"/>
          </a:xfrm>
          <a:prstGeom prst="rect">
            <a:avLst/>
          </a:prstGeom>
          <a:noFill/>
        </p:spPr>
        <p:txBody>
          <a:bodyPr wrap="none" rtlCol="0">
            <a:spAutoFit/>
          </a:bodyPr>
          <a:lstStyle/>
          <a:p>
            <a:r>
              <a:rPr lang="en-US" sz="2000" dirty="0"/>
              <a:t>FINAL SCORE</a:t>
            </a:r>
          </a:p>
          <a:p>
            <a:endParaRPr lang="en-US" sz="2000" dirty="0"/>
          </a:p>
          <a:p>
            <a:r>
              <a:rPr lang="en-US" sz="2000" dirty="0"/>
              <a:t>District 1: 38</a:t>
            </a:r>
          </a:p>
          <a:p>
            <a:r>
              <a:rPr lang="en-US" sz="2000" dirty="0"/>
              <a:t>District 13: 96</a:t>
            </a:r>
          </a:p>
          <a:p>
            <a:endParaRPr lang="en-US" sz="2000" dirty="0"/>
          </a:p>
        </p:txBody>
      </p:sp>
      <p:sp>
        <p:nvSpPr>
          <p:cNvPr id="4" name="Title 3"/>
          <p:cNvSpPr>
            <a:spLocks noGrp="1"/>
          </p:cNvSpPr>
          <p:nvPr>
            <p:ph type="title"/>
          </p:nvPr>
        </p:nvSpPr>
        <p:spPr>
          <a:xfrm>
            <a:off x="6966294" y="394328"/>
            <a:ext cx="6080772" cy="1039091"/>
          </a:xfrm>
        </p:spPr>
        <p:txBody>
          <a:bodyPr/>
          <a:lstStyle/>
          <a:p>
            <a:r>
              <a:rPr lang="en-US" dirty="0"/>
              <a:t>Violent Crime Index</a:t>
            </a:r>
          </a:p>
        </p:txBody>
      </p:sp>
      <p:graphicFrame>
        <p:nvGraphicFramePr>
          <p:cNvPr id="8" name="Chart 7"/>
          <p:cNvGraphicFramePr>
            <a:graphicFrameLocks/>
          </p:cNvGraphicFramePr>
          <p:nvPr/>
        </p:nvGraphicFramePr>
        <p:xfrm>
          <a:off x="1481488" y="209662"/>
          <a:ext cx="5484806" cy="6648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2548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175" y="-240632"/>
            <a:ext cx="9736615" cy="7523748"/>
          </a:xfrm>
          <a:prstGeom prst="rect">
            <a:avLst/>
          </a:prstGeom>
        </p:spPr>
      </p:pic>
    </p:spTree>
    <p:extLst>
      <p:ext uri="{BB962C8B-B14F-4D97-AF65-F5344CB8AC3E}">
        <p14:creationId xmlns:p14="http://schemas.microsoft.com/office/powerpoint/2010/main" val="318848893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E649-43FF-4224-9B41-3FA2EB2293CD}"/>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0374BB90-CFEF-42B8-AB95-52AB1F96E252}"/>
              </a:ext>
            </a:extLst>
          </p:cNvPr>
          <p:cNvSpPr>
            <a:spLocks noGrp="1"/>
          </p:cNvSpPr>
          <p:nvPr>
            <p:ph type="body" sz="quarter" idx="10"/>
          </p:nvPr>
        </p:nvSpPr>
        <p:spPr/>
        <p:txBody>
          <a:bodyPr/>
          <a:lstStyle/>
          <a:p>
            <a:endParaRPr lang="en-US"/>
          </a:p>
        </p:txBody>
      </p:sp>
      <p:pic>
        <p:nvPicPr>
          <p:cNvPr id="6" name="Picture 5">
            <a:extLst>
              <a:ext uri="{FF2B5EF4-FFF2-40B4-BE49-F238E27FC236}">
                <a16:creationId xmlns:a16="http://schemas.microsoft.com/office/drawing/2014/main" id="{B1FB9988-1A31-4F0B-9C61-A7F13FA0DC5A}"/>
              </a:ext>
            </a:extLst>
          </p:cNvPr>
          <p:cNvPicPr>
            <a:picLocks noChangeAspect="1"/>
          </p:cNvPicPr>
          <p:nvPr/>
        </p:nvPicPr>
        <p:blipFill>
          <a:blip r:embed="rId3"/>
          <a:stretch>
            <a:fillRect/>
          </a:stretch>
        </p:blipFill>
        <p:spPr>
          <a:xfrm>
            <a:off x="0" y="433651"/>
            <a:ext cx="7534874" cy="6478070"/>
          </a:xfrm>
          <a:prstGeom prst="rect">
            <a:avLst/>
          </a:prstGeom>
        </p:spPr>
      </p:pic>
      <p:pic>
        <p:nvPicPr>
          <p:cNvPr id="8" name="Content Placeholder 7">
            <a:extLst>
              <a:ext uri="{FF2B5EF4-FFF2-40B4-BE49-F238E27FC236}">
                <a16:creationId xmlns:a16="http://schemas.microsoft.com/office/drawing/2014/main" id="{3F69A53A-5A83-4C51-BFA5-AE603422030A}"/>
              </a:ext>
            </a:extLst>
          </p:cNvPr>
          <p:cNvPicPr>
            <a:picLocks noGrp="1" noChangeAspect="1"/>
          </p:cNvPicPr>
          <p:nvPr>
            <p:ph idx="1"/>
          </p:nvPr>
        </p:nvPicPr>
        <p:blipFill>
          <a:blip r:embed="rId4"/>
          <a:stretch>
            <a:fillRect/>
          </a:stretch>
        </p:blipFill>
        <p:spPr>
          <a:xfrm>
            <a:off x="6176072" y="1813911"/>
            <a:ext cx="6015928" cy="4177281"/>
          </a:xfrm>
        </p:spPr>
      </p:pic>
    </p:spTree>
    <p:extLst>
      <p:ext uri="{BB962C8B-B14F-4D97-AF65-F5344CB8AC3E}">
        <p14:creationId xmlns:p14="http://schemas.microsoft.com/office/powerpoint/2010/main" val="354448260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DC597E-B654-4D58-A823-3D02D0081A8E}"/>
              </a:ext>
            </a:extLst>
          </p:cNvPr>
          <p:cNvPicPr>
            <a:picLocks noChangeAspect="1"/>
          </p:cNvPicPr>
          <p:nvPr/>
        </p:nvPicPr>
        <p:blipFill>
          <a:blip r:embed="rId3"/>
          <a:stretch>
            <a:fillRect/>
          </a:stretch>
        </p:blipFill>
        <p:spPr>
          <a:xfrm>
            <a:off x="5723355" y="0"/>
            <a:ext cx="6377788" cy="5945714"/>
          </a:xfrm>
          <a:prstGeom prst="rect">
            <a:avLst/>
          </a:prstGeom>
        </p:spPr>
      </p:pic>
      <p:pic>
        <p:nvPicPr>
          <p:cNvPr id="8" name="Picture 7">
            <a:extLst>
              <a:ext uri="{FF2B5EF4-FFF2-40B4-BE49-F238E27FC236}">
                <a16:creationId xmlns:a16="http://schemas.microsoft.com/office/drawing/2014/main" id="{B1CA6A81-D64B-4FFF-8C90-A09F7A0D6C40}"/>
              </a:ext>
            </a:extLst>
          </p:cNvPr>
          <p:cNvPicPr>
            <a:picLocks noChangeAspect="1"/>
          </p:cNvPicPr>
          <p:nvPr/>
        </p:nvPicPr>
        <p:blipFill>
          <a:blip r:embed="rId4"/>
          <a:stretch>
            <a:fillRect/>
          </a:stretch>
        </p:blipFill>
        <p:spPr>
          <a:xfrm>
            <a:off x="0" y="112734"/>
            <a:ext cx="5973326" cy="5945714"/>
          </a:xfrm>
          <a:prstGeom prst="rect">
            <a:avLst/>
          </a:prstGeom>
        </p:spPr>
      </p:pic>
    </p:spTree>
    <p:extLst>
      <p:ext uri="{BB962C8B-B14F-4D97-AF65-F5344CB8AC3E}">
        <p14:creationId xmlns:p14="http://schemas.microsoft.com/office/powerpoint/2010/main" val="398795408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F1B9-7315-485B-868C-9C579C8B1D5B}"/>
              </a:ext>
            </a:extLst>
          </p:cNvPr>
          <p:cNvSpPr>
            <a:spLocks noGrp="1"/>
          </p:cNvSpPr>
          <p:nvPr>
            <p:ph type="ctrTitle"/>
          </p:nvPr>
        </p:nvSpPr>
        <p:spPr/>
        <p:txBody>
          <a:bodyPr>
            <a:normAutofit fontScale="90000"/>
          </a:bodyPr>
          <a:lstStyle/>
          <a:p>
            <a:r>
              <a:rPr lang="en-US" dirty="0"/>
              <a:t>Indianapolis-Marion County</a:t>
            </a:r>
            <a:br>
              <a:rPr lang="en-US" dirty="0"/>
            </a:br>
            <a:r>
              <a:rPr lang="en-US" sz="2700" i="1" dirty="0"/>
              <a:t>25 City-County Council Districts</a:t>
            </a:r>
          </a:p>
        </p:txBody>
      </p:sp>
      <p:sp>
        <p:nvSpPr>
          <p:cNvPr id="3" name="Text Placeholder 2">
            <a:extLst>
              <a:ext uri="{FF2B5EF4-FFF2-40B4-BE49-F238E27FC236}">
                <a16:creationId xmlns:a16="http://schemas.microsoft.com/office/drawing/2014/main" id="{98020096-1CA8-4C72-B3FF-6885FC06AC36}"/>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A3AE783E-7E73-41D4-B3AD-620743F3E6AE}"/>
              </a:ext>
            </a:extLst>
          </p:cNvPr>
          <p:cNvSpPr>
            <a:spLocks noGrp="1"/>
          </p:cNvSpPr>
          <p:nvPr>
            <p:ph idx="1"/>
          </p:nvPr>
        </p:nvSpPr>
        <p:spPr/>
        <p:txBody>
          <a:bodyPr/>
          <a:lstStyle/>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94771CF-5DFB-4A70-9B39-B3341ABFDF14}"/>
              </a:ext>
            </a:extLst>
          </p:cNvPr>
          <p:cNvPicPr>
            <a:picLocks noChangeAspect="1"/>
          </p:cNvPicPr>
          <p:nvPr/>
        </p:nvPicPr>
        <p:blipFill>
          <a:blip r:embed="rId3"/>
          <a:stretch>
            <a:fillRect/>
          </a:stretch>
        </p:blipFill>
        <p:spPr>
          <a:xfrm>
            <a:off x="3144034" y="2172539"/>
            <a:ext cx="4680078" cy="4565129"/>
          </a:xfrm>
          <a:prstGeom prst="rect">
            <a:avLst/>
          </a:prstGeom>
        </p:spPr>
      </p:pic>
    </p:spTree>
    <p:extLst>
      <p:ext uri="{BB962C8B-B14F-4D97-AF65-F5344CB8AC3E}">
        <p14:creationId xmlns:p14="http://schemas.microsoft.com/office/powerpoint/2010/main" val="415686403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B529-12B0-4B10-BD85-89F351BBCE95}"/>
              </a:ext>
            </a:extLst>
          </p:cNvPr>
          <p:cNvSpPr>
            <a:spLocks noGrp="1"/>
          </p:cNvSpPr>
          <p:nvPr>
            <p:ph type="ctrTitle"/>
          </p:nvPr>
        </p:nvSpPr>
        <p:spPr/>
        <p:txBody>
          <a:bodyPr/>
          <a:lstStyle/>
          <a:p>
            <a:r>
              <a:rPr lang="en-US" dirty="0"/>
              <a:t>Results</a:t>
            </a:r>
          </a:p>
        </p:txBody>
      </p:sp>
      <p:sp>
        <p:nvSpPr>
          <p:cNvPr id="3" name="Text Placeholder 2">
            <a:extLst>
              <a:ext uri="{FF2B5EF4-FFF2-40B4-BE49-F238E27FC236}">
                <a16:creationId xmlns:a16="http://schemas.microsoft.com/office/drawing/2014/main" id="{7B3FE706-26A7-4684-9DA9-5644FC8C154A}"/>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B5DF899-2D72-4B5C-A87C-D8D401830C5B}"/>
              </a:ext>
            </a:extLst>
          </p:cNvPr>
          <p:cNvSpPr>
            <a:spLocks noGrp="1"/>
          </p:cNvSpPr>
          <p:nvPr>
            <p:ph idx="1"/>
          </p:nvPr>
        </p:nvSpPr>
        <p:spPr>
          <a:xfrm>
            <a:off x="813042" y="1944181"/>
            <a:ext cx="10687459" cy="3747511"/>
          </a:xfrm>
        </p:spPr>
        <p:txBody>
          <a:bodyPr>
            <a:noAutofit/>
          </a:bodyPr>
          <a:lstStyle/>
          <a:p>
            <a:pPr marL="11"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E</a:t>
            </a:r>
            <a:r>
              <a:rPr lang="en-US" dirty="0">
                <a:effectLst/>
                <a:latin typeface="Calibri" panose="020F0502020204030204" pitchFamily="34" charset="0"/>
                <a:ea typeface="Calibri" panose="020F0502020204030204" pitchFamily="34" charset="0"/>
                <a:cs typeface="Calibri" panose="020F0502020204030204" pitchFamily="34" charset="0"/>
              </a:rPr>
              <a:t>quity-driven policy</a:t>
            </a:r>
          </a:p>
          <a:p>
            <a:pPr marL="11"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Equity-driven funding allocations</a:t>
            </a:r>
          </a:p>
          <a:p>
            <a:pPr marL="11"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Community priorities informed by data</a:t>
            </a:r>
          </a:p>
          <a:p>
            <a:pPr marL="11"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Increased awareness (public and across local government) of racial and geographic disparities in violence, social determinants, and other related factors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New grant program announced in April 2021 - </a:t>
            </a:r>
            <a:r>
              <a:rPr lang="en-US" dirty="0">
                <a:effectLst/>
                <a:latin typeface="Calibri" panose="020F0502020204030204" pitchFamily="34" charset="0"/>
                <a:ea typeface="Calibri" panose="020F0502020204030204" pitchFamily="34" charset="0"/>
                <a:cs typeface="Times New Roman" panose="02020603050405020304" pitchFamily="18" charset="0"/>
              </a:rPr>
              <a:t>Council District Crime Prevention Grants Program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61" marR="0" indent="-285750">
              <a:lnSpc>
                <a:spcPct val="107000"/>
              </a:lnSpc>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City Office of </a:t>
            </a:r>
            <a:r>
              <a:rPr lang="en-US" dirty="0">
                <a:latin typeface="Calibri" panose="020F0502020204030204" pitchFamily="34" charset="0"/>
                <a:ea typeface="Calibri" panose="020F0502020204030204" pitchFamily="34" charset="0"/>
                <a:cs typeface="Times New Roman" panose="02020603050405020304" pitchFamily="18" charset="0"/>
              </a:rPr>
              <a:t>Public Health and Safety, City-County Council, and </a:t>
            </a:r>
            <a:r>
              <a:rPr lang="en-US" dirty="0">
                <a:effectLst/>
                <a:latin typeface="Calibri" panose="020F0502020204030204" pitchFamily="34" charset="0"/>
                <a:ea typeface="Calibri" panose="020F0502020204030204" pitchFamily="34" charset="0"/>
                <a:cs typeface="Times New Roman" panose="02020603050405020304" pitchFamily="18" charset="0"/>
              </a:rPr>
              <a:t>Central Indiana Community Foundation</a:t>
            </a:r>
          </a:p>
          <a:p>
            <a:pPr marL="285761"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Based on the priorities established by councilors</a:t>
            </a:r>
            <a:endParaRPr lang="en-US" dirty="0"/>
          </a:p>
        </p:txBody>
      </p:sp>
    </p:spTree>
    <p:extLst>
      <p:ext uri="{BB962C8B-B14F-4D97-AF65-F5344CB8AC3E}">
        <p14:creationId xmlns:p14="http://schemas.microsoft.com/office/powerpoint/2010/main" val="367381571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32AA-E31E-4120-8475-AFF440CA78AB}"/>
              </a:ext>
            </a:extLst>
          </p:cNvPr>
          <p:cNvSpPr>
            <a:spLocks noGrp="1"/>
          </p:cNvSpPr>
          <p:nvPr>
            <p:ph type="ctrTitle"/>
          </p:nvPr>
        </p:nvSpPr>
        <p:spPr/>
        <p:txBody>
          <a:bodyPr/>
          <a:lstStyle/>
          <a:p>
            <a:r>
              <a:rPr lang="en-US" dirty="0"/>
              <a:t>Violent Crimes per 1,000 Population</a:t>
            </a:r>
          </a:p>
        </p:txBody>
      </p:sp>
      <p:sp>
        <p:nvSpPr>
          <p:cNvPr id="3" name="Text Placeholder 2">
            <a:extLst>
              <a:ext uri="{FF2B5EF4-FFF2-40B4-BE49-F238E27FC236}">
                <a16:creationId xmlns:a16="http://schemas.microsoft.com/office/drawing/2014/main" id="{874A1877-919B-4BF3-A701-34343D3559D8}"/>
              </a:ext>
            </a:extLst>
          </p:cNvPr>
          <p:cNvSpPr>
            <a:spLocks noGrp="1"/>
          </p:cNvSpPr>
          <p:nvPr>
            <p:ph type="body" sz="quarter" idx="10"/>
          </p:nvPr>
        </p:nvSpPr>
        <p:spPr/>
        <p:txBody>
          <a:bodyPr/>
          <a:lstStyle/>
          <a:p>
            <a:endParaRPr lang="en-US"/>
          </a:p>
        </p:txBody>
      </p:sp>
      <p:pic>
        <p:nvPicPr>
          <p:cNvPr id="11" name="Content Placeholder 10">
            <a:extLst>
              <a:ext uri="{FF2B5EF4-FFF2-40B4-BE49-F238E27FC236}">
                <a16:creationId xmlns:a16="http://schemas.microsoft.com/office/drawing/2014/main" id="{9614AFAE-27F3-46B7-BCF7-CB89DF4BDDE0}"/>
              </a:ext>
            </a:extLst>
          </p:cNvPr>
          <p:cNvPicPr>
            <a:picLocks noGrp="1" noChangeAspect="1"/>
          </p:cNvPicPr>
          <p:nvPr>
            <p:ph idx="1"/>
          </p:nvPr>
        </p:nvPicPr>
        <p:blipFill>
          <a:blip r:embed="rId3"/>
          <a:stretch>
            <a:fillRect/>
          </a:stretch>
        </p:blipFill>
        <p:spPr>
          <a:xfrm>
            <a:off x="8383273" y="1944181"/>
            <a:ext cx="3640180" cy="1794014"/>
          </a:xfrm>
        </p:spPr>
      </p:pic>
      <p:pic>
        <p:nvPicPr>
          <p:cNvPr id="9" name="Picture 8">
            <a:extLst>
              <a:ext uri="{FF2B5EF4-FFF2-40B4-BE49-F238E27FC236}">
                <a16:creationId xmlns:a16="http://schemas.microsoft.com/office/drawing/2014/main" id="{4963437D-41CE-4517-ABDB-97CFA59F3A56}"/>
              </a:ext>
            </a:extLst>
          </p:cNvPr>
          <p:cNvPicPr>
            <a:picLocks noChangeAspect="1"/>
          </p:cNvPicPr>
          <p:nvPr/>
        </p:nvPicPr>
        <p:blipFill>
          <a:blip r:embed="rId4"/>
          <a:stretch>
            <a:fillRect/>
          </a:stretch>
        </p:blipFill>
        <p:spPr>
          <a:xfrm>
            <a:off x="4597330" y="1962146"/>
            <a:ext cx="3695890" cy="3511730"/>
          </a:xfrm>
          <a:prstGeom prst="rect">
            <a:avLst/>
          </a:prstGeom>
        </p:spPr>
      </p:pic>
      <p:pic>
        <p:nvPicPr>
          <p:cNvPr id="13" name="Picture 12" descr="Graphical user interface, line chart&#10;&#10;Description automatically generated">
            <a:extLst>
              <a:ext uri="{FF2B5EF4-FFF2-40B4-BE49-F238E27FC236}">
                <a16:creationId xmlns:a16="http://schemas.microsoft.com/office/drawing/2014/main" id="{305C1A92-D131-416E-B254-EDBE9C3E8242}"/>
              </a:ext>
            </a:extLst>
          </p:cNvPr>
          <p:cNvPicPr>
            <a:picLocks noChangeAspect="1"/>
          </p:cNvPicPr>
          <p:nvPr/>
        </p:nvPicPr>
        <p:blipFill rotWithShape="1">
          <a:blip r:embed="rId5">
            <a:extLst>
              <a:ext uri="{28A0092B-C50C-407E-A947-70E740481C1C}">
                <a14:useLocalDpi xmlns:a14="http://schemas.microsoft.com/office/drawing/2010/main" val="0"/>
              </a:ext>
            </a:extLst>
          </a:blip>
          <a:srcRect t="45060"/>
          <a:stretch/>
        </p:blipFill>
        <p:spPr>
          <a:xfrm>
            <a:off x="448359" y="2379945"/>
            <a:ext cx="4058918" cy="2901786"/>
          </a:xfrm>
          <a:prstGeom prst="rect">
            <a:avLst/>
          </a:prstGeom>
        </p:spPr>
      </p:pic>
    </p:spTree>
    <p:extLst>
      <p:ext uri="{BB962C8B-B14F-4D97-AF65-F5344CB8AC3E}">
        <p14:creationId xmlns:p14="http://schemas.microsoft.com/office/powerpoint/2010/main" val="148875288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5F1F-9911-47D9-A82E-56831C7B12A6}"/>
              </a:ext>
            </a:extLst>
          </p:cNvPr>
          <p:cNvSpPr>
            <a:spLocks noGrp="1"/>
          </p:cNvSpPr>
          <p:nvPr>
            <p:ph type="ctrTitle"/>
          </p:nvPr>
        </p:nvSpPr>
        <p:spPr/>
        <p:txBody>
          <a:bodyPr/>
          <a:lstStyle/>
          <a:p>
            <a:r>
              <a:rPr lang="en-US" dirty="0"/>
              <a:t>Our Approach</a:t>
            </a:r>
          </a:p>
        </p:txBody>
      </p:sp>
      <p:sp>
        <p:nvSpPr>
          <p:cNvPr id="3" name="Text Placeholder 2">
            <a:extLst>
              <a:ext uri="{FF2B5EF4-FFF2-40B4-BE49-F238E27FC236}">
                <a16:creationId xmlns:a16="http://schemas.microsoft.com/office/drawing/2014/main" id="{7891B38E-B78B-4A0C-AD13-AA56709ACFC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79207988-9EBC-4A49-BC53-B3F2134DCED8}"/>
              </a:ext>
            </a:extLst>
          </p:cNvPr>
          <p:cNvSpPr>
            <a:spLocks noGrp="1"/>
          </p:cNvSpPr>
          <p:nvPr>
            <p:ph idx="1"/>
          </p:nvPr>
        </p:nvSpPr>
        <p:spPr/>
        <p:txBody>
          <a:bodyPr>
            <a:normAutofit/>
          </a:bodyPr>
          <a:lstStyle/>
          <a:p>
            <a:r>
              <a:rPr lang="en-US" dirty="0"/>
              <a:t>Created a district-level model that takes into account social determinants of crime</a:t>
            </a:r>
          </a:p>
          <a:p>
            <a:r>
              <a:rPr lang="en-US" dirty="0"/>
              <a:t>Shared findings at council meetings and public safety committee meetings</a:t>
            </a:r>
          </a:p>
          <a:p>
            <a:r>
              <a:rPr lang="en-US" dirty="0"/>
              <a:t>Created district-specific reports</a:t>
            </a:r>
          </a:p>
          <a:p>
            <a:r>
              <a:rPr lang="en-US" dirty="0"/>
              <a:t>Helped district councilors dig into the data to establish district-specific priorities</a:t>
            </a:r>
          </a:p>
          <a:p>
            <a:endParaRPr lang="en-US" dirty="0"/>
          </a:p>
          <a:p>
            <a:endParaRPr lang="en-US" dirty="0"/>
          </a:p>
          <a:p>
            <a:endParaRPr lang="en-US" dirty="0"/>
          </a:p>
        </p:txBody>
      </p:sp>
    </p:spTree>
    <p:extLst>
      <p:ext uri="{BB962C8B-B14F-4D97-AF65-F5344CB8AC3E}">
        <p14:creationId xmlns:p14="http://schemas.microsoft.com/office/powerpoint/2010/main" val="15577327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065170" y="1946246"/>
          <a:ext cx="7760749" cy="491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ctrTitle"/>
          </p:nvPr>
        </p:nvSpPr>
        <p:spPr>
          <a:xfrm>
            <a:off x="706703" y="662934"/>
            <a:ext cx="10672521" cy="932087"/>
          </a:xfrm>
        </p:spPr>
        <p:txBody>
          <a:bodyPr>
            <a:normAutofit/>
          </a:bodyPr>
          <a:lstStyle/>
          <a:p>
            <a:r>
              <a:rPr lang="en-US" dirty="0"/>
              <a:t>Violent Crime Index</a:t>
            </a:r>
          </a:p>
        </p:txBody>
      </p:sp>
      <p:sp>
        <p:nvSpPr>
          <p:cNvPr id="3" name="Text Placeholder 2"/>
          <p:cNvSpPr>
            <a:spLocks noGrp="1"/>
          </p:cNvSpPr>
          <p:nvPr>
            <p:ph type="body" sz="quarter" idx="10"/>
          </p:nvPr>
        </p:nvSpPr>
        <p:spPr/>
        <p:txBody>
          <a:bodyPr/>
          <a:lstStyle/>
          <a:p>
            <a:endParaRPr lang="en-US"/>
          </a:p>
        </p:txBody>
      </p:sp>
      <p:sp>
        <p:nvSpPr>
          <p:cNvPr id="11" name="Rectangle 10"/>
          <p:cNvSpPr/>
          <p:nvPr/>
        </p:nvSpPr>
        <p:spPr>
          <a:xfrm>
            <a:off x="10073024" y="4294401"/>
            <a:ext cx="1627308" cy="1600438"/>
          </a:xfrm>
          <a:prstGeom prst="rect">
            <a:avLst/>
          </a:prstGeom>
        </p:spPr>
        <p:txBody>
          <a:bodyPr wrap="square">
            <a:spAutoFit/>
          </a:bodyPr>
          <a:lstStyle/>
          <a:p>
            <a:endParaRPr lang="en-US" sz="1400" dirty="0"/>
          </a:p>
          <a:p>
            <a:r>
              <a:rPr lang="en-US" sz="1200" dirty="0"/>
              <a:t>Overall model design and analysis by The Polis Center.  Original source data used in analysis of each component is cited.</a:t>
            </a:r>
          </a:p>
        </p:txBody>
      </p:sp>
    </p:spTree>
    <p:extLst>
      <p:ext uri="{BB962C8B-B14F-4D97-AF65-F5344CB8AC3E}">
        <p14:creationId xmlns:p14="http://schemas.microsoft.com/office/powerpoint/2010/main" val="308551183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Social Determinants of Violence</a:t>
            </a:r>
            <a:br>
              <a:rPr lang="en-US" dirty="0"/>
            </a:br>
            <a:r>
              <a:rPr lang="en-US" sz="2700" i="1" dirty="0"/>
              <a:t>1a. Neighborhood Disadvantage Variables</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a:xfrm>
            <a:off x="691499" y="1840943"/>
            <a:ext cx="10687459" cy="3747511"/>
          </a:xfrm>
        </p:spPr>
        <p:txBody>
          <a:bodyPr>
            <a:normAutofit fontScale="92500" lnSpcReduction="10000"/>
          </a:bodyPr>
          <a:lstStyle/>
          <a:p>
            <a:endParaRPr lang="en-US" dirty="0"/>
          </a:p>
          <a:p>
            <a:pPr marL="457200" indent="-457200">
              <a:buFont typeface="Arial" panose="020B0604020202020204" pitchFamily="34" charset="0"/>
              <a:buChar char="•"/>
            </a:pPr>
            <a:r>
              <a:rPr lang="en-US" dirty="0"/>
              <a:t>% unemployed (2014-18 average)</a:t>
            </a:r>
          </a:p>
          <a:p>
            <a:pPr marL="457200" indent="-457200">
              <a:buFont typeface="Arial" panose="020B0604020202020204" pitchFamily="34" charset="0"/>
              <a:buChar char="•"/>
            </a:pPr>
            <a:r>
              <a:rPr lang="en-US" dirty="0"/>
              <a:t>% below poverty</a:t>
            </a:r>
          </a:p>
          <a:p>
            <a:pPr marL="457200" indent="-457200">
              <a:buFont typeface="Arial" panose="020B0604020202020204" pitchFamily="34" charset="0"/>
              <a:buChar char="•"/>
            </a:pPr>
            <a:r>
              <a:rPr lang="en-US" dirty="0"/>
              <a:t>% receiving public assistance (TANF or SNAP)</a:t>
            </a:r>
          </a:p>
          <a:p>
            <a:pPr marL="457200" indent="-457200">
              <a:buFont typeface="Arial" panose="020B0604020202020204" pitchFamily="34" charset="0"/>
              <a:buChar char="•"/>
            </a:pPr>
            <a:r>
              <a:rPr lang="en-US" dirty="0"/>
              <a:t>% single-parent</a:t>
            </a:r>
          </a:p>
          <a:p>
            <a:pPr marL="457200" indent="-457200">
              <a:buFont typeface="Arial" panose="020B0604020202020204" pitchFamily="34" charset="0"/>
              <a:buChar char="•"/>
            </a:pPr>
            <a:r>
              <a:rPr lang="en-US" dirty="0"/>
              <a:t>% with no high school diploma</a:t>
            </a:r>
          </a:p>
          <a:p>
            <a:endParaRPr lang="en-US" dirty="0"/>
          </a:p>
        </p:txBody>
      </p:sp>
      <p:sp>
        <p:nvSpPr>
          <p:cNvPr id="5" name="TextBox 4"/>
          <p:cNvSpPr txBox="1"/>
          <p:nvPr/>
        </p:nvSpPr>
        <p:spPr>
          <a:xfrm>
            <a:off x="4940831" y="5687193"/>
            <a:ext cx="2188794" cy="261610"/>
          </a:xfrm>
          <a:prstGeom prst="rect">
            <a:avLst/>
          </a:prstGeom>
          <a:noFill/>
        </p:spPr>
        <p:txBody>
          <a:bodyPr wrap="square" rtlCol="0">
            <a:spAutoFit/>
          </a:bodyPr>
          <a:lstStyle/>
          <a:p>
            <a:r>
              <a:rPr lang="en-US" sz="1100" dirty="0"/>
              <a:t>Data Source: ACS via SAVI </a:t>
            </a:r>
            <a:endParaRPr lang="en-US" sz="1100" dirty="0">
              <a:solidFill>
                <a:srgbClr val="FF0000"/>
              </a:solidFill>
            </a:endParaRPr>
          </a:p>
        </p:txBody>
      </p:sp>
      <p:graphicFrame>
        <p:nvGraphicFramePr>
          <p:cNvPr id="6" name="Diagram 5"/>
          <p:cNvGraphicFramePr/>
          <p:nvPr/>
        </p:nvGraphicFramePr>
        <p:xfrm>
          <a:off x="8912249" y="1838096"/>
          <a:ext cx="3035375" cy="4471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32235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437" y="817222"/>
            <a:ext cx="10672521" cy="932087"/>
          </a:xfrm>
        </p:spPr>
        <p:txBody>
          <a:bodyPr>
            <a:normAutofit fontScale="90000"/>
          </a:bodyPr>
          <a:lstStyle/>
          <a:p>
            <a:r>
              <a:rPr lang="en-US" dirty="0"/>
              <a:t>Social Determinants of Violence </a:t>
            </a:r>
            <a:br>
              <a:rPr lang="en-US" dirty="0"/>
            </a:br>
            <a:r>
              <a:rPr lang="en-US" sz="2700" i="1" dirty="0"/>
              <a:t>1b. Neighborhood Segregation</a:t>
            </a:r>
          </a:p>
        </p:txBody>
      </p:sp>
      <p:sp>
        <p:nvSpPr>
          <p:cNvPr id="3" name="Text Placeholder 2"/>
          <p:cNvSpPr>
            <a:spLocks noGrp="1"/>
          </p:cNvSpPr>
          <p:nvPr>
            <p:ph type="body" sz="quarter" idx="10"/>
          </p:nvPr>
        </p:nvSpPr>
        <p:spPr/>
        <p:txBody>
          <a:bodyPr/>
          <a:lstStyle/>
          <a:p>
            <a:endParaRPr lang="en-US" dirty="0"/>
          </a:p>
        </p:txBody>
      </p:sp>
      <p:sp>
        <p:nvSpPr>
          <p:cNvPr id="4" name="Content Placeholder 3"/>
          <p:cNvSpPr>
            <a:spLocks noGrp="1"/>
          </p:cNvSpPr>
          <p:nvPr>
            <p:ph idx="1"/>
          </p:nvPr>
        </p:nvSpPr>
        <p:spPr>
          <a:xfrm>
            <a:off x="706437" y="1949725"/>
            <a:ext cx="8062809" cy="4685461"/>
          </a:xfrm>
        </p:spPr>
        <p:txBody>
          <a:bodyPr>
            <a:normAutofit fontScale="92500" lnSpcReduction="10000"/>
          </a:bodyPr>
          <a:lstStyle/>
          <a:p>
            <a:pPr marL="0" indent="0">
              <a:buNone/>
            </a:pPr>
            <a:r>
              <a:rPr lang="en-US" dirty="0"/>
              <a:t>Racial Segregation</a:t>
            </a:r>
          </a:p>
          <a:p>
            <a:pPr marL="533386" lvl="1" indent="0">
              <a:buNone/>
            </a:pPr>
            <a:r>
              <a:rPr lang="en-US" dirty="0"/>
              <a:t>Black-white isolation is when these groups live in communities that are geographically separated, so have limited exposure to each other.   </a:t>
            </a:r>
            <a:endParaRPr lang="en-US" dirty="0">
              <a:solidFill>
                <a:schemeClr val="tx1"/>
              </a:solidFill>
            </a:endParaRPr>
          </a:p>
          <a:p>
            <a:pPr marL="1379538" lvl="1" indent="-342900">
              <a:buFont typeface="Arial" panose="020B0604020202020204" pitchFamily="34" charset="0"/>
              <a:buChar char="•"/>
            </a:pPr>
            <a:r>
              <a:rPr lang="en-US" dirty="0"/>
              <a:t>0=not isolated, 1= completely isolated</a:t>
            </a:r>
          </a:p>
          <a:p>
            <a:pPr marL="0" indent="0">
              <a:buNone/>
            </a:pPr>
            <a:r>
              <a:rPr lang="en-US" dirty="0"/>
              <a:t>Economic Segregation</a:t>
            </a:r>
          </a:p>
          <a:p>
            <a:pPr marL="533386" lvl="1" indent="0">
              <a:buNone/>
            </a:pPr>
            <a:r>
              <a:rPr lang="en-US" dirty="0"/>
              <a:t>Worker earnings can be clustered in regions or spread evenly.  This measure detects earnings clusters within tracts, compared to the spread in each district.  </a:t>
            </a:r>
          </a:p>
          <a:p>
            <a:pPr marL="1409673" lvl="2" indent="-342900"/>
            <a:r>
              <a:rPr lang="en-US" dirty="0"/>
              <a:t>0= no clustering (spread evenly), 1= completely clustered </a:t>
            </a:r>
          </a:p>
        </p:txBody>
      </p:sp>
      <p:graphicFrame>
        <p:nvGraphicFramePr>
          <p:cNvPr id="9" name="Diagram 8"/>
          <p:cNvGraphicFramePr/>
          <p:nvPr/>
        </p:nvGraphicFramePr>
        <p:xfrm>
          <a:off x="9018089" y="1283265"/>
          <a:ext cx="3035375" cy="4471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9605885" y="5958755"/>
            <a:ext cx="2188794" cy="261610"/>
          </a:xfrm>
          <a:prstGeom prst="rect">
            <a:avLst/>
          </a:prstGeom>
          <a:noFill/>
        </p:spPr>
        <p:txBody>
          <a:bodyPr wrap="square" rtlCol="0">
            <a:spAutoFit/>
          </a:bodyPr>
          <a:lstStyle/>
          <a:p>
            <a:r>
              <a:rPr lang="en-US" sz="1100" dirty="0"/>
              <a:t>Data Source: ACS via SAVI </a:t>
            </a:r>
            <a:endParaRPr lang="en-US" sz="1100" dirty="0">
              <a:solidFill>
                <a:srgbClr val="FF0000"/>
              </a:solidFill>
            </a:endParaRPr>
          </a:p>
        </p:txBody>
      </p:sp>
    </p:spTree>
    <p:extLst>
      <p:ext uri="{BB962C8B-B14F-4D97-AF65-F5344CB8AC3E}">
        <p14:creationId xmlns:p14="http://schemas.microsoft.com/office/powerpoint/2010/main" val="336821096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05451" y="1382326"/>
            <a:ext cx="6080772" cy="1039091"/>
          </a:xfrm>
        </p:spPr>
        <p:txBody>
          <a:bodyPr/>
          <a:lstStyle/>
          <a:p>
            <a:r>
              <a:rPr lang="en-US" dirty="0"/>
              <a:t>Scoring each Variable</a:t>
            </a:r>
          </a:p>
        </p:txBody>
      </p:sp>
      <p:graphicFrame>
        <p:nvGraphicFramePr>
          <p:cNvPr id="11" name="Chart 10"/>
          <p:cNvGraphicFramePr>
            <a:graphicFrameLocks/>
          </p:cNvGraphicFramePr>
          <p:nvPr/>
        </p:nvGraphicFramePr>
        <p:xfrm>
          <a:off x="513543" y="135285"/>
          <a:ext cx="5391908" cy="6533143"/>
        </p:xfrm>
        <a:graphic>
          <a:graphicData uri="http://schemas.openxmlformats.org/drawingml/2006/chart">
            <c:chart xmlns:c="http://schemas.openxmlformats.org/drawingml/2006/chart" xmlns:r="http://schemas.openxmlformats.org/officeDocument/2006/relationships" r:id="rId3"/>
          </a:graphicData>
        </a:graphic>
      </p:graphicFrame>
      <p:sp>
        <p:nvSpPr>
          <p:cNvPr id="8" name="Left Arrow 7"/>
          <p:cNvSpPr/>
          <p:nvPr/>
        </p:nvSpPr>
        <p:spPr>
          <a:xfrm>
            <a:off x="5161301" y="225143"/>
            <a:ext cx="2833635" cy="96231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District 13</a:t>
            </a:r>
          </a:p>
        </p:txBody>
      </p:sp>
      <p:sp>
        <p:nvSpPr>
          <p:cNvPr id="13" name="Left Arrow 12"/>
          <p:cNvSpPr/>
          <p:nvPr/>
        </p:nvSpPr>
        <p:spPr>
          <a:xfrm>
            <a:off x="1922573" y="5137650"/>
            <a:ext cx="2833635" cy="96231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District 1</a:t>
            </a:r>
          </a:p>
        </p:txBody>
      </p:sp>
      <p:graphicFrame>
        <p:nvGraphicFramePr>
          <p:cNvPr id="2" name="Table 1"/>
          <p:cNvGraphicFramePr>
            <a:graphicFrameLocks noGrp="1"/>
          </p:cNvGraphicFramePr>
          <p:nvPr/>
        </p:nvGraphicFramePr>
        <p:xfrm>
          <a:off x="5815661" y="3177763"/>
          <a:ext cx="6260352" cy="2407920"/>
        </p:xfrm>
        <a:graphic>
          <a:graphicData uri="http://schemas.openxmlformats.org/drawingml/2006/table">
            <a:tbl>
              <a:tblPr firstRow="1" bandRow="1">
                <a:tableStyleId>{5940675A-B579-460E-94D1-54222C63F5DA}</a:tableStyleId>
              </a:tblPr>
              <a:tblGrid>
                <a:gridCol w="2086784">
                  <a:extLst>
                    <a:ext uri="{9D8B030D-6E8A-4147-A177-3AD203B41FA5}">
                      <a16:colId xmlns:a16="http://schemas.microsoft.com/office/drawing/2014/main" val="20000"/>
                    </a:ext>
                  </a:extLst>
                </a:gridCol>
                <a:gridCol w="2086784">
                  <a:extLst>
                    <a:ext uri="{9D8B030D-6E8A-4147-A177-3AD203B41FA5}">
                      <a16:colId xmlns:a16="http://schemas.microsoft.com/office/drawing/2014/main" val="20001"/>
                    </a:ext>
                  </a:extLst>
                </a:gridCol>
                <a:gridCol w="2086784">
                  <a:extLst>
                    <a:ext uri="{9D8B030D-6E8A-4147-A177-3AD203B41FA5}">
                      <a16:colId xmlns:a16="http://schemas.microsoft.com/office/drawing/2014/main" val="20002"/>
                    </a:ext>
                  </a:extLst>
                </a:gridCol>
              </a:tblGrid>
              <a:tr h="0">
                <a:tc>
                  <a:txBody>
                    <a:bodyPr/>
                    <a:lstStyle/>
                    <a:p>
                      <a:endParaRPr lang="en-US" sz="2000" dirty="0"/>
                    </a:p>
                  </a:txBody>
                  <a:tcPr/>
                </a:tc>
                <a:tc>
                  <a:txBody>
                    <a:bodyPr/>
                    <a:lstStyle/>
                    <a:p>
                      <a:r>
                        <a:rPr lang="en-US" sz="2000" dirty="0">
                          <a:sym typeface="Wingdings" panose="05000000000000000000" pitchFamily="2" charset="2"/>
                        </a:rPr>
                        <a:t>District 1</a:t>
                      </a:r>
                      <a:endParaRPr lang="en-US" sz="2000" dirty="0"/>
                    </a:p>
                  </a:txBody>
                  <a:tcPr/>
                </a:tc>
                <a:tc>
                  <a:txBody>
                    <a:bodyPr/>
                    <a:lstStyle/>
                    <a:p>
                      <a:r>
                        <a:rPr lang="en-US" sz="2000" dirty="0">
                          <a:sym typeface="Wingdings" panose="05000000000000000000" pitchFamily="2" charset="2"/>
                        </a:rPr>
                        <a:t>District 13</a:t>
                      </a:r>
                      <a:endParaRPr lang="en-US" sz="2000" dirty="0"/>
                    </a:p>
                  </a:txBody>
                  <a:tcPr/>
                </a:tc>
                <a:extLst>
                  <a:ext uri="{0D108BD9-81ED-4DB2-BD59-A6C34878D82A}">
                    <a16:rowId xmlns:a16="http://schemas.microsoft.com/office/drawing/2014/main" val="10000"/>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Unemployment Rate (2014-18 average)</a:t>
                      </a:r>
                    </a:p>
                    <a:p>
                      <a:endParaRPr lang="en-US" sz="2000" dirty="0"/>
                    </a:p>
                  </a:txBody>
                  <a:tcPr/>
                </a:tc>
                <a:tc>
                  <a:txBody>
                    <a:bodyPr/>
                    <a:lstStyle/>
                    <a:p>
                      <a:r>
                        <a:rPr lang="en-US" sz="2000" dirty="0"/>
                        <a:t>3.8%</a:t>
                      </a:r>
                    </a:p>
                  </a:txBody>
                  <a:tcPr/>
                </a:tc>
                <a:tc>
                  <a:txBody>
                    <a:bodyPr/>
                    <a:lstStyle/>
                    <a:p>
                      <a:r>
                        <a:rPr lang="en-US" sz="2000" dirty="0"/>
                        <a:t>17.4%</a:t>
                      </a:r>
                    </a:p>
                  </a:txBody>
                  <a:tcPr/>
                </a:tc>
                <a:extLst>
                  <a:ext uri="{0D108BD9-81ED-4DB2-BD59-A6C34878D82A}">
                    <a16:rowId xmlns:a16="http://schemas.microsoft.com/office/drawing/2014/main" val="10001"/>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Percentile Score</a:t>
                      </a:r>
                    </a:p>
                    <a:p>
                      <a:endParaRPr lang="en-US" sz="2000" dirty="0"/>
                    </a:p>
                  </a:txBody>
                  <a:tcPr/>
                </a:tc>
                <a:tc>
                  <a:txBody>
                    <a:bodyPr/>
                    <a:lstStyle/>
                    <a:p>
                      <a:r>
                        <a:rPr lang="en-US" sz="2000" dirty="0"/>
                        <a:t>12.5</a:t>
                      </a:r>
                    </a:p>
                  </a:txBody>
                  <a:tcPr/>
                </a:tc>
                <a:tc>
                  <a:txBody>
                    <a:bodyPr/>
                    <a:lstStyle/>
                    <a:p>
                      <a:r>
                        <a:rPr lang="en-US" sz="2000" dirty="0"/>
                        <a:t>100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260525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Neighborhood Disadvantage</a:t>
            </a:r>
          </a:p>
        </p:txBody>
      </p:sp>
      <p:sp>
        <p:nvSpPr>
          <p:cNvPr id="10" name="Text Placeholder 9"/>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nvPr>
        </p:nvGraphicFramePr>
        <p:xfrm>
          <a:off x="692150" y="2173288"/>
          <a:ext cx="10687165" cy="2834640"/>
        </p:xfrm>
        <a:graphic>
          <a:graphicData uri="http://schemas.openxmlformats.org/drawingml/2006/table">
            <a:tbl>
              <a:tblPr firstRow="1" bandRow="1">
                <a:tableStyleId>{5C22544A-7EE6-4342-B048-85BDC9FD1C3A}</a:tableStyleId>
              </a:tblPr>
              <a:tblGrid>
                <a:gridCol w="1144109">
                  <a:extLst>
                    <a:ext uri="{9D8B030D-6E8A-4147-A177-3AD203B41FA5}">
                      <a16:colId xmlns:a16="http://schemas.microsoft.com/office/drawing/2014/main" val="20000"/>
                    </a:ext>
                  </a:extLst>
                </a:gridCol>
                <a:gridCol w="1697584">
                  <a:extLst>
                    <a:ext uri="{9D8B030D-6E8A-4147-A177-3AD203B41FA5}">
                      <a16:colId xmlns:a16="http://schemas.microsoft.com/office/drawing/2014/main" val="20001"/>
                    </a:ext>
                  </a:extLst>
                </a:gridCol>
                <a:gridCol w="1568654">
                  <a:extLst>
                    <a:ext uri="{9D8B030D-6E8A-4147-A177-3AD203B41FA5}">
                      <a16:colId xmlns:a16="http://schemas.microsoft.com/office/drawing/2014/main" val="20002"/>
                    </a:ext>
                  </a:extLst>
                </a:gridCol>
                <a:gridCol w="1622375">
                  <a:extLst>
                    <a:ext uri="{9D8B030D-6E8A-4147-A177-3AD203B41FA5}">
                      <a16:colId xmlns:a16="http://schemas.microsoft.com/office/drawing/2014/main" val="20003"/>
                    </a:ext>
                  </a:extLst>
                </a:gridCol>
                <a:gridCol w="1658030">
                  <a:extLst>
                    <a:ext uri="{9D8B030D-6E8A-4147-A177-3AD203B41FA5}">
                      <a16:colId xmlns:a16="http://schemas.microsoft.com/office/drawing/2014/main" val="20004"/>
                    </a:ext>
                  </a:extLst>
                </a:gridCol>
                <a:gridCol w="1525646">
                  <a:extLst>
                    <a:ext uri="{9D8B030D-6E8A-4147-A177-3AD203B41FA5}">
                      <a16:colId xmlns:a16="http://schemas.microsoft.com/office/drawing/2014/main" val="20005"/>
                    </a:ext>
                  </a:extLst>
                </a:gridCol>
                <a:gridCol w="1470767">
                  <a:extLst>
                    <a:ext uri="{9D8B030D-6E8A-4147-A177-3AD203B41FA5}">
                      <a16:colId xmlns:a16="http://schemas.microsoft.com/office/drawing/2014/main" val="20006"/>
                    </a:ext>
                  </a:extLst>
                </a:gridCol>
              </a:tblGrid>
              <a:tr h="370840">
                <a:tc>
                  <a:txBody>
                    <a:bodyPr/>
                    <a:lstStyle/>
                    <a:p>
                      <a:r>
                        <a:rPr lang="en-US" sz="2000" dirty="0"/>
                        <a:t>District #</a:t>
                      </a:r>
                    </a:p>
                    <a:p>
                      <a:endParaRPr lang="en-US" sz="2000" dirty="0"/>
                    </a:p>
                  </a:txBody>
                  <a:tcPr marL="97772" marR="97772"/>
                </a:tc>
                <a:tc>
                  <a:txBody>
                    <a:bodyPr/>
                    <a:lstStyle/>
                    <a:p>
                      <a:r>
                        <a:rPr lang="en-US" sz="2000" dirty="0"/>
                        <a:t>% un-employed </a:t>
                      </a:r>
                    </a:p>
                    <a:p>
                      <a:r>
                        <a:rPr lang="en-US" sz="2000" i="1" dirty="0"/>
                        <a:t>Percent</a:t>
                      </a:r>
                      <a:r>
                        <a:rPr lang="en-US" sz="2000" i="1" baseline="0" dirty="0"/>
                        <a:t> rank</a:t>
                      </a:r>
                      <a:endParaRPr lang="en-US" sz="2000" i="1" dirty="0"/>
                    </a:p>
                  </a:txBody>
                  <a:tcPr marL="97772" marR="97772">
                    <a:solidFill>
                      <a:schemeClr val="accent6">
                        <a:lumMod val="75000"/>
                      </a:schemeClr>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t>% below poverty</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2000" i="1" dirty="0"/>
                        <a:t>Percent</a:t>
                      </a:r>
                      <a:r>
                        <a:rPr lang="en-US" sz="2000" i="1" baseline="0" dirty="0"/>
                        <a:t> rank</a:t>
                      </a:r>
                      <a:endParaRPr lang="en-US" sz="2000" i="1" dirty="0"/>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dirty="0"/>
                    </a:p>
                    <a:p>
                      <a:endParaRPr lang="en-US" sz="2000" dirty="0"/>
                    </a:p>
                  </a:txBody>
                  <a:tcPr marL="97772" marR="97772"/>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t>% public assistance</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2000" i="1" dirty="0"/>
                        <a:t>Percent</a:t>
                      </a:r>
                      <a:r>
                        <a:rPr lang="en-US" sz="2000" i="1" baseline="0" dirty="0"/>
                        <a:t> rank</a:t>
                      </a:r>
                      <a:endParaRPr lang="en-US" sz="2000" i="1" dirty="0"/>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dirty="0"/>
                    </a:p>
                    <a:p>
                      <a:endParaRPr lang="en-US" sz="2000" dirty="0"/>
                    </a:p>
                  </a:txBody>
                  <a:tcPr marL="97772" marR="97772"/>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t>% single-parent</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2000" i="1" dirty="0"/>
                        <a:t>Percent</a:t>
                      </a:r>
                      <a:r>
                        <a:rPr lang="en-US" sz="2000" i="1" baseline="0" dirty="0"/>
                        <a:t> rank</a:t>
                      </a:r>
                      <a:endParaRPr lang="en-US" sz="2000" i="1" dirty="0"/>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dirty="0"/>
                    </a:p>
                    <a:p>
                      <a:endParaRPr lang="en-US" sz="2000" dirty="0"/>
                    </a:p>
                  </a:txBody>
                  <a:tcPr marL="97772" marR="97772"/>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t>% w/o high school diploma</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2000" i="1" dirty="0"/>
                        <a:t>Percent</a:t>
                      </a:r>
                      <a:r>
                        <a:rPr lang="en-US" sz="2000" i="1" baseline="0" dirty="0"/>
                        <a:t> rank</a:t>
                      </a:r>
                      <a:endParaRPr lang="en-US" sz="2000" i="1" dirty="0"/>
                    </a:p>
                  </a:txBody>
                  <a:tcPr marL="97772" marR="97772"/>
                </a:tc>
                <a:tc>
                  <a:txBody>
                    <a:bodyPr/>
                    <a:lstStyle/>
                    <a:p>
                      <a:r>
                        <a:rPr lang="en-US" sz="2000" dirty="0" err="1"/>
                        <a:t>N’hood</a:t>
                      </a:r>
                      <a:r>
                        <a:rPr lang="en-US" sz="2000" dirty="0"/>
                        <a:t> </a:t>
                      </a:r>
                      <a:r>
                        <a:rPr lang="en-US" sz="2000" dirty="0" err="1"/>
                        <a:t>Disadv</a:t>
                      </a:r>
                      <a:r>
                        <a:rPr lang="en-US" sz="2000" baseline="0" dirty="0"/>
                        <a:t> SUM</a:t>
                      </a:r>
                      <a:endParaRPr lang="en-US" sz="2000" dirty="0"/>
                    </a:p>
                  </a:txBody>
                  <a:tcPr marL="97772" marR="97772">
                    <a:solidFill>
                      <a:schemeClr val="tx1">
                        <a:lumMod val="40000"/>
                        <a:lumOff val="60000"/>
                      </a:schemeClr>
                    </a:solidFill>
                  </a:tcPr>
                </a:tc>
                <a:extLst>
                  <a:ext uri="{0D108BD9-81ED-4DB2-BD59-A6C34878D82A}">
                    <a16:rowId xmlns:a16="http://schemas.microsoft.com/office/drawing/2014/main" val="10000"/>
                  </a:ext>
                </a:extLst>
              </a:tr>
              <a:tr h="370840">
                <a:tc>
                  <a:txBody>
                    <a:bodyPr/>
                    <a:lstStyle/>
                    <a:p>
                      <a:r>
                        <a:rPr lang="en-US" dirty="0"/>
                        <a:t>1</a:t>
                      </a:r>
                    </a:p>
                  </a:txBody>
                  <a:tcPr marL="97772" marR="97772"/>
                </a:tc>
                <a:tc>
                  <a:txBody>
                    <a:bodyPr/>
                    <a:lstStyle/>
                    <a:p>
                      <a:pPr algn="ctr"/>
                      <a:r>
                        <a:rPr lang="en-US" dirty="0"/>
                        <a:t>.13</a:t>
                      </a:r>
                    </a:p>
                  </a:txBody>
                  <a:tcPr marL="97772" marR="97772">
                    <a:solidFill>
                      <a:schemeClr val="accent6">
                        <a:lumMod val="75000"/>
                      </a:schemeClr>
                    </a:solidFill>
                  </a:tcPr>
                </a:tc>
                <a:tc>
                  <a:txBody>
                    <a:bodyPr/>
                    <a:lstStyle/>
                    <a:p>
                      <a:pPr algn="ctr"/>
                      <a:r>
                        <a:rPr lang="en-US" dirty="0"/>
                        <a:t>.33</a:t>
                      </a:r>
                    </a:p>
                  </a:txBody>
                  <a:tcPr marL="97772" marR="97772"/>
                </a:tc>
                <a:tc>
                  <a:txBody>
                    <a:bodyPr/>
                    <a:lstStyle/>
                    <a:p>
                      <a:pPr algn="ctr"/>
                      <a:r>
                        <a:rPr lang="en-US" dirty="0"/>
                        <a:t>.29</a:t>
                      </a:r>
                    </a:p>
                  </a:txBody>
                  <a:tcPr marL="97772" marR="97772"/>
                </a:tc>
                <a:tc>
                  <a:txBody>
                    <a:bodyPr/>
                    <a:lstStyle/>
                    <a:p>
                      <a:pPr algn="ctr"/>
                      <a:r>
                        <a:rPr lang="en-US" dirty="0"/>
                        <a:t>.38</a:t>
                      </a:r>
                    </a:p>
                  </a:txBody>
                  <a:tcPr marL="97772" marR="97772"/>
                </a:tc>
                <a:tc>
                  <a:txBody>
                    <a:bodyPr/>
                    <a:lstStyle/>
                    <a:p>
                      <a:pPr algn="ctr"/>
                      <a:r>
                        <a:rPr lang="en-US" dirty="0"/>
                        <a:t>.17</a:t>
                      </a:r>
                    </a:p>
                  </a:txBody>
                  <a:tcPr marL="97772" marR="97772"/>
                </a:tc>
                <a:tc>
                  <a:txBody>
                    <a:bodyPr/>
                    <a:lstStyle/>
                    <a:p>
                      <a:pPr algn="ctr"/>
                      <a:r>
                        <a:rPr lang="en-US" dirty="0"/>
                        <a:t>1.3</a:t>
                      </a:r>
                    </a:p>
                  </a:txBody>
                  <a:tcPr marL="97772" marR="97772">
                    <a:solidFill>
                      <a:schemeClr val="tx1">
                        <a:lumMod val="40000"/>
                        <a:lumOff val="60000"/>
                      </a:schemeClr>
                    </a:solidFill>
                  </a:tcPr>
                </a:tc>
                <a:extLst>
                  <a:ext uri="{0D108BD9-81ED-4DB2-BD59-A6C34878D82A}">
                    <a16:rowId xmlns:a16="http://schemas.microsoft.com/office/drawing/2014/main" val="10001"/>
                  </a:ext>
                </a:extLst>
              </a:tr>
              <a:tr h="370840">
                <a:tc>
                  <a:txBody>
                    <a:bodyPr/>
                    <a:lstStyle/>
                    <a:p>
                      <a:r>
                        <a:rPr lang="en-US" dirty="0"/>
                        <a:t>13</a:t>
                      </a:r>
                    </a:p>
                  </a:txBody>
                  <a:tcPr marL="97772" marR="97772"/>
                </a:tc>
                <a:tc>
                  <a:txBody>
                    <a:bodyPr/>
                    <a:lstStyle/>
                    <a:p>
                      <a:pPr algn="ctr"/>
                      <a:r>
                        <a:rPr lang="en-US" dirty="0"/>
                        <a:t>1.00</a:t>
                      </a:r>
                    </a:p>
                  </a:txBody>
                  <a:tcPr marL="97772" marR="97772">
                    <a:solidFill>
                      <a:schemeClr val="accent6">
                        <a:lumMod val="75000"/>
                      </a:schemeClr>
                    </a:solidFill>
                  </a:tcPr>
                </a:tc>
                <a:tc>
                  <a:txBody>
                    <a:bodyPr/>
                    <a:lstStyle/>
                    <a:p>
                      <a:pPr algn="ctr"/>
                      <a:r>
                        <a:rPr lang="en-US" dirty="0"/>
                        <a:t>.92</a:t>
                      </a:r>
                    </a:p>
                  </a:txBody>
                  <a:tcPr marL="97772" marR="97772"/>
                </a:tc>
                <a:tc>
                  <a:txBody>
                    <a:bodyPr/>
                    <a:lstStyle/>
                    <a:p>
                      <a:pPr algn="ctr"/>
                      <a:r>
                        <a:rPr lang="en-US" dirty="0"/>
                        <a:t>.96</a:t>
                      </a:r>
                    </a:p>
                  </a:txBody>
                  <a:tcPr marL="97772" marR="97772"/>
                </a:tc>
                <a:tc>
                  <a:txBody>
                    <a:bodyPr/>
                    <a:lstStyle/>
                    <a:p>
                      <a:pPr algn="ctr"/>
                      <a:r>
                        <a:rPr lang="en-US" dirty="0"/>
                        <a:t>.96</a:t>
                      </a:r>
                    </a:p>
                  </a:txBody>
                  <a:tcPr marL="97772" marR="97772"/>
                </a:tc>
                <a:tc>
                  <a:txBody>
                    <a:bodyPr/>
                    <a:lstStyle/>
                    <a:p>
                      <a:pPr algn="ctr"/>
                      <a:r>
                        <a:rPr lang="en-US" dirty="0"/>
                        <a:t>.79</a:t>
                      </a:r>
                    </a:p>
                  </a:txBody>
                  <a:tcPr marL="97772" marR="97772"/>
                </a:tc>
                <a:tc>
                  <a:txBody>
                    <a:bodyPr/>
                    <a:lstStyle/>
                    <a:p>
                      <a:pPr marL="0" algn="ctr" defTabSz="609585" rtl="0" eaLnBrk="1" latinLnBrk="0" hangingPunct="1"/>
                      <a:r>
                        <a:rPr lang="en-US" sz="2400" kern="1200" dirty="0">
                          <a:solidFill>
                            <a:schemeClr val="dk1"/>
                          </a:solidFill>
                          <a:latin typeface="+mn-lt"/>
                          <a:ea typeface="+mn-ea"/>
                          <a:cs typeface="+mn-cs"/>
                        </a:rPr>
                        <a:t>4.63</a:t>
                      </a:r>
                    </a:p>
                  </a:txBody>
                  <a:tcPr marL="97772" marR="97772">
                    <a:solidFill>
                      <a:schemeClr val="bg1">
                        <a:lumMod val="75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1452282" y="5206701"/>
            <a:ext cx="4717958" cy="646331"/>
          </a:xfrm>
          <a:prstGeom prst="rect">
            <a:avLst/>
          </a:prstGeom>
          <a:noFill/>
        </p:spPr>
        <p:txBody>
          <a:bodyPr wrap="none" rtlCol="0">
            <a:spAutoFit/>
          </a:bodyPr>
          <a:lstStyle/>
          <a:p>
            <a:r>
              <a:rPr lang="en-US" dirty="0"/>
              <a:t>1 = the district ranks highest for that variable</a:t>
            </a:r>
          </a:p>
          <a:p>
            <a:r>
              <a:rPr lang="en-US" dirty="0"/>
              <a:t>0 = the district ranks lowest for that variable</a:t>
            </a:r>
          </a:p>
        </p:txBody>
      </p:sp>
      <p:sp>
        <p:nvSpPr>
          <p:cNvPr id="4" name="Rectangle 3"/>
          <p:cNvSpPr/>
          <p:nvPr/>
        </p:nvSpPr>
        <p:spPr>
          <a:xfrm>
            <a:off x="391405" y="4002373"/>
            <a:ext cx="11302584" cy="554635"/>
          </a:xfrm>
          <a:prstGeom prst="rect">
            <a:avLst/>
          </a:prstGeom>
          <a:noFill/>
          <a:ln w="571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7199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theme/theme1.xml><?xml version="1.0" encoding="utf-8"?>
<a:theme xmlns:a="http://schemas.openxmlformats.org/drawingml/2006/main" name="Main">
  <a:themeElements>
    <a:clrScheme name="IU Brand">
      <a:dk1>
        <a:srgbClr val="404040"/>
      </a:dk1>
      <a:lt1>
        <a:sysClr val="window" lastClr="FFFFFF"/>
      </a:lt1>
      <a:dk2>
        <a:srgbClr val="4A3C31"/>
      </a:dk2>
      <a:lt2>
        <a:srgbClr val="EDEBEB"/>
      </a:lt2>
      <a:accent1>
        <a:srgbClr val="990000"/>
      </a:accent1>
      <a:accent2>
        <a:srgbClr val="F1BE48"/>
      </a:accent2>
      <a:accent3>
        <a:srgbClr val="008264"/>
      </a:accent3>
      <a:accent4>
        <a:srgbClr val="006298"/>
      </a:accent4>
      <a:accent5>
        <a:srgbClr val="66435A"/>
      </a:accent5>
      <a:accent6>
        <a:srgbClr val="ACA39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PUIndianapolis-template" id="{ED31F2C2-A45D-9141-BAAD-15BF8C803100}" vid="{2DA336F4-0712-EE4F-BCDF-C77DC4CC17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3718</TotalTime>
  <Words>1542</Words>
  <Application>Microsoft Office PowerPoint</Application>
  <PresentationFormat>Widescreen</PresentationFormat>
  <Paragraphs>222</Paragraphs>
  <Slides>20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Main</vt:lpstr>
      <vt:lpstr>Addressing neighborhood public safety inequities through data-informed investment</vt:lpstr>
      <vt:lpstr>Indianapolis-Marion County 25 City-County Council Districts</vt:lpstr>
      <vt:lpstr>Violent Crimes per 1,000 Population</vt:lpstr>
      <vt:lpstr>Our Approach</vt:lpstr>
      <vt:lpstr>Violent Crime Index</vt:lpstr>
      <vt:lpstr>Social Determinants of Violence 1a. Neighborhood Disadvantage Variables</vt:lpstr>
      <vt:lpstr>Social Determinants of Violence  1b. Neighborhood Segregation</vt:lpstr>
      <vt:lpstr>Scoring each Variable</vt:lpstr>
      <vt:lpstr>Neighborhood Disadvantage</vt:lpstr>
      <vt:lpstr>Social Determinants of Violence</vt:lpstr>
      <vt:lpstr>Social Determinants Score</vt:lpstr>
      <vt:lpstr>PowerPoint Presentation</vt:lpstr>
      <vt:lpstr>Violent Crime Score</vt:lpstr>
      <vt:lpstr>PowerPoint Presentation</vt:lpstr>
      <vt:lpstr>Violent Crime Index</vt:lpstr>
      <vt:lpstr>Violent Crime Index</vt:lpstr>
      <vt:lpstr>PowerPoint Presentation</vt:lpstr>
      <vt:lpstr>PowerPoint Presentation</vt:lpstr>
      <vt:lpstr>PowerPoint Presentation</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Kandris, Sharon Michelle</dc:creator>
  <cp:lastModifiedBy>Peffley, Alexander</cp:lastModifiedBy>
  <cp:revision>162</cp:revision>
  <cp:lastPrinted>2021-03-12T17:30:13Z</cp:lastPrinted>
  <dcterms:created xsi:type="dcterms:W3CDTF">2020-06-19T13:13:29Z</dcterms:created>
  <dcterms:modified xsi:type="dcterms:W3CDTF">2021-07-23T12:05:53Z</dcterms:modified>
</cp:coreProperties>
</file>