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463" r:id="rId2"/>
    <p:sldId id="462" r:id="rId3"/>
    <p:sldId id="466" r:id="rId4"/>
    <p:sldId id="497" r:id="rId5"/>
    <p:sldId id="501" r:id="rId6"/>
    <p:sldId id="499" r:id="rId7"/>
    <p:sldId id="500" r:id="rId8"/>
    <p:sldId id="503" r:id="rId9"/>
    <p:sldId id="502" r:id="rId10"/>
    <p:sldId id="504" r:id="rId11"/>
    <p:sldId id="490" r:id="rId12"/>
    <p:sldId id="469" r:id="rId13"/>
    <p:sldId id="491" r:id="rId14"/>
    <p:sldId id="492" r:id="rId15"/>
    <p:sldId id="493" r:id="rId16"/>
    <p:sldId id="496" r:id="rId17"/>
    <p:sldId id="494" r:id="rId18"/>
    <p:sldId id="495" r:id="rId19"/>
    <p:sldId id="505" r:id="rId20"/>
    <p:sldId id="506" r:id="rId21"/>
    <p:sldId id="507" r:id="rId22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verview" id="{1DF1C2B5-36B7-B948-B43C-3FA88787865E}">
          <p14:sldIdLst>
            <p14:sldId id="463"/>
            <p14:sldId id="462"/>
            <p14:sldId id="466"/>
            <p14:sldId id="497"/>
            <p14:sldId id="501"/>
            <p14:sldId id="499"/>
            <p14:sldId id="500"/>
            <p14:sldId id="503"/>
            <p14:sldId id="502"/>
            <p14:sldId id="504"/>
            <p14:sldId id="490"/>
            <p14:sldId id="469"/>
            <p14:sldId id="491"/>
            <p14:sldId id="492"/>
            <p14:sldId id="493"/>
            <p14:sldId id="496"/>
            <p14:sldId id="494"/>
            <p14:sldId id="495"/>
            <p14:sldId id="505"/>
            <p14:sldId id="506"/>
            <p14:sldId id="507"/>
          </p14:sldIdLst>
        </p14:section>
        <p14:section name="The Title Slide" id="{E0B943D7-ADA6-114E-848D-8B22CA377C86}">
          <p14:sldIdLst/>
        </p14:section>
        <p14:section name="Divider Slides" id="{A3E7F8F1-A058-4A40-A2F0-9232DF9EF2DA}">
          <p14:sldIdLst/>
        </p14:section>
        <p14:section name="Text Slides" id="{1254D026-1118-2A42-B3F9-C6DADF4E1D53}">
          <p14:sldIdLst/>
        </p14:section>
        <p14:section name="Charts and Images" id="{189CFE33-8FDB-4A43-917B-AB1957FFB34F}">
          <p14:sldIdLst/>
        </p14:section>
        <p14:section name="Extra Elements" id="{51F96BA0-1DB8-D740-A393-EDC0F8E8781D}">
          <p14:sldIdLst/>
        </p14:section>
        <p14:section name="Additional Resources" id="{310C3120-7957-A246-86C9-1E2AC30F49FF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B6B8"/>
    <a:srgbClr val="3E393B"/>
    <a:srgbClr val="F9FAF9"/>
    <a:srgbClr val="474345"/>
    <a:srgbClr val="4D494B"/>
    <a:srgbClr val="A64C24"/>
    <a:srgbClr val="534F51"/>
    <a:srgbClr val="F0BA1B"/>
    <a:srgbClr val="F7F6F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19"/>
    <p:restoredTop sz="96327" autoAdjust="0"/>
  </p:normalViewPr>
  <p:slideViewPr>
    <p:cSldViewPr snapToGrid="0" snapToObjects="1" showGuides="1">
      <p:cViewPr varScale="1">
        <p:scale>
          <a:sx n="114" d="100"/>
          <a:sy n="114" d="100"/>
        </p:scale>
        <p:origin x="714" y="-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16" d="100"/>
          <a:sy n="116" d="100"/>
        </p:scale>
        <p:origin x="3024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35E4EA1-A99D-B048-BA0C-79C029FED16D}" type="datetimeFigureOut">
              <a:t>10/24/2022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929975D-F705-A745-832F-2C52B796434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1233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9341F68-DADF-2547-A6B4-F95624CB91F3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C910B79-A433-044A-A8FC-6C2E1104D2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607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910B79-A433-044A-A8FC-6C2E1104D2A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0506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Anne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910B79-A433-044A-A8FC-6C2E1104D2A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4802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Anne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910B79-A433-044A-A8FC-6C2E1104D2A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24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" y="6347637"/>
            <a:ext cx="3274828" cy="51036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457200"/>
            <a:ext cx="3721608" cy="1007936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265815" y="-496181"/>
            <a:ext cx="1584917" cy="483989"/>
          </a:xfrm>
          <a:prstGeom prst="round2SameRect">
            <a:avLst/>
          </a:prstGeom>
          <a:solidFill>
            <a:srgbClr val="F9FAF9"/>
          </a:solidFill>
          <a:ln w="6350">
            <a:solidFill>
              <a:schemeClr val="accent2"/>
            </a:solidFill>
          </a:ln>
        </p:spPr>
        <p:txBody>
          <a:bodyPr wrap="none" lIns="182880" tIns="91440" rIns="182880" bIns="182880" rtlCol="0">
            <a:spAutoFit/>
          </a:bodyPr>
          <a:lstStyle/>
          <a:p>
            <a:r>
              <a:rPr lang="en-US" sz="1200" b="1" dirty="0">
                <a:solidFill>
                  <a:schemeClr val="accent2"/>
                </a:solidFill>
              </a:rPr>
              <a:t>Master:</a:t>
            </a:r>
            <a:r>
              <a:rPr lang="en-US" sz="1200" b="1" baseline="0" dirty="0">
                <a:solidFill>
                  <a:schemeClr val="accent2"/>
                </a:solidFill>
              </a:rPr>
              <a:t> </a:t>
            </a:r>
            <a:r>
              <a:rPr lang="en-US" sz="1200" b="1" dirty="0">
                <a:solidFill>
                  <a:schemeClr val="accent2"/>
                </a:solidFill>
              </a:rPr>
              <a:t>Cover A</a:t>
            </a:r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Light">
    <p:bg>
      <p:bgPr>
        <a:solidFill>
          <a:schemeClr val="bg2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n>
                  <a:solidFill>
                    <a:schemeClr val="bg1"/>
                  </a:solidFill>
                </a:ln>
              </a:defRPr>
            </a:lvl1pPr>
          </a:lstStyle>
          <a:p>
            <a:fld id="{B68F88C8-0A9A-DA43-95C8-7FE161A0535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981200"/>
            <a:ext cx="11277600" cy="2895600"/>
          </a:xfrm>
        </p:spPr>
        <p:txBody>
          <a:bodyPr anchor="ctr">
            <a:noAutofit/>
          </a:bodyPr>
          <a:lstStyle>
            <a:lvl1pPr algn="ctr">
              <a:defRPr sz="36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265815" y="-496181"/>
            <a:ext cx="1936955" cy="483989"/>
          </a:xfrm>
          <a:prstGeom prst="round2SameRect">
            <a:avLst/>
          </a:prstGeom>
          <a:solidFill>
            <a:srgbClr val="F9FAF9"/>
          </a:solidFill>
          <a:ln w="6350">
            <a:solidFill>
              <a:schemeClr val="accent2"/>
            </a:solidFill>
          </a:ln>
        </p:spPr>
        <p:txBody>
          <a:bodyPr wrap="none" lIns="182880" tIns="91440" rIns="182880" bIns="182880" rtlCol="0">
            <a:spAutoFit/>
          </a:bodyPr>
          <a:lstStyle/>
          <a:p>
            <a:r>
              <a:rPr lang="en-US" sz="1200" b="1" dirty="0">
                <a:solidFill>
                  <a:schemeClr val="accent2"/>
                </a:solidFill>
              </a:rPr>
              <a:t>Master:</a:t>
            </a:r>
            <a:r>
              <a:rPr lang="en-US" sz="1200" b="1" baseline="0" dirty="0">
                <a:solidFill>
                  <a:schemeClr val="accent2"/>
                </a:solidFill>
              </a:rPr>
              <a:t> Divider Light</a:t>
            </a:r>
            <a:endParaRPr lang="en-US" sz="12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defRPr>
            </a:lvl1pPr>
          </a:lstStyle>
          <a:p>
            <a:fld id="{B68F88C8-0A9A-DA43-95C8-7FE161A0535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11277600" cy="1157288"/>
          </a:xfrm>
        </p:spPr>
        <p:txBody>
          <a:bodyPr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 hasCustomPrompt="1"/>
          </p:nvPr>
        </p:nvSpPr>
        <p:spPr>
          <a:xfrm>
            <a:off x="768096" y="1889125"/>
            <a:ext cx="10966704" cy="4035425"/>
          </a:xfrm>
        </p:spPr>
        <p:txBody>
          <a:bodyPr/>
          <a:lstStyle>
            <a:lvl1pPr marL="0" indent="0">
              <a:buNone/>
              <a:defRPr i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Add Quote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265815" y="-496181"/>
            <a:ext cx="1860156" cy="483989"/>
          </a:xfrm>
          <a:prstGeom prst="round2SameRect">
            <a:avLst/>
          </a:prstGeom>
          <a:solidFill>
            <a:srgbClr val="F9FAF9"/>
          </a:solidFill>
          <a:ln w="6350">
            <a:solidFill>
              <a:schemeClr val="accent2"/>
            </a:solidFill>
          </a:ln>
        </p:spPr>
        <p:txBody>
          <a:bodyPr wrap="none" lIns="182880" tIns="91440" rIns="182880" bIns="182880" rtlCol="0">
            <a:spAutoFit/>
          </a:bodyPr>
          <a:lstStyle/>
          <a:p>
            <a:r>
              <a:rPr lang="en-US" sz="1200" b="1" dirty="0">
                <a:solidFill>
                  <a:schemeClr val="accent2"/>
                </a:solidFill>
              </a:rPr>
              <a:t>Master:</a:t>
            </a:r>
            <a:r>
              <a:rPr lang="en-US" sz="1200" b="1" baseline="0" dirty="0">
                <a:solidFill>
                  <a:schemeClr val="accent2"/>
                </a:solidFill>
              </a:rPr>
              <a:t> Quote Light</a:t>
            </a:r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Dark">
    <p:bg>
      <p:bgPr>
        <a:gradFill>
          <a:gsLst>
            <a:gs pos="0">
              <a:srgbClr val="474345"/>
            </a:gs>
            <a:gs pos="100000">
              <a:schemeClr val="tx1">
                <a:lumMod val="7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n>
                  <a:solidFill>
                    <a:schemeClr val="bg1"/>
                  </a:solidFill>
                </a:ln>
              </a:defRPr>
            </a:lvl1pPr>
          </a:lstStyle>
          <a:p>
            <a:fld id="{B68F88C8-0A9A-DA43-95C8-7FE161A0535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11277600" cy="1157288"/>
          </a:xfrm>
        </p:spPr>
        <p:txBody>
          <a:bodyPr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-24944"/>
          <a:stretch/>
        </p:blipFill>
        <p:spPr>
          <a:xfrm>
            <a:off x="320675" y="6521450"/>
            <a:ext cx="2391113" cy="102824"/>
          </a:xfrm>
          <a:prstGeom prst="rect">
            <a:avLst/>
          </a:prstGeom>
        </p:spPr>
      </p:pic>
      <p:sp>
        <p:nvSpPr>
          <p:cNvPr id="5" name="Content Placeholder 11"/>
          <p:cNvSpPr>
            <a:spLocks noGrp="1"/>
          </p:cNvSpPr>
          <p:nvPr>
            <p:ph sz="quarter" idx="13" hasCustomPrompt="1"/>
          </p:nvPr>
        </p:nvSpPr>
        <p:spPr>
          <a:xfrm>
            <a:off x="768096" y="1889125"/>
            <a:ext cx="10966704" cy="4035425"/>
          </a:xfrm>
        </p:spPr>
        <p:txBody>
          <a:bodyPr/>
          <a:lstStyle>
            <a:lvl1pPr marL="0" indent="0">
              <a:buNone/>
              <a:defRPr i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Add Quote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265815" y="-496181"/>
            <a:ext cx="1820939" cy="483989"/>
          </a:xfrm>
          <a:prstGeom prst="round2SameRect">
            <a:avLst/>
          </a:prstGeom>
          <a:solidFill>
            <a:srgbClr val="F9FAF9"/>
          </a:solidFill>
          <a:ln w="6350">
            <a:solidFill>
              <a:schemeClr val="accent2"/>
            </a:solidFill>
          </a:ln>
        </p:spPr>
        <p:txBody>
          <a:bodyPr wrap="none" lIns="182880" tIns="91440" rIns="182880" bIns="182880" rtlCol="0">
            <a:spAutoFit/>
          </a:bodyPr>
          <a:lstStyle/>
          <a:p>
            <a:r>
              <a:rPr lang="en-US" sz="1200" b="1" dirty="0">
                <a:solidFill>
                  <a:schemeClr val="accent2"/>
                </a:solidFill>
              </a:rPr>
              <a:t>Master:</a:t>
            </a:r>
            <a:r>
              <a:rPr lang="en-US" sz="1200" b="1" baseline="0" dirty="0">
                <a:solidFill>
                  <a:schemeClr val="accent2"/>
                </a:solidFill>
              </a:rPr>
              <a:t> Quote Dark</a:t>
            </a:r>
            <a:endParaRPr lang="en-US" sz="1200" b="1" dirty="0">
              <a:solidFill>
                <a:schemeClr val="accent2"/>
              </a:solidFill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-550072" y="117081"/>
            <a:ext cx="231648" cy="23164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0" name="Oval 9"/>
          <p:cNvSpPr/>
          <p:nvPr userDrawn="1"/>
        </p:nvSpPr>
        <p:spPr>
          <a:xfrm>
            <a:off x="-550072" y="452571"/>
            <a:ext cx="231648" cy="23164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1" name="Oval 10"/>
          <p:cNvSpPr/>
          <p:nvPr userDrawn="1"/>
        </p:nvSpPr>
        <p:spPr>
          <a:xfrm>
            <a:off x="-550072" y="788061"/>
            <a:ext cx="231648" cy="23164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2" name="Oval 11"/>
          <p:cNvSpPr/>
          <p:nvPr userDrawn="1"/>
        </p:nvSpPr>
        <p:spPr>
          <a:xfrm>
            <a:off x="-550072" y="1123551"/>
            <a:ext cx="231648" cy="23164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3" name="Oval 12"/>
          <p:cNvSpPr/>
          <p:nvPr userDrawn="1"/>
        </p:nvSpPr>
        <p:spPr>
          <a:xfrm>
            <a:off x="-550072" y="1459040"/>
            <a:ext cx="231648" cy="23164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-888626" y="31354"/>
            <a:ext cx="338554" cy="1674497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1000" b="1" spc="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URBAN</a:t>
            </a:r>
            <a:r>
              <a:rPr lang="en-US" sz="1000" b="1" spc="0" baseline="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COLOR PALETTE</a:t>
            </a:r>
            <a:endParaRPr lang="en-US" sz="1000" b="1" spc="0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F88C8-0A9A-DA43-95C8-7FE161A05352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Box 2"/>
          <p:cNvSpPr txBox="1"/>
          <p:nvPr userDrawn="1"/>
        </p:nvSpPr>
        <p:spPr>
          <a:xfrm>
            <a:off x="265815" y="-496181"/>
            <a:ext cx="1415941" cy="483989"/>
          </a:xfrm>
          <a:prstGeom prst="round2SameRect">
            <a:avLst/>
          </a:prstGeom>
          <a:solidFill>
            <a:srgbClr val="F9FAF9"/>
          </a:solidFill>
          <a:ln w="6350">
            <a:solidFill>
              <a:schemeClr val="accent2"/>
            </a:solidFill>
          </a:ln>
        </p:spPr>
        <p:txBody>
          <a:bodyPr wrap="none" lIns="182880" tIns="91440" rIns="182880" bIns="182880" rtlCol="0">
            <a:spAutoFit/>
          </a:bodyPr>
          <a:lstStyle/>
          <a:p>
            <a:r>
              <a:rPr lang="en-US" sz="1200" b="1" dirty="0">
                <a:solidFill>
                  <a:schemeClr val="accent2"/>
                </a:solidFill>
              </a:rPr>
              <a:t>Master:</a:t>
            </a:r>
            <a:r>
              <a:rPr lang="en-US" sz="1200" b="1" baseline="0" dirty="0">
                <a:solidFill>
                  <a:schemeClr val="accent2"/>
                </a:solidFill>
              </a:rPr>
              <a:t> Blank</a:t>
            </a:r>
            <a:endParaRPr lang="en-US" sz="12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9915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B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" y="6347637"/>
            <a:ext cx="3274828" cy="510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3300984"/>
          </a:xfrm>
          <a:solidFill>
            <a:schemeClr val="bg2">
              <a:lumMod val="85000"/>
            </a:schemeClr>
          </a:solidFill>
        </p:spPr>
        <p:txBody>
          <a:bodyPr lIns="182880" rIns="182880" anchor="t"/>
          <a:lstStyle>
            <a:lvl1pPr marL="0" indent="0" algn="ctr">
              <a:spcAft>
                <a:spcPts val="0"/>
              </a:spcAft>
              <a:buNone/>
              <a:defRPr baseline="0">
                <a:solidFill>
                  <a:schemeClr val="bg1"/>
                </a:solidFill>
              </a:defRPr>
            </a:lvl1pPr>
          </a:lstStyle>
          <a:p>
            <a:br>
              <a:rPr lang="en-US" dirty="0"/>
            </a:br>
            <a:r>
              <a:rPr lang="en-US" dirty="0"/>
              <a:t>Drag picture to placeholder or click icon to add from a file.</a:t>
            </a:r>
            <a:br>
              <a:rPr lang="en-US" dirty="0"/>
            </a:br>
            <a:r>
              <a:rPr lang="en-US" dirty="0"/>
              <a:t>Photo will be cropped to 960x260 pixels.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5488944"/>
            <a:ext cx="3721608" cy="1007936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265815" y="-496181"/>
            <a:ext cx="2432059" cy="483989"/>
          </a:xfrm>
          <a:prstGeom prst="round2SameRect">
            <a:avLst/>
          </a:prstGeom>
          <a:solidFill>
            <a:srgbClr val="F9FAF9"/>
          </a:solidFill>
          <a:ln w="6350">
            <a:solidFill>
              <a:schemeClr val="accent2"/>
            </a:solidFill>
            <a:prstDash val="solid"/>
          </a:ln>
        </p:spPr>
        <p:txBody>
          <a:bodyPr wrap="none" lIns="182880" tIns="91440" rIns="182880" bIns="182880" rtlCol="0">
            <a:spAutoFit/>
          </a:bodyPr>
          <a:lstStyle>
            <a:defPPr>
              <a:defRPr lang="en-US"/>
            </a:defPPr>
            <a:lvl1pPr>
              <a:defRPr sz="12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Master: Cover B with image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59602185-155F-114D-ABC9-23953F6B44C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00" y="5725684"/>
            <a:ext cx="5638800" cy="417677"/>
          </a:xfrm>
        </p:spPr>
        <p:txBody>
          <a:bodyPr anchor="b">
            <a:normAutofit/>
          </a:bodyPr>
          <a:lstStyle>
            <a:lvl1pPr marL="0" indent="0" algn="r">
              <a:buNone/>
              <a:defRPr sz="120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optional author</a:t>
            </a:r>
          </a:p>
        </p:txBody>
      </p:sp>
    </p:spTree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2" orient="horz" pos="2088" userDrawn="1">
          <p15:clr>
            <a:srgbClr val="FBAE40"/>
          </p15:clr>
        </p15:guide>
        <p15:guide id="3" orient="horz" pos="36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F88C8-0A9A-DA43-95C8-7FE161A0535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265815" y="-496181"/>
            <a:ext cx="1690677" cy="483989"/>
          </a:xfrm>
          <a:prstGeom prst="round2SameRect">
            <a:avLst/>
          </a:prstGeom>
          <a:solidFill>
            <a:srgbClr val="F9FAF9"/>
          </a:solidFill>
          <a:ln w="6350">
            <a:solidFill>
              <a:schemeClr val="accent2"/>
            </a:solidFill>
          </a:ln>
        </p:spPr>
        <p:txBody>
          <a:bodyPr wrap="none" lIns="182880" tIns="91440" rIns="182880" bIns="182880" rtlCol="0">
            <a:spAutoFit/>
          </a:bodyPr>
          <a:lstStyle/>
          <a:p>
            <a:r>
              <a:rPr lang="en-US" sz="1200" b="1" dirty="0">
                <a:solidFill>
                  <a:schemeClr val="accent2"/>
                </a:solidFill>
              </a:rPr>
              <a:t>Master:</a:t>
            </a:r>
            <a:r>
              <a:rPr lang="en-US" sz="1200" b="1" baseline="0" dirty="0">
                <a:solidFill>
                  <a:schemeClr val="accent2"/>
                </a:solidFill>
              </a:rPr>
              <a:t> Title Only</a:t>
            </a:r>
            <a:endParaRPr lang="en-US" sz="1200" b="1" dirty="0">
              <a:solidFill>
                <a:schemeClr val="accent2"/>
              </a:solidFill>
            </a:endParaRP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273CC05F-D06D-3140-B072-F1CAE0BC36A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10511"/>
            <a:ext cx="2787943" cy="307777"/>
          </a:xfrm>
          <a:solidFill>
            <a:schemeClr val="accent1">
              <a:alpha val="5000"/>
            </a:schemeClr>
          </a:solidFill>
          <a:ln>
            <a:noFill/>
          </a:ln>
        </p:spPr>
        <p:txBody>
          <a:bodyPr wrap="none" lIns="91440" tIns="91440" rIns="91440" bIns="91440" anchor="ctr">
            <a:spAutoFit/>
          </a:bodyPr>
          <a:lstStyle>
            <a:lvl1pPr marL="0" indent="0" algn="l">
              <a:buFontTx/>
              <a:buNone/>
              <a:defRPr sz="800" b="0" cap="all" spc="1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optional SECTION HEADER</a:t>
            </a:r>
          </a:p>
        </p:txBody>
      </p:sp>
    </p:spTree>
    <p:extLst>
      <p:ext uri="{BB962C8B-B14F-4D97-AF65-F5344CB8AC3E}">
        <p14:creationId xmlns:p14="http://schemas.microsoft.com/office/powerpoint/2010/main" val="368754051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91600" y="6467708"/>
            <a:ext cx="2743200" cy="20931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Lato" charset="0"/>
                <a:ea typeface="Lato" charset="0"/>
                <a:cs typeface="Lato" charset="0"/>
              </a:defRPr>
            </a:lvl1pPr>
          </a:lstStyle>
          <a:p>
            <a:fld id="{B68F88C8-0A9A-DA43-95C8-7FE161A0535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lIns="0" rIns="0" anchor="t" anchorCtr="0">
            <a:noAutofit/>
          </a:bodyPr>
          <a:lstStyle>
            <a:lvl1pPr>
              <a:defRPr b="1" baseline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57200" y="1690688"/>
            <a:ext cx="10214658" cy="4367212"/>
          </a:xfrm>
        </p:spPr>
        <p:txBody>
          <a:bodyPr tIns="0" bIns="91440">
            <a:noAutofit/>
          </a:bodyPr>
          <a:lstStyle>
            <a:lvl1pPr>
              <a:lnSpc>
                <a:spcPct val="108000"/>
              </a:lnSpc>
              <a:spcBef>
                <a:spcPts val="0"/>
              </a:spcBef>
              <a:spcAft>
                <a:spcPts val="1600"/>
              </a:spcAft>
              <a:defRPr baseline="0">
                <a:latin typeface="+mn-lt"/>
              </a:defRPr>
            </a:lvl1pPr>
            <a:lvl2pPr>
              <a:lnSpc>
                <a:spcPct val="108000"/>
              </a:lnSpc>
              <a:spcBef>
                <a:spcPts val="0"/>
              </a:spcBef>
              <a:spcAft>
                <a:spcPts val="1600"/>
              </a:spcAft>
              <a:defRPr>
                <a:latin typeface="+mn-lt"/>
              </a:defRPr>
            </a:lvl2pPr>
            <a:lvl3pPr>
              <a:lnSpc>
                <a:spcPct val="108000"/>
              </a:lnSpc>
              <a:spcBef>
                <a:spcPts val="0"/>
              </a:spcBef>
              <a:spcAft>
                <a:spcPts val="1600"/>
              </a:spcAft>
              <a:defRPr>
                <a:latin typeface="+mn-lt"/>
              </a:defRPr>
            </a:lvl3pPr>
            <a:lvl4pPr>
              <a:lnSpc>
                <a:spcPct val="108000"/>
              </a:lnSpc>
              <a:spcBef>
                <a:spcPts val="0"/>
              </a:spcBef>
              <a:spcAft>
                <a:spcPts val="1600"/>
              </a:spcAft>
              <a:defRPr>
                <a:latin typeface="+mn-lt"/>
              </a:defRPr>
            </a:lvl4pPr>
            <a:lvl5pPr>
              <a:lnSpc>
                <a:spcPct val="108000"/>
              </a:lnSpc>
              <a:spcBef>
                <a:spcPts val="0"/>
              </a:spcBef>
              <a:spcAft>
                <a:spcPts val="1600"/>
              </a:spcAft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265815" y="-496181"/>
            <a:ext cx="1999504" cy="483989"/>
          </a:xfrm>
          <a:prstGeom prst="round2SameRect">
            <a:avLst/>
          </a:prstGeom>
          <a:solidFill>
            <a:srgbClr val="F9FAF9"/>
          </a:solidFill>
          <a:ln w="6350">
            <a:solidFill>
              <a:schemeClr val="accent2"/>
            </a:solidFill>
          </a:ln>
        </p:spPr>
        <p:txBody>
          <a:bodyPr wrap="none" lIns="182880" tIns="91440" rIns="182880" bIns="182880" rtlCol="0">
            <a:spAutoFit/>
          </a:bodyPr>
          <a:lstStyle/>
          <a:p>
            <a:r>
              <a:rPr lang="en-US" sz="1200" b="1" dirty="0">
                <a:solidFill>
                  <a:schemeClr val="accent2"/>
                </a:solidFill>
              </a:rPr>
              <a:t>Master:</a:t>
            </a:r>
            <a:r>
              <a:rPr lang="en-US" sz="1200" b="1" baseline="0" dirty="0">
                <a:solidFill>
                  <a:schemeClr val="accent2"/>
                </a:solidFill>
              </a:rPr>
              <a:t> Title + Bullets</a:t>
            </a:r>
            <a:endParaRPr lang="en-US" sz="1200" b="1" dirty="0">
              <a:solidFill>
                <a:schemeClr val="accent2"/>
              </a:solidFill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10511"/>
            <a:ext cx="2787943" cy="307777"/>
          </a:xfrm>
          <a:solidFill>
            <a:schemeClr val="accent1">
              <a:alpha val="5000"/>
            </a:schemeClr>
          </a:solidFill>
          <a:ln>
            <a:noFill/>
          </a:ln>
        </p:spPr>
        <p:txBody>
          <a:bodyPr wrap="none" lIns="91440" tIns="91440" rIns="91440" bIns="91440" anchor="ctr">
            <a:spAutoFit/>
          </a:bodyPr>
          <a:lstStyle>
            <a:lvl1pPr marL="0" indent="0" algn="l">
              <a:buFontTx/>
              <a:buNone/>
              <a:defRPr sz="800" b="0" cap="all" spc="1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optional SECTION HEADER</a:t>
            </a: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91600" y="6467708"/>
            <a:ext cx="2743200" cy="20931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Lato" charset="0"/>
                <a:ea typeface="Lato" charset="0"/>
                <a:cs typeface="Lato" charset="0"/>
              </a:defRPr>
            </a:lvl1pPr>
          </a:lstStyle>
          <a:p>
            <a:fld id="{B68F88C8-0A9A-DA43-95C8-7FE161A0535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5265861" y="812181"/>
            <a:ext cx="5908591" cy="4987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lIns="0" rIns="0" anchor="t" anchorCtr="0">
            <a:noAutofit/>
          </a:bodyPr>
          <a:lstStyle>
            <a:lvl1pPr>
              <a:defRPr sz="3400" baseline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57200" y="1690688"/>
            <a:ext cx="10214658" cy="4367212"/>
          </a:xfrm>
        </p:spPr>
        <p:txBody>
          <a:bodyPr tIns="0" bIns="91440">
            <a:noAutofit/>
          </a:bodyPr>
          <a:lstStyle>
            <a:lvl1pPr marL="457200" indent="-457200">
              <a:lnSpc>
                <a:spcPct val="108000"/>
              </a:lnSpc>
              <a:spcAft>
                <a:spcPts val="1200"/>
              </a:spcAft>
              <a:defRPr sz="3200" baseline="0">
                <a:latin typeface="+mn-lt"/>
              </a:defRPr>
            </a:lvl1pPr>
            <a:lvl2pPr marL="914400" indent="-457200">
              <a:lnSpc>
                <a:spcPct val="108000"/>
              </a:lnSpc>
              <a:spcAft>
                <a:spcPts val="1200"/>
              </a:spcAft>
              <a:defRPr sz="2800" baseline="0">
                <a:latin typeface="+mn-lt"/>
              </a:defRPr>
            </a:lvl2pPr>
            <a:lvl3pPr marL="1371600" indent="-457200">
              <a:lnSpc>
                <a:spcPct val="108000"/>
              </a:lnSpc>
              <a:spcAft>
                <a:spcPts val="1200"/>
              </a:spcAft>
              <a:defRPr sz="2800" baseline="0">
                <a:latin typeface="+mn-lt"/>
              </a:defRPr>
            </a:lvl3pPr>
            <a:lvl4pPr marL="1828800" indent="-457200">
              <a:lnSpc>
                <a:spcPct val="108000"/>
              </a:lnSpc>
              <a:spcAft>
                <a:spcPts val="1200"/>
              </a:spcAft>
              <a:defRPr sz="2800" baseline="0">
                <a:latin typeface="+mn-lt"/>
              </a:defRPr>
            </a:lvl4pPr>
            <a:lvl5pPr marL="2286000" indent="-457200">
              <a:lnSpc>
                <a:spcPct val="108000"/>
              </a:lnSpc>
              <a:spcAft>
                <a:spcPts val="1200"/>
              </a:spcAft>
              <a:defRPr sz="2800" baseline="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265815" y="-496181"/>
            <a:ext cx="2470098" cy="483989"/>
          </a:xfrm>
          <a:prstGeom prst="round2SameRect">
            <a:avLst/>
          </a:prstGeom>
          <a:solidFill>
            <a:srgbClr val="F9FAF9"/>
          </a:solidFill>
          <a:ln w="6350">
            <a:solidFill>
              <a:schemeClr val="accent2"/>
            </a:solidFill>
          </a:ln>
        </p:spPr>
        <p:txBody>
          <a:bodyPr wrap="none" lIns="182880" tIns="91440" rIns="182880" bIns="182880" rtlCol="0">
            <a:spAutoFit/>
          </a:bodyPr>
          <a:lstStyle/>
          <a:p>
            <a:r>
              <a:rPr lang="en-US" sz="1200" b="1" dirty="0">
                <a:solidFill>
                  <a:schemeClr val="accent2"/>
                </a:solidFill>
              </a:rPr>
              <a:t>Master:</a:t>
            </a:r>
            <a:r>
              <a:rPr lang="en-US" sz="1200" b="1" baseline="0" dirty="0">
                <a:solidFill>
                  <a:schemeClr val="accent2"/>
                </a:solidFill>
              </a:rPr>
              <a:t> Title + Large Bullets</a:t>
            </a:r>
            <a:endParaRPr lang="en-US" sz="1200" b="1" dirty="0">
              <a:solidFill>
                <a:schemeClr val="accent2"/>
              </a:solidFill>
            </a:endParaRP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9344CE9-DF0E-244E-9177-5BB7481879A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10511"/>
            <a:ext cx="2787943" cy="307777"/>
          </a:xfrm>
          <a:solidFill>
            <a:schemeClr val="accent1">
              <a:alpha val="5000"/>
            </a:schemeClr>
          </a:solidFill>
          <a:ln>
            <a:noFill/>
          </a:ln>
        </p:spPr>
        <p:txBody>
          <a:bodyPr wrap="none" lIns="91440" tIns="91440" rIns="91440" bIns="91440" anchor="ctr">
            <a:spAutoFit/>
          </a:bodyPr>
          <a:lstStyle>
            <a:lvl1pPr marL="0" indent="0" algn="l">
              <a:buFontTx/>
              <a:buNone/>
              <a:defRPr sz="800" b="0" cap="all" spc="1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optional SECTION HEADER</a:t>
            </a:r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gure with ann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91600" y="6467708"/>
            <a:ext cx="2743200" cy="20931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Lato" charset="0"/>
                <a:ea typeface="Lato" charset="0"/>
                <a:cs typeface="Lato" charset="0"/>
              </a:defRPr>
            </a:lvl1pPr>
          </a:lstStyle>
          <a:p>
            <a:fld id="{B68F88C8-0A9A-DA43-95C8-7FE161A0535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5257800" y="533400"/>
            <a:ext cx="6477000" cy="5524500"/>
          </a:xfrm>
          <a:prstGeom prst="rect">
            <a:avLst/>
          </a:prstGeom>
          <a:noFill/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533400"/>
            <a:ext cx="3829050" cy="5524500"/>
          </a:xfrm>
        </p:spPr>
        <p:txBody>
          <a:bodyPr anchor="ctr">
            <a:normAutofit/>
          </a:bodyPr>
          <a:lstStyle>
            <a:lvl1pPr>
              <a:lnSpc>
                <a:spcPct val="100000"/>
              </a:lnSpc>
              <a:spcAft>
                <a:spcPts val="1200"/>
              </a:spcAft>
              <a:defRPr sz="2200" b="1" i="0" baseline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265815" y="-496181"/>
            <a:ext cx="2638812" cy="483989"/>
          </a:xfrm>
          <a:prstGeom prst="round2SameRect">
            <a:avLst/>
          </a:prstGeom>
          <a:solidFill>
            <a:srgbClr val="F9FAF9"/>
          </a:solidFill>
          <a:ln w="6350">
            <a:solidFill>
              <a:schemeClr val="accent2"/>
            </a:solidFill>
          </a:ln>
        </p:spPr>
        <p:txBody>
          <a:bodyPr wrap="none" lIns="182880" tIns="91440" rIns="182880" bIns="182880" rtlCol="0">
            <a:spAutoFit/>
          </a:bodyPr>
          <a:lstStyle/>
          <a:p>
            <a:r>
              <a:rPr lang="en-US" sz="1200" b="1" dirty="0">
                <a:solidFill>
                  <a:schemeClr val="accent2"/>
                </a:solidFill>
              </a:rPr>
              <a:t>Master:</a:t>
            </a:r>
            <a:r>
              <a:rPr lang="en-US" sz="1200" b="1" baseline="0" dirty="0">
                <a:solidFill>
                  <a:schemeClr val="accent2"/>
                </a:solidFill>
              </a:rPr>
              <a:t> Figure with annotation</a:t>
            </a:r>
            <a:endParaRPr lang="en-US" sz="1200" b="1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257800" y="533400"/>
            <a:ext cx="6477000" cy="5524500"/>
          </a:xfrm>
          <a:noFill/>
        </p:spPr>
        <p:txBody>
          <a:bodyPr vert="horz" lIns="0" tIns="45720" rIns="0" bIns="45720" rtlCol="0">
            <a:normAutofit/>
          </a:bodyPr>
          <a:lstStyle>
            <a:lvl1pPr marL="228600" indent="-228600">
              <a:buNone/>
              <a:defRPr lang="en-US" smtClean="0">
                <a:solidFill>
                  <a:schemeClr val="bg2">
                    <a:lumMod val="75000"/>
                  </a:schemeClr>
                </a:solidFill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 indent="0" algn="ctr"/>
            <a:r>
              <a:rPr lang="en-US"/>
              <a:t>Click to edit Master text styles</a:t>
            </a:r>
          </a:p>
          <a:p>
            <a:pPr marL="0" lvl="1" indent="0" algn="ctr"/>
            <a:r>
              <a:rPr lang="en-US"/>
              <a:t>Second level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65C98F9E-B192-D84C-A126-928C54F5048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10511"/>
            <a:ext cx="2787943" cy="307777"/>
          </a:xfrm>
          <a:solidFill>
            <a:schemeClr val="accent1">
              <a:alpha val="5000"/>
            </a:schemeClr>
          </a:solidFill>
          <a:ln>
            <a:noFill/>
          </a:ln>
        </p:spPr>
        <p:txBody>
          <a:bodyPr wrap="none" lIns="91440" tIns="91440" rIns="91440" bIns="91440" anchor="ctr">
            <a:spAutoFit/>
          </a:bodyPr>
          <a:lstStyle>
            <a:lvl1pPr marL="0" indent="0" algn="l">
              <a:buFontTx/>
              <a:buNone/>
              <a:defRPr sz="800" b="0" cap="all" spc="1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optional SECTION HEADER</a:t>
            </a:r>
          </a:p>
        </p:txBody>
      </p:sp>
    </p:spTree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pos="3312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gure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91600" y="6467708"/>
            <a:ext cx="2743200" cy="20931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Lato" charset="0"/>
                <a:ea typeface="Lato" charset="0"/>
                <a:cs typeface="Lato" charset="0"/>
              </a:defRPr>
            </a:lvl1pPr>
          </a:lstStyle>
          <a:p>
            <a:fld id="{B68F88C8-0A9A-DA43-95C8-7FE161A0535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533400"/>
            <a:ext cx="3657600" cy="1711036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spcAft>
                <a:spcPts val="1200"/>
              </a:spcAft>
              <a:defRPr sz="2200" b="1" i="0" baseline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57200" y="2481263"/>
            <a:ext cx="3657600" cy="3254375"/>
          </a:xfrm>
        </p:spPr>
        <p:txBody>
          <a:bodyPr>
            <a:noAutofit/>
          </a:bodyPr>
          <a:lstStyle>
            <a:lvl1pPr>
              <a:defRPr sz="2200" baseline="0">
                <a:solidFill>
                  <a:schemeClr val="tx1"/>
                </a:solidFill>
              </a:defRPr>
            </a:lvl1pPr>
            <a:lvl2pPr>
              <a:defRPr sz="2200" baseline="0">
                <a:solidFill>
                  <a:schemeClr val="tx1"/>
                </a:solidFill>
              </a:defRPr>
            </a:lvl2pPr>
            <a:lvl3pPr>
              <a:defRPr sz="2200" baseline="0">
                <a:solidFill>
                  <a:schemeClr val="tx1"/>
                </a:solidFill>
              </a:defRPr>
            </a:lvl3pPr>
            <a:lvl4pPr>
              <a:defRPr sz="2200" baseline="0">
                <a:solidFill>
                  <a:schemeClr val="tx1"/>
                </a:solidFill>
              </a:defRPr>
            </a:lvl4pPr>
            <a:lvl5pPr>
              <a:defRPr sz="220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265815" y="-496181"/>
            <a:ext cx="3318584" cy="483989"/>
          </a:xfrm>
          <a:prstGeom prst="round2SameRect">
            <a:avLst/>
          </a:prstGeom>
          <a:solidFill>
            <a:srgbClr val="F9FAF9"/>
          </a:solidFill>
          <a:ln w="6350">
            <a:solidFill>
              <a:schemeClr val="accent2"/>
            </a:solidFill>
          </a:ln>
        </p:spPr>
        <p:txBody>
          <a:bodyPr wrap="none" lIns="182880" tIns="91440" rIns="182880" bIns="182880" rtlCol="0">
            <a:spAutoFit/>
          </a:bodyPr>
          <a:lstStyle/>
          <a:p>
            <a:r>
              <a:rPr lang="en-US" sz="1200" b="1" dirty="0">
                <a:solidFill>
                  <a:schemeClr val="accent2"/>
                </a:solidFill>
              </a:rPr>
              <a:t>Master:</a:t>
            </a:r>
            <a:r>
              <a:rPr lang="en-US" sz="1200" b="1" baseline="0" dirty="0">
                <a:solidFill>
                  <a:schemeClr val="accent2"/>
                </a:solidFill>
              </a:rPr>
              <a:t> Figure with annotation + bullets</a:t>
            </a:r>
            <a:endParaRPr lang="en-US" sz="1200" b="1" dirty="0">
              <a:solidFill>
                <a:schemeClr val="accent2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sz="quarter" idx="10"/>
          </p:nvPr>
        </p:nvSpPr>
        <p:spPr>
          <a:xfrm>
            <a:off x="5257800" y="533400"/>
            <a:ext cx="6477000" cy="5524500"/>
          </a:xfrm>
          <a:noFill/>
        </p:spPr>
        <p:txBody>
          <a:bodyPr vert="horz" lIns="0" tIns="45720" rIns="0" bIns="45720" rtlCol="0">
            <a:normAutofit/>
          </a:bodyPr>
          <a:lstStyle>
            <a:lvl1pPr marL="228600" indent="-228600">
              <a:buNone/>
              <a:defRPr lang="en-US" smtClean="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 indent="0" algn="ctr"/>
            <a:r>
              <a:rPr lang="en-US"/>
              <a:t>Click to edit Master text styles</a:t>
            </a:r>
          </a:p>
          <a:p>
            <a:pPr marL="0" lvl="1" indent="0" algn="ctr"/>
            <a:r>
              <a:rPr lang="en-US"/>
              <a:t>Second level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7D7F6C5-3DA8-6043-843B-8F5B92A0628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0511"/>
            <a:ext cx="2787943" cy="307777"/>
          </a:xfrm>
          <a:solidFill>
            <a:schemeClr val="accent1">
              <a:alpha val="5000"/>
            </a:schemeClr>
          </a:solidFill>
          <a:ln>
            <a:noFill/>
          </a:ln>
        </p:spPr>
        <p:txBody>
          <a:bodyPr wrap="none" lIns="91440" tIns="91440" rIns="91440" bIns="91440" anchor="ctr">
            <a:spAutoFit/>
          </a:bodyPr>
          <a:lstStyle>
            <a:lvl1pPr marL="0" indent="0" algn="l">
              <a:buFontTx/>
              <a:buNone/>
              <a:defRPr sz="800" b="0" cap="all" spc="1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optional SECTION HEADER</a:t>
            </a:r>
          </a:p>
        </p:txBody>
      </p:sp>
    </p:spTree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pos="3312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Blue">
    <p:bg>
      <p:bgPr>
        <a:gradFill>
          <a:gsLst>
            <a:gs pos="0">
              <a:schemeClr val="accent1"/>
            </a:gs>
            <a:gs pos="97000">
              <a:schemeClr val="tx2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n>
                  <a:solidFill>
                    <a:schemeClr val="bg1"/>
                  </a:solidFill>
                </a:ln>
              </a:defRPr>
            </a:lvl1pPr>
          </a:lstStyle>
          <a:p>
            <a:fld id="{B68F88C8-0A9A-DA43-95C8-7FE161A0535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57200" y="1981200"/>
            <a:ext cx="11277600" cy="2895600"/>
          </a:xfrm>
        </p:spPr>
        <p:txBody>
          <a:bodyPr anchor="ctr">
            <a:noAutofit/>
          </a:bodyPr>
          <a:lstStyle>
            <a:lvl1pPr algn="ctr"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a divider title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-24944"/>
          <a:stretch/>
        </p:blipFill>
        <p:spPr>
          <a:xfrm>
            <a:off x="320675" y="6521450"/>
            <a:ext cx="2391113" cy="102824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265815" y="-496181"/>
            <a:ext cx="1891202" cy="483989"/>
          </a:xfrm>
          <a:prstGeom prst="round2SameRect">
            <a:avLst/>
          </a:prstGeom>
          <a:solidFill>
            <a:srgbClr val="F9FAF9"/>
          </a:solidFill>
          <a:ln w="6350">
            <a:solidFill>
              <a:schemeClr val="accent2"/>
            </a:solidFill>
          </a:ln>
        </p:spPr>
        <p:txBody>
          <a:bodyPr wrap="none" lIns="182880" tIns="91440" rIns="182880" bIns="182880" rtlCol="0">
            <a:spAutoFit/>
          </a:bodyPr>
          <a:lstStyle/>
          <a:p>
            <a:r>
              <a:rPr lang="en-US" sz="1200" b="1" dirty="0">
                <a:solidFill>
                  <a:schemeClr val="accent2"/>
                </a:solidFill>
              </a:rPr>
              <a:t>Master</a:t>
            </a:r>
            <a:r>
              <a:rPr lang="en-US" sz="1200" b="1">
                <a:solidFill>
                  <a:schemeClr val="accent2"/>
                </a:solidFill>
              </a:rPr>
              <a:t>:</a:t>
            </a:r>
            <a:r>
              <a:rPr lang="en-US" sz="1200" b="1" baseline="0">
                <a:solidFill>
                  <a:schemeClr val="accent2"/>
                </a:solidFill>
              </a:rPr>
              <a:t> Divider Blue</a:t>
            </a:r>
            <a:endParaRPr lang="en-US" sz="12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Dark">
    <p:bg>
      <p:bgPr>
        <a:gradFill>
          <a:gsLst>
            <a:gs pos="0">
              <a:srgbClr val="474345"/>
            </a:gs>
            <a:gs pos="100000">
              <a:schemeClr val="tx1">
                <a:lumMod val="7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n>
                  <a:solidFill>
                    <a:schemeClr val="bg1"/>
                  </a:solidFill>
                </a:ln>
              </a:defRPr>
            </a:lvl1pPr>
          </a:lstStyle>
          <a:p>
            <a:fld id="{B68F88C8-0A9A-DA43-95C8-7FE161A0535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981200"/>
            <a:ext cx="11277600" cy="2895600"/>
          </a:xfrm>
        </p:spPr>
        <p:txBody>
          <a:bodyPr anchor="ctr">
            <a:noAutofit/>
          </a:bodyPr>
          <a:lstStyle>
            <a:lvl1pPr algn="ctr"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-24944"/>
          <a:stretch/>
        </p:blipFill>
        <p:spPr>
          <a:xfrm>
            <a:off x="320675" y="6521450"/>
            <a:ext cx="2391113" cy="102824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265815" y="-496181"/>
            <a:ext cx="1897738" cy="483989"/>
          </a:xfrm>
          <a:prstGeom prst="round2SameRect">
            <a:avLst/>
          </a:prstGeom>
          <a:solidFill>
            <a:srgbClr val="F9FAF9"/>
          </a:solidFill>
          <a:ln w="6350">
            <a:solidFill>
              <a:schemeClr val="accent2"/>
            </a:solidFill>
          </a:ln>
        </p:spPr>
        <p:txBody>
          <a:bodyPr wrap="none" lIns="182880" tIns="91440" rIns="182880" bIns="182880" rtlCol="0">
            <a:spAutoFit/>
          </a:bodyPr>
          <a:lstStyle/>
          <a:p>
            <a:r>
              <a:rPr lang="en-US" sz="1200" b="1" dirty="0">
                <a:solidFill>
                  <a:schemeClr val="accent2"/>
                </a:solidFill>
              </a:rPr>
              <a:t>Master:</a:t>
            </a:r>
            <a:r>
              <a:rPr lang="en-US" sz="1200" b="1" baseline="0" dirty="0">
                <a:solidFill>
                  <a:schemeClr val="accent2"/>
                </a:solidFill>
              </a:rPr>
              <a:t> Divider Dark</a:t>
            </a:r>
            <a:endParaRPr lang="en-US" sz="1200" b="1" dirty="0">
              <a:solidFill>
                <a:schemeClr val="accent2"/>
              </a:solidFill>
            </a:endParaRPr>
          </a:p>
        </p:txBody>
      </p:sp>
      <p:sp>
        <p:nvSpPr>
          <p:cNvPr id="8" name="Oval 7"/>
          <p:cNvSpPr/>
          <p:nvPr userDrawn="1"/>
        </p:nvSpPr>
        <p:spPr>
          <a:xfrm>
            <a:off x="-550072" y="117081"/>
            <a:ext cx="231648" cy="23164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-550072" y="452571"/>
            <a:ext cx="231648" cy="23164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0" name="Oval 9"/>
          <p:cNvSpPr/>
          <p:nvPr userDrawn="1"/>
        </p:nvSpPr>
        <p:spPr>
          <a:xfrm>
            <a:off x="-550072" y="788061"/>
            <a:ext cx="231648" cy="23164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1" name="Oval 10"/>
          <p:cNvSpPr/>
          <p:nvPr userDrawn="1"/>
        </p:nvSpPr>
        <p:spPr>
          <a:xfrm>
            <a:off x="-550072" y="1123551"/>
            <a:ext cx="231648" cy="23164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2" name="Oval 11"/>
          <p:cNvSpPr/>
          <p:nvPr userDrawn="1"/>
        </p:nvSpPr>
        <p:spPr>
          <a:xfrm>
            <a:off x="-550072" y="1459040"/>
            <a:ext cx="231648" cy="23164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-888626" y="31354"/>
            <a:ext cx="338554" cy="1674497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1000" b="1" spc="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URBAN</a:t>
            </a:r>
            <a:r>
              <a:rPr lang="en-US" sz="1000" b="1" spc="0" baseline="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COLOR PALETTE</a:t>
            </a:r>
            <a:endParaRPr lang="en-US" sz="1000" b="1" spc="0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11277600" cy="1157288"/>
          </a:xfrm>
          <a:prstGeom prst="rect">
            <a:avLst/>
          </a:prstGeom>
        </p:spPr>
        <p:txBody>
          <a:bodyPr vert="horz" lIns="0" tIns="45720" rIns="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5625"/>
            <a:ext cx="11277600" cy="423227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91600" y="6467708"/>
            <a:ext cx="2743200" cy="20931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Lato" charset="0"/>
                <a:ea typeface="Lato" charset="0"/>
                <a:cs typeface="Lato" charset="0"/>
              </a:defRPr>
            </a:lvl1pPr>
          </a:lstStyle>
          <a:p>
            <a:fld id="{B68F88C8-0A9A-DA43-95C8-7FE161A0535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990" t="-24944" r="1"/>
          <a:stretch/>
        </p:blipFill>
        <p:spPr>
          <a:xfrm>
            <a:off x="320675" y="6521450"/>
            <a:ext cx="2391113" cy="102824"/>
          </a:xfrm>
          <a:prstGeom prst="rect">
            <a:avLst/>
          </a:prstGeom>
        </p:spPr>
      </p:pic>
      <p:sp>
        <p:nvSpPr>
          <p:cNvPr id="4" name="Oval 3"/>
          <p:cNvSpPr/>
          <p:nvPr userDrawn="1"/>
        </p:nvSpPr>
        <p:spPr>
          <a:xfrm>
            <a:off x="-550072" y="117081"/>
            <a:ext cx="231648" cy="23164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7" name="Oval 6"/>
          <p:cNvSpPr/>
          <p:nvPr userDrawn="1"/>
        </p:nvSpPr>
        <p:spPr>
          <a:xfrm>
            <a:off x="-550072" y="452571"/>
            <a:ext cx="231648" cy="23164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-550072" y="788061"/>
            <a:ext cx="231648" cy="23164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1" name="Oval 10"/>
          <p:cNvSpPr/>
          <p:nvPr userDrawn="1"/>
        </p:nvSpPr>
        <p:spPr>
          <a:xfrm>
            <a:off x="-550072" y="1123551"/>
            <a:ext cx="231648" cy="23164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2" name="Oval 11"/>
          <p:cNvSpPr/>
          <p:nvPr userDrawn="1"/>
        </p:nvSpPr>
        <p:spPr>
          <a:xfrm>
            <a:off x="-550072" y="1459040"/>
            <a:ext cx="231648" cy="23164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-888626" y="31354"/>
            <a:ext cx="338554" cy="1674497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1000" b="1" spc="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URBAN</a:t>
            </a:r>
            <a:r>
              <a:rPr lang="en-US" sz="1000" b="1" spc="0" baseline="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COLOR PALETTE</a:t>
            </a:r>
            <a:endParaRPr lang="en-US" sz="1000" b="1" spc="0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10489920" y="7020156"/>
            <a:ext cx="1733167" cy="246221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r"/>
            <a:r>
              <a:rPr lang="en-US" sz="1000" b="1" spc="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TEMPLATE VERSION 2.2</a:t>
            </a:r>
            <a:endParaRPr lang="en-US" sz="1000" b="1" spc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78" r:id="rId2"/>
    <p:sldLayoutId id="2147483654" r:id="rId3"/>
    <p:sldLayoutId id="2147483658" r:id="rId4"/>
    <p:sldLayoutId id="2147483675" r:id="rId5"/>
    <p:sldLayoutId id="2147483656" r:id="rId6"/>
    <p:sldLayoutId id="2147483677" r:id="rId7"/>
    <p:sldLayoutId id="2147483657" r:id="rId8"/>
    <p:sldLayoutId id="2147483674" r:id="rId9"/>
    <p:sldLayoutId id="2147483676" r:id="rId10"/>
    <p:sldLayoutId id="2147483682" r:id="rId11"/>
    <p:sldLayoutId id="2147483683" r:id="rId12"/>
    <p:sldLayoutId id="2147483655" r:id="rId13"/>
  </p:sldLayoutIdLst>
  <p:transition>
    <p:fade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b="1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600"/>
        </a:spcAft>
        <a:buClr>
          <a:schemeClr val="accent1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600"/>
        </a:spcAft>
        <a:buClr>
          <a:schemeClr val="accent1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600"/>
        </a:spcAft>
        <a:buClr>
          <a:schemeClr val="accent1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600"/>
        </a:spcAft>
        <a:buClr>
          <a:schemeClr val="accent1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600"/>
        </a:spcAft>
        <a:buClr>
          <a:schemeClr val="accent1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288">
          <p15:clr>
            <a:srgbClr val="F26B43"/>
          </p15:clr>
        </p15:guide>
        <p15:guide id="4" orient="horz" pos="336">
          <p15:clr>
            <a:srgbClr val="F26B43"/>
          </p15:clr>
        </p15:guide>
        <p15:guide id="5" orient="horz" pos="3816">
          <p15:clr>
            <a:srgbClr val="F26B43"/>
          </p15:clr>
        </p15:guide>
        <p15:guide id="6" pos="2592">
          <p15:clr>
            <a:srgbClr val="F26B43"/>
          </p15:clr>
        </p15:guide>
        <p15:guide id="7" pos="7392">
          <p15:clr>
            <a:srgbClr val="F26B43"/>
          </p15:clr>
        </p15:guide>
        <p15:guide id="8" orient="horz" pos="417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dc.gov/nceh/tracking/topics/EnvironmentalJustice.htm" TargetMode="Externa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17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427304"/>
            <a:ext cx="2849217" cy="4306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7354114"/>
              </p:ext>
            </p:extLst>
          </p:nvPr>
        </p:nvGraphicFramePr>
        <p:xfrm>
          <a:off x="820717" y="3593372"/>
          <a:ext cx="10523557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235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2849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rgbClr val="139DEC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39DEC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098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4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94546"/>
                          </a:solidFill>
                          <a:effectLst/>
                          <a:uLnTx/>
                          <a:uFillTx/>
                          <a:latin typeface="Lato"/>
                          <a:ea typeface="+mn-ea"/>
                          <a:cs typeface="+mn-cs"/>
                        </a:rPr>
                        <a:t>Climate Change and Environmental Justice: Opportunities for Local Data</a:t>
                      </a:r>
                      <a:endParaRPr lang="en-US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729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39DEC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9144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54F36F0-B7B9-8B48-9BE9-C081125C9C7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96000" y="5606230"/>
            <a:ext cx="5638800" cy="789416"/>
          </a:xfrm>
        </p:spPr>
        <p:txBody>
          <a:bodyPr/>
          <a:lstStyle/>
          <a:p>
            <a:r>
              <a:rPr lang="en-US" dirty="0"/>
              <a:t>Sara McTarnaghan</a:t>
            </a:r>
          </a:p>
          <a:p>
            <a:r>
              <a:rPr lang="en-US" dirty="0"/>
              <a:t>Anne N. Junod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F0CA1703-CC4A-4FC8-8441-218CD1D5003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pic>
        <p:nvPicPr>
          <p:cNvPr id="8" name="Picture Placeholder 22" descr="A picture containing sky, outdoor, sunset, carrying&#10;&#10;Description automatically generated">
            <a:extLst>
              <a:ext uri="{FF2B5EF4-FFF2-40B4-BE49-F238E27FC236}">
                <a16:creationId xmlns:a16="http://schemas.microsoft.com/office/drawing/2014/main" id="{E0BA6E88-9038-4646-8ED7-DDC71C61A0B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5146" b="25146"/>
          <a:stretch>
            <a:fillRect/>
          </a:stretch>
        </p:blipFill>
        <p:spPr>
          <a:xfrm>
            <a:off x="1" y="0"/>
            <a:ext cx="12192000" cy="3300984"/>
          </a:xfrm>
          <a:prstGeom prst="rect">
            <a:avLst/>
          </a:prstGeom>
          <a:solidFill>
            <a:schemeClr val="bg2">
              <a:lumMod val="85000"/>
            </a:schemeClr>
          </a:solidFill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11E95F8-0BFA-4D1A-8CA5-27010475B509}"/>
              </a:ext>
            </a:extLst>
          </p:cNvPr>
          <p:cNvSpPr txBox="1"/>
          <p:nvPr/>
        </p:nvSpPr>
        <p:spPr>
          <a:xfrm>
            <a:off x="0" y="3070010"/>
            <a:ext cx="178286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accent2">
                    <a:lumMod val="50000"/>
                  </a:schemeClr>
                </a:solidFill>
              </a:rPr>
              <a:t>Etienne Laurent/EPA, Shutterstock</a:t>
            </a:r>
          </a:p>
          <a:p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550345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D04F6FD-30C4-45D0-9A7D-C8E35C9D8E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8F88C8-0A9A-DA43-95C8-7FE161A05352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A030242-8490-4796-90E3-DF1C4C3E2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Yet, much of the innovation and leadership continues to be local.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12F72B-BEE8-4E15-AFCC-38D59DB5CD3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905800"/>
            <a:ext cx="10214658" cy="4152100"/>
          </a:xfrm>
        </p:spPr>
        <p:txBody>
          <a:bodyPr/>
          <a:lstStyle/>
          <a:p>
            <a:r>
              <a:rPr lang="en-US" dirty="0"/>
              <a:t>Policy influence via networks and advocacy such as c40 cities and Mayor’s Migration Council</a:t>
            </a:r>
          </a:p>
          <a:p>
            <a:r>
              <a:rPr lang="en-US" dirty="0"/>
              <a:t>Innovation in building regs and policy environment </a:t>
            </a:r>
          </a:p>
          <a:p>
            <a:r>
              <a:rPr lang="en-US" dirty="0"/>
              <a:t>New staffing to address challenges: heat and resilience officers </a:t>
            </a:r>
          </a:p>
          <a:p>
            <a:pPr lvl="1"/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9D5241-8F9A-44AC-B341-57588430099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955664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F88C8-0A9A-DA43-95C8-7FE161A05352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Role and Use of Data</a:t>
            </a:r>
          </a:p>
        </p:txBody>
      </p:sp>
    </p:spTree>
    <p:extLst>
      <p:ext uri="{BB962C8B-B14F-4D97-AF65-F5344CB8AC3E}">
        <p14:creationId xmlns:p14="http://schemas.microsoft.com/office/powerpoint/2010/main" val="171900313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8F88C8-0A9A-DA43-95C8-7FE161A05352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Data Important?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57200" y="1690688"/>
            <a:ext cx="11277600" cy="4367212"/>
          </a:xfrm>
        </p:spPr>
        <p:txBody>
          <a:bodyPr/>
          <a:lstStyle/>
          <a:p>
            <a:r>
              <a:rPr lang="en-US" b="1" dirty="0"/>
              <a:t>Prioritizing</a:t>
            </a:r>
            <a:r>
              <a:rPr lang="en-US" dirty="0"/>
              <a:t> investments, populations, programs, initiatives</a:t>
            </a:r>
          </a:p>
          <a:p>
            <a:r>
              <a:rPr lang="en-US" b="1" dirty="0"/>
              <a:t>Measuring</a:t>
            </a:r>
            <a:r>
              <a:rPr lang="en-US" dirty="0"/>
              <a:t> harms and benefits </a:t>
            </a:r>
          </a:p>
          <a:p>
            <a:r>
              <a:rPr lang="en-US" b="1" dirty="0"/>
              <a:t>Accountability </a:t>
            </a:r>
            <a:r>
              <a:rPr lang="en-US" dirty="0"/>
              <a:t>for plans, goals, and outcomes</a:t>
            </a:r>
            <a:r>
              <a:rPr lang="en-US" b="1" dirty="0"/>
              <a:t> </a:t>
            </a:r>
          </a:p>
          <a:p>
            <a:r>
              <a:rPr lang="en-US" b="1" dirty="0"/>
              <a:t>Gauging</a:t>
            </a:r>
            <a:r>
              <a:rPr lang="en-US" dirty="0"/>
              <a:t> impact </a:t>
            </a:r>
            <a:endParaRPr lang="en-US" b="1" dirty="0"/>
          </a:p>
          <a:p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57200" y="10511"/>
            <a:ext cx="1569660" cy="307777"/>
          </a:xfrm>
        </p:spPr>
        <p:txBody>
          <a:bodyPr>
            <a:spAutoFit/>
          </a:bodyPr>
          <a:lstStyle/>
          <a:p>
            <a:r>
              <a:rPr lang="en-US" dirty="0"/>
              <a:t>Role and USE Of data</a:t>
            </a:r>
          </a:p>
        </p:txBody>
      </p:sp>
    </p:spTree>
    <p:extLst>
      <p:ext uri="{BB962C8B-B14F-4D97-AF65-F5344CB8AC3E}">
        <p14:creationId xmlns:p14="http://schemas.microsoft.com/office/powerpoint/2010/main" val="180527698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8F88C8-0A9A-DA43-95C8-7FE161A05352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and How to Measure?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57200" y="4402186"/>
            <a:ext cx="11277600" cy="1852359"/>
          </a:xfrm>
        </p:spPr>
        <p:txBody>
          <a:bodyPr/>
          <a:lstStyle/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sz="2400" b="1" dirty="0"/>
              <a:t>Tradeoffs:  </a:t>
            </a:r>
          </a:p>
          <a:p>
            <a:r>
              <a:rPr lang="en-US" sz="2000" dirty="0"/>
              <a:t>Metric choice, data scale and availability (rural/urban, neighborhood), data recency, data bias (e.g., race) </a:t>
            </a:r>
          </a:p>
          <a:p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57200" y="10511"/>
            <a:ext cx="1569660" cy="307777"/>
          </a:xfrm>
        </p:spPr>
        <p:txBody>
          <a:bodyPr>
            <a:spAutoFit/>
          </a:bodyPr>
          <a:lstStyle/>
          <a:p>
            <a:r>
              <a:rPr lang="en-US" dirty="0"/>
              <a:t>Role and USE Of data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536CCDE8-A3DE-7B9B-D4B6-E15BA73CCB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8597698"/>
              </p:ext>
            </p:extLst>
          </p:nvPr>
        </p:nvGraphicFramePr>
        <p:xfrm>
          <a:off x="890154" y="1568769"/>
          <a:ext cx="10370128" cy="33334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1637">
                  <a:extLst>
                    <a:ext uri="{9D8B030D-6E8A-4147-A177-3AD203B41FA5}">
                      <a16:colId xmlns:a16="http://schemas.microsoft.com/office/drawing/2014/main" val="3976090441"/>
                    </a:ext>
                  </a:extLst>
                </a:gridCol>
                <a:gridCol w="7668491">
                  <a:extLst>
                    <a:ext uri="{9D8B030D-6E8A-4147-A177-3AD203B41FA5}">
                      <a16:colId xmlns:a16="http://schemas.microsoft.com/office/drawing/2014/main" val="1107223678"/>
                    </a:ext>
                  </a:extLst>
                </a:gridCol>
              </a:tblGrid>
              <a:tr h="681701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Lato" panose="020F0502020204030203" pitchFamily="34" charset="77"/>
                        </a:rPr>
                        <a:t>Indicator or Measure</a:t>
                      </a:r>
                    </a:p>
                    <a:p>
                      <a:pPr algn="ctr"/>
                      <a:r>
                        <a:rPr lang="en-US" b="0" i="1" dirty="0">
                          <a:latin typeface="Lato" panose="020F0502020204030203" pitchFamily="34" charset="77"/>
                        </a:rPr>
                        <a:t>What you’re measuring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Lato" panose="020F0502020204030203" pitchFamily="34" charset="77"/>
                        </a:rPr>
                        <a:t>Metric</a:t>
                      </a:r>
                    </a:p>
                    <a:p>
                      <a:pPr algn="ctr"/>
                      <a:r>
                        <a:rPr lang="en-US" b="0" i="1" dirty="0">
                          <a:latin typeface="Lato" panose="020F0502020204030203" pitchFamily="34" charset="77"/>
                        </a:rPr>
                        <a:t>How you measure 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6136919"/>
                  </a:ext>
                </a:extLst>
              </a:tr>
              <a:tr h="1042236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b="1" dirty="0">
                          <a:latin typeface="Lato" panose="020F0502020204030203" pitchFamily="34" charset="77"/>
                        </a:rPr>
                        <a:t>Heat 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en-US" sz="2200" b="1" dirty="0">
                        <a:latin typeface="Lato" panose="020F0502020204030203" pitchFamily="34" charset="77"/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b="1" dirty="0">
                          <a:latin typeface="Lato" panose="020F0502020204030203" pitchFamily="34" charset="77"/>
                        </a:rPr>
                        <a:t>Air Quality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en-US" b="1" dirty="0">
                        <a:latin typeface="Lato" panose="020F0502020204030203" pitchFamily="34" charset="77"/>
                      </a:endParaRPr>
                    </a:p>
                    <a:p>
                      <a:pPr marL="0" indent="0">
                        <a:buFontTx/>
                        <a:buNone/>
                      </a:pPr>
                      <a:endParaRPr lang="en-US" sz="800" b="1" dirty="0">
                        <a:latin typeface="Lato" panose="020F0502020204030203" pitchFamily="34" charset="77"/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b="1" dirty="0">
                          <a:latin typeface="Lato" panose="020F0502020204030203" pitchFamily="34" charset="77"/>
                        </a:rPr>
                        <a:t>Climate Change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b="1" dirty="0">
                          <a:latin typeface="Lato" panose="020F0502020204030203" pitchFamily="34" charset="77"/>
                        </a:rPr>
                        <a:t>Historical extreme heat days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1200" b="0" i="1" u="sng" dirty="0">
                          <a:latin typeface="Lato" panose="020F0502020204030203" pitchFamily="34" charset="77"/>
                        </a:rPr>
                        <a:t>Number</a:t>
                      </a:r>
                      <a:r>
                        <a:rPr lang="en-US" sz="1200" b="0" i="1" dirty="0">
                          <a:latin typeface="Lato" panose="020F0502020204030203" pitchFamily="34" charset="77"/>
                        </a:rPr>
                        <a:t> of extreme heat days per year above 90th percentile</a:t>
                      </a:r>
                      <a:r>
                        <a:rPr lang="en-US" sz="1200" b="0" dirty="0">
                          <a:latin typeface="Lato" panose="020F0502020204030203" pitchFamily="34" charset="77"/>
                        </a:rPr>
                        <a:t> (NASA’s Land Data Assimilation System data)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en-US" sz="1200" b="0" dirty="0">
                        <a:latin typeface="Lato" panose="020F0502020204030203" pitchFamily="34" charset="77"/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1800" b="1" dirty="0">
                          <a:latin typeface="Lato" panose="020F0502020204030203" pitchFamily="34" charset="77"/>
                        </a:rPr>
                        <a:t>PM 2.5 levels in the air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1" dirty="0">
                          <a:latin typeface="Lato" panose="020F0502020204030203" pitchFamily="34" charset="77"/>
                        </a:rPr>
                        <a:t>Annual </a:t>
                      </a:r>
                      <a:r>
                        <a:rPr lang="en-US" sz="1200" b="0" i="1" u="sng" dirty="0">
                          <a:latin typeface="Lato" panose="020F0502020204030203" pitchFamily="34" charset="77"/>
                        </a:rPr>
                        <a:t>average</a:t>
                      </a:r>
                      <a:r>
                        <a:rPr lang="en-US" sz="1200" b="0" i="1" dirty="0">
                          <a:latin typeface="Lato" panose="020F0502020204030203" pitchFamily="34" charset="77"/>
                        </a:rPr>
                        <a:t> of particulate matter larger than 2.5 µg/m^3 </a:t>
                      </a:r>
                      <a:r>
                        <a:rPr lang="en-US" sz="1200" b="0" dirty="0">
                          <a:latin typeface="Lato" panose="020F0502020204030203" pitchFamily="34" charset="77"/>
                        </a:rPr>
                        <a:t>(EPA’s Office of Air and Radiation data)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en-US" sz="1200" b="1" dirty="0">
                        <a:latin typeface="Lato" panose="020F0502020204030203" pitchFamily="34" charset="77"/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1800" b="1" dirty="0">
                          <a:latin typeface="Lato" panose="020F0502020204030203" pitchFamily="34" charset="77"/>
                        </a:rPr>
                        <a:t>Expected </a:t>
                      </a:r>
                      <a:r>
                        <a:rPr lang="en-US" sz="1800" b="1" u="sng" dirty="0">
                          <a:latin typeface="Lato" panose="020F0502020204030203" pitchFamily="34" charset="77"/>
                        </a:rPr>
                        <a:t>building loss</a:t>
                      </a:r>
                      <a:r>
                        <a:rPr lang="en-US" sz="1800" b="1" dirty="0">
                          <a:latin typeface="Lato" panose="020F0502020204030203" pitchFamily="34" charset="77"/>
                        </a:rPr>
                        <a:t>, </a:t>
                      </a:r>
                      <a:r>
                        <a:rPr lang="en-US" sz="1800" b="1" u="sng" dirty="0">
                          <a:latin typeface="Lato" panose="020F0502020204030203" pitchFamily="34" charset="77"/>
                        </a:rPr>
                        <a:t>agricultural loss</a:t>
                      </a:r>
                      <a:r>
                        <a:rPr lang="en-US" sz="1800" b="1" dirty="0">
                          <a:latin typeface="Lato" panose="020F0502020204030203" pitchFamily="34" charset="77"/>
                        </a:rPr>
                        <a:t>, and/or </a:t>
                      </a:r>
                      <a:r>
                        <a:rPr lang="en-US" sz="1800" b="1" u="sng" dirty="0">
                          <a:latin typeface="Lato" panose="020F0502020204030203" pitchFamily="34" charset="77"/>
                        </a:rPr>
                        <a:t>population loss</a:t>
                      </a:r>
                      <a:r>
                        <a:rPr lang="en-US" sz="1800" b="1" dirty="0">
                          <a:latin typeface="Lato" panose="020F0502020204030203" pitchFamily="34" charset="77"/>
                        </a:rPr>
                        <a:t> from environmental hazards linked to climate change  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1200" b="0" i="1" dirty="0">
                          <a:latin typeface="Lato" panose="020F0502020204030203" pitchFamily="34" charset="77"/>
                        </a:rPr>
                        <a:t>Building </a:t>
                      </a:r>
                      <a:r>
                        <a:rPr lang="en-US" sz="1200" b="0" i="1" u="sng" dirty="0">
                          <a:latin typeface="Lato" panose="020F0502020204030203" pitchFamily="34" charset="77"/>
                        </a:rPr>
                        <a:t>value</a:t>
                      </a:r>
                      <a:r>
                        <a:rPr lang="en-US" sz="1200" b="0" i="1" dirty="0">
                          <a:latin typeface="Lato" panose="020F0502020204030203" pitchFamily="34" charset="77"/>
                        </a:rPr>
                        <a:t>, agricultural </a:t>
                      </a:r>
                      <a:r>
                        <a:rPr lang="en-US" sz="1200" b="0" i="1" u="sng" dirty="0">
                          <a:latin typeface="Lato" panose="020F0502020204030203" pitchFamily="34" charset="77"/>
                        </a:rPr>
                        <a:t>value</a:t>
                      </a:r>
                      <a:r>
                        <a:rPr lang="en-US" sz="1200" b="0" i="1" dirty="0">
                          <a:latin typeface="Lato" panose="020F0502020204030203" pitchFamily="34" charset="77"/>
                        </a:rPr>
                        <a:t>, or rate of population injury or </a:t>
                      </a:r>
                      <a:r>
                        <a:rPr lang="en-US" sz="1200" b="0" i="1" u="sng" dirty="0">
                          <a:latin typeface="Lato" panose="020F0502020204030203" pitchFamily="34" charset="77"/>
                        </a:rPr>
                        <a:t>fatalities</a:t>
                      </a:r>
                      <a:r>
                        <a:rPr lang="en-US" sz="1200" b="0" i="1" dirty="0">
                          <a:latin typeface="Lato" panose="020F0502020204030203" pitchFamily="34" charset="77"/>
                        </a:rPr>
                        <a:t> annually from avalanche, coastal flooding, cold wave, drought, hail, heat wave, hurricane, ice storm, landslide, riverine flooding, strong wind, tornado, wildfire, and winter weather </a:t>
                      </a:r>
                      <a:r>
                        <a:rPr lang="en-US" sz="1200" b="0" i="0" dirty="0">
                          <a:latin typeface="Lato" panose="020F0502020204030203" pitchFamily="34" charset="77"/>
                        </a:rPr>
                        <a:t>(FEMA’s National Risk Index data) 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en-US" sz="1200" b="0" i="1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9377669"/>
                  </a:ext>
                </a:extLst>
              </a:tr>
            </a:tbl>
          </a:graphicData>
        </a:graphic>
      </p:graphicFrame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0ED7CD4-AF9C-0E49-6E61-E690763A0ECF}"/>
              </a:ext>
            </a:extLst>
          </p:cNvPr>
          <p:cNvCxnSpPr/>
          <p:nvPr/>
        </p:nvCxnSpPr>
        <p:spPr>
          <a:xfrm>
            <a:off x="1569027" y="2441856"/>
            <a:ext cx="2088573" cy="0"/>
          </a:xfrm>
          <a:prstGeom prst="line">
            <a:avLst/>
          </a:prstGeom>
          <a:ln w="41275">
            <a:solidFill>
              <a:schemeClr val="accent2">
                <a:lumMod val="75000"/>
              </a:schemeClr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69784B4-3DFB-2718-EC64-BDB03539BBDF}"/>
              </a:ext>
            </a:extLst>
          </p:cNvPr>
          <p:cNvCxnSpPr>
            <a:cxnSpLocks/>
          </p:cNvCxnSpPr>
          <p:nvPr/>
        </p:nvCxnSpPr>
        <p:spPr>
          <a:xfrm>
            <a:off x="2192481" y="3065310"/>
            <a:ext cx="1465119" cy="0"/>
          </a:xfrm>
          <a:prstGeom prst="line">
            <a:avLst/>
          </a:prstGeom>
          <a:ln w="41275">
            <a:solidFill>
              <a:schemeClr val="accent2">
                <a:lumMod val="75000"/>
              </a:schemeClr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CAE94ED-7E60-9ABD-1DF2-D7CA21F8512A}"/>
              </a:ext>
            </a:extLst>
          </p:cNvPr>
          <p:cNvCxnSpPr>
            <a:cxnSpLocks/>
          </p:cNvCxnSpPr>
          <p:nvPr/>
        </p:nvCxnSpPr>
        <p:spPr>
          <a:xfrm>
            <a:off x="2763981" y="3738801"/>
            <a:ext cx="893619" cy="0"/>
          </a:xfrm>
          <a:prstGeom prst="line">
            <a:avLst/>
          </a:prstGeom>
          <a:ln w="41275">
            <a:solidFill>
              <a:schemeClr val="accent2">
                <a:lumMod val="75000"/>
              </a:schemeClr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319246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8F88C8-0A9A-DA43-95C8-7FE161A05352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Sources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57200" y="1368570"/>
            <a:ext cx="11277600" cy="4367212"/>
          </a:xfrm>
        </p:spPr>
        <p:txBody>
          <a:bodyPr/>
          <a:lstStyle/>
          <a:p>
            <a:r>
              <a:rPr lang="en-US" b="1" dirty="0">
                <a:latin typeface="Lato" panose="020F0502020204030203" pitchFamily="34" charset="77"/>
              </a:rPr>
              <a:t>Climate and Environmental Hazards</a:t>
            </a:r>
          </a:p>
          <a:p>
            <a:pPr lvl="1"/>
            <a:r>
              <a:rPr lang="en-US" dirty="0">
                <a:latin typeface="Lato" panose="020F0502020204030203" pitchFamily="34" charset="77"/>
              </a:rPr>
              <a:t>Air quality (indoor and outdoor), water quality, toxic exposure (industrial, air, point source), lead, asbestos, extreme heat, extreme precipitation, floodplain, wildfire, drought…</a:t>
            </a:r>
            <a:endParaRPr lang="en-US" b="1" dirty="0">
              <a:latin typeface="Lato" panose="020F0502020204030203" pitchFamily="34" charset="77"/>
            </a:endParaRPr>
          </a:p>
          <a:p>
            <a:r>
              <a:rPr lang="en-US" b="1" dirty="0">
                <a:latin typeface="Lato" panose="020F0502020204030203" pitchFamily="34" charset="77"/>
              </a:rPr>
              <a:t>Social and Health Vulnerability </a:t>
            </a:r>
          </a:p>
          <a:p>
            <a:pPr lvl="1"/>
            <a:r>
              <a:rPr lang="en-US" dirty="0">
                <a:latin typeface="Lato" panose="020F0502020204030203" pitchFamily="34" charset="77"/>
              </a:rPr>
              <a:t>Low income status, BIPOC status, physical health risks (cardiopulmonary, cancer, asthma, diabetes, etc.), psychological health, language isolation, immigrant status, birth outcomes (mortality, birth weight), children under age 5…(</a:t>
            </a:r>
            <a:r>
              <a:rPr lang="en-US" u="sng" dirty="0">
                <a:latin typeface="Lato" panose="020F0502020204030203" pitchFamily="34" charset="77"/>
                <a:hlinkClick r:id="rId2"/>
              </a:rPr>
              <a:t>CDC list</a:t>
            </a:r>
            <a:r>
              <a:rPr lang="en-US" dirty="0">
                <a:latin typeface="Lato" panose="020F0502020204030203" pitchFamily="34" charset="77"/>
              </a:rPr>
              <a:t>)</a:t>
            </a:r>
            <a:endParaRPr lang="en-US" b="1" dirty="0">
              <a:latin typeface="Lato" panose="020F0502020204030203" pitchFamily="34" charset="77"/>
            </a:endParaRPr>
          </a:p>
          <a:p>
            <a:endParaRPr lang="en-US" dirty="0">
              <a:latin typeface="Lato" panose="020F0502020204030203" pitchFamily="34" charset="77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57200" y="10511"/>
            <a:ext cx="1569660" cy="307777"/>
          </a:xfrm>
        </p:spPr>
        <p:txBody>
          <a:bodyPr>
            <a:spAutoFit/>
          </a:bodyPr>
          <a:lstStyle/>
          <a:p>
            <a:r>
              <a:rPr lang="en-US" dirty="0"/>
              <a:t>Role and USE Of data</a:t>
            </a:r>
          </a:p>
        </p:txBody>
      </p:sp>
    </p:spTree>
    <p:extLst>
      <p:ext uri="{BB962C8B-B14F-4D97-AF65-F5344CB8AC3E}">
        <p14:creationId xmlns:p14="http://schemas.microsoft.com/office/powerpoint/2010/main" val="35006653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8F88C8-0A9A-DA43-95C8-7FE161A05352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Data Can Play Out at the Neighborhood Level</a:t>
            </a:r>
          </a:p>
        </p:txBody>
      </p:sp>
      <p:pic>
        <p:nvPicPr>
          <p:cNvPr id="14" name="Picture 13" descr="Diagram&#10;&#10;Description automatically generated">
            <a:extLst>
              <a:ext uri="{FF2B5EF4-FFF2-40B4-BE49-F238E27FC236}">
                <a16:creationId xmlns:a16="http://schemas.microsoft.com/office/drawing/2014/main" id="{A473C3AF-67D6-43E2-F523-2984E116AA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07"/>
          <a:stretch/>
        </p:blipFill>
        <p:spPr>
          <a:xfrm>
            <a:off x="7155584" y="2224069"/>
            <a:ext cx="3207616" cy="3283473"/>
          </a:xfrm>
          <a:prstGeom prst="rect">
            <a:avLst/>
          </a:prstGeom>
        </p:spPr>
      </p:pic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AE111A95-262A-46F0-8333-77F21D34CDC7}"/>
              </a:ext>
            </a:extLst>
          </p:cNvPr>
          <p:cNvSpPr txBox="1">
            <a:spLocks/>
          </p:cNvSpPr>
          <p:nvPr/>
        </p:nvSpPr>
        <p:spPr>
          <a:xfrm>
            <a:off x="914400" y="1564131"/>
            <a:ext cx="2699657" cy="782348"/>
          </a:xfrm>
          <a:prstGeom prst="rect">
            <a:avLst/>
          </a:prstGeom>
        </p:spPr>
        <p:txBody>
          <a:bodyPr vert="horz" lIns="0" tIns="0" rIns="0" bIns="91440" rtlCol="0">
            <a:noAutofit/>
          </a:bodyPr>
          <a:lstStyle>
            <a:lvl1pPr marL="457200" indent="-457200" algn="l" defTabSz="914400" rtl="0" eaLnBrk="1" latinLnBrk="0" hangingPunct="1">
              <a:lnSpc>
                <a:spcPct val="108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Wingdings" charset="2"/>
              <a:buChar char="§"/>
              <a:defRPr sz="3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lnSpc>
                <a:spcPct val="108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Wingdings" charset="2"/>
              <a:buChar char="§"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lnSpc>
                <a:spcPct val="108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Wingdings" charset="2"/>
              <a:buChar char="§"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lnSpc>
                <a:spcPct val="108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Wingdings" charset="2"/>
              <a:buChar char="§"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lnSpc>
                <a:spcPct val="108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Wingdings" charset="2"/>
              <a:buChar char="§"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Font typeface="Wingdings" charset="2"/>
              <a:buNone/>
            </a:pPr>
            <a:r>
              <a:rPr lang="en-US" sz="2400" dirty="0">
                <a:latin typeface="Lato" panose="020F0502020204030203" pitchFamily="34" charset="77"/>
              </a:rPr>
              <a:t>Census Tract Level</a:t>
            </a:r>
          </a:p>
          <a:p>
            <a:pPr marL="0" indent="0" fontAlgn="base">
              <a:buFont typeface="Wingdings" charset="2"/>
              <a:buNone/>
            </a:pPr>
            <a:endParaRPr lang="en-US" sz="2400" dirty="0">
              <a:latin typeface="Lato" panose="020F0502020204030203" pitchFamily="34" charset="77"/>
            </a:endParaRPr>
          </a:p>
        </p:txBody>
      </p:sp>
      <p:pic>
        <p:nvPicPr>
          <p:cNvPr id="19" name="Picture 18" descr="Map&#10;&#10;Description automatically generated">
            <a:extLst>
              <a:ext uri="{FF2B5EF4-FFF2-40B4-BE49-F238E27FC236}">
                <a16:creationId xmlns:a16="http://schemas.microsoft.com/office/drawing/2014/main" id="{21182CCE-60A1-EDE3-214C-BAAF518EF8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966805"/>
            <a:ext cx="5323114" cy="3691405"/>
          </a:xfrm>
          <a:prstGeom prst="rect">
            <a:avLst/>
          </a:prstGeom>
        </p:spPr>
      </p:pic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4A9F20B3-8099-A8D5-58A8-F6925DA5D6F9}"/>
              </a:ext>
            </a:extLst>
          </p:cNvPr>
          <p:cNvSpPr txBox="1">
            <a:spLocks/>
          </p:cNvSpPr>
          <p:nvPr/>
        </p:nvSpPr>
        <p:spPr>
          <a:xfrm>
            <a:off x="6966857" y="1582491"/>
            <a:ext cx="4310743" cy="782348"/>
          </a:xfrm>
          <a:prstGeom prst="rect">
            <a:avLst/>
          </a:prstGeom>
        </p:spPr>
        <p:txBody>
          <a:bodyPr vert="horz" lIns="0" tIns="0" rIns="0" bIns="91440" rtlCol="0">
            <a:noAutofit/>
          </a:bodyPr>
          <a:lstStyle>
            <a:lvl1pPr marL="457200" indent="-457200" algn="l" defTabSz="914400" rtl="0" eaLnBrk="1" latinLnBrk="0" hangingPunct="1">
              <a:lnSpc>
                <a:spcPct val="108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Wingdings" charset="2"/>
              <a:buChar char="§"/>
              <a:defRPr sz="3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lnSpc>
                <a:spcPct val="108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Wingdings" charset="2"/>
              <a:buChar char="§"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lnSpc>
                <a:spcPct val="108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Wingdings" charset="2"/>
              <a:buChar char="§"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lnSpc>
                <a:spcPct val="108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Wingdings" charset="2"/>
              <a:buChar char="§"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lnSpc>
                <a:spcPct val="108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Wingdings" charset="2"/>
              <a:buChar char="§"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Font typeface="Wingdings" charset="2"/>
              <a:buNone/>
            </a:pPr>
            <a:r>
              <a:rPr lang="en-US" sz="2400" dirty="0">
                <a:latin typeface="Lato" panose="020F0502020204030203" pitchFamily="34" charset="77"/>
              </a:rPr>
              <a:t>Census Block Group Level</a:t>
            </a:r>
          </a:p>
          <a:p>
            <a:pPr marL="0" indent="0" fontAlgn="base">
              <a:buFont typeface="Wingdings" charset="2"/>
              <a:buNone/>
            </a:pPr>
            <a:endParaRPr lang="en-US" sz="2400" dirty="0">
              <a:latin typeface="Lato" panose="020F0502020204030203" pitchFamily="34" charset="77"/>
            </a:endParaRP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1865D234-8352-EECF-CCC1-47B0EFC1146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200" y="10511"/>
            <a:ext cx="1569660" cy="307777"/>
          </a:xfrm>
        </p:spPr>
        <p:txBody>
          <a:bodyPr/>
          <a:lstStyle/>
          <a:p>
            <a:r>
              <a:rPr lang="en-US" dirty="0"/>
              <a:t>Role and USE Of data</a:t>
            </a:r>
          </a:p>
        </p:txBody>
      </p:sp>
    </p:spTree>
    <p:extLst>
      <p:ext uri="{BB962C8B-B14F-4D97-AF65-F5344CB8AC3E}">
        <p14:creationId xmlns:p14="http://schemas.microsoft.com/office/powerpoint/2010/main" val="18861524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8F88C8-0A9A-DA43-95C8-7FE161A05352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Data Can Play Out at the Neighborhood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57200" y="1550594"/>
            <a:ext cx="11277600" cy="782348"/>
          </a:xfrm>
        </p:spPr>
        <p:txBody>
          <a:bodyPr/>
          <a:lstStyle/>
          <a:p>
            <a:pPr marL="0" indent="0" fontAlgn="base">
              <a:buNone/>
            </a:pPr>
            <a:r>
              <a:rPr lang="en-US" dirty="0">
                <a:latin typeface="Lato" panose="020F0502020204030203" pitchFamily="34" charset="77"/>
              </a:rPr>
              <a:t>Data scale: Examples</a:t>
            </a:r>
          </a:p>
          <a:p>
            <a:pPr marL="0" indent="0" fontAlgn="base">
              <a:buNone/>
            </a:pPr>
            <a:endParaRPr lang="en-US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8012F6A-6138-D6E6-4206-3713797375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5105041"/>
              </p:ext>
            </p:extLst>
          </p:nvPr>
        </p:nvGraphicFramePr>
        <p:xfrm>
          <a:off x="729342" y="2357203"/>
          <a:ext cx="10355976" cy="31786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18025">
                  <a:extLst>
                    <a:ext uri="{9D8B030D-6E8A-4147-A177-3AD203B41FA5}">
                      <a16:colId xmlns:a16="http://schemas.microsoft.com/office/drawing/2014/main" val="3202168848"/>
                    </a:ext>
                  </a:extLst>
                </a:gridCol>
                <a:gridCol w="3706668">
                  <a:extLst>
                    <a:ext uri="{9D8B030D-6E8A-4147-A177-3AD203B41FA5}">
                      <a16:colId xmlns:a16="http://schemas.microsoft.com/office/drawing/2014/main" val="3972653739"/>
                    </a:ext>
                  </a:extLst>
                </a:gridCol>
                <a:gridCol w="3179738">
                  <a:extLst>
                    <a:ext uri="{9D8B030D-6E8A-4147-A177-3AD203B41FA5}">
                      <a16:colId xmlns:a16="http://schemas.microsoft.com/office/drawing/2014/main" val="945690383"/>
                    </a:ext>
                  </a:extLst>
                </a:gridCol>
                <a:gridCol w="1551545">
                  <a:extLst>
                    <a:ext uri="{9D8B030D-6E8A-4147-A177-3AD203B41FA5}">
                      <a16:colId xmlns:a16="http://schemas.microsoft.com/office/drawing/2014/main" val="2309359485"/>
                    </a:ext>
                  </a:extLst>
                </a:gridCol>
              </a:tblGrid>
              <a:tr h="3920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effectLst/>
                          <a:latin typeface="Lato" panose="020F0502020204030203" pitchFamily="34" charset="77"/>
                        </a:rPr>
                        <a:t>Measure/Indicator </a:t>
                      </a:r>
                      <a:endParaRPr lang="en-US" sz="1100" b="1" dirty="0">
                        <a:effectLst/>
                        <a:latin typeface="Lato" panose="020F0502020204030203" pitchFamily="34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039" marR="5903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Lato" panose="020F0502020204030203" pitchFamily="34" charset="77"/>
                        </a:rPr>
                        <a:t>Metric</a:t>
                      </a:r>
                      <a:endParaRPr lang="en-US" sz="1100" b="1" dirty="0">
                        <a:effectLst/>
                        <a:latin typeface="Lato" panose="020F0502020204030203" pitchFamily="34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039" marR="5903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Lato" panose="020F0502020204030203" pitchFamily="34" charset="77"/>
                        </a:rPr>
                        <a:t>Source</a:t>
                      </a:r>
                      <a:endParaRPr lang="en-US" sz="1100" b="1" dirty="0">
                        <a:effectLst/>
                        <a:latin typeface="Lato" panose="020F0502020204030203" pitchFamily="34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039" marR="5903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Lato" panose="020F0502020204030203" pitchFamily="34" charset="77"/>
                        </a:rPr>
                        <a:t>Smallest Geography Available</a:t>
                      </a:r>
                      <a:endParaRPr lang="en-US" sz="1100" b="1" dirty="0">
                        <a:effectLst/>
                        <a:latin typeface="Lato" panose="020F0502020204030203" pitchFamily="34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039" marR="59039" marT="0" marB="0" anchor="ctr"/>
                </a:tc>
                <a:extLst>
                  <a:ext uri="{0D108BD9-81ED-4DB2-BD59-A6C34878D82A}">
                    <a16:rowId xmlns:a16="http://schemas.microsoft.com/office/drawing/2014/main" val="4195644768"/>
                  </a:ext>
                </a:extLst>
              </a:tr>
              <a:tr h="3920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Lato" panose="020F0502020204030203" pitchFamily="34" charset="77"/>
                        </a:rPr>
                        <a:t>Air Quality</a:t>
                      </a:r>
                      <a:endParaRPr lang="en-US" sz="1100" dirty="0">
                        <a:effectLst/>
                        <a:latin typeface="Lato" panose="020F0502020204030203" pitchFamily="34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39" marR="5903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61975" algn="dec"/>
                        </a:tabLst>
                      </a:pPr>
                      <a:r>
                        <a:rPr lang="en-US" sz="1100" dirty="0">
                          <a:effectLst/>
                          <a:latin typeface="Lato" panose="020F0502020204030203" pitchFamily="34" charset="77"/>
                        </a:rPr>
                        <a:t>PM2.5 levels in air, µg/m3 annual avg.</a:t>
                      </a:r>
                      <a:endParaRPr lang="en-US" sz="1100" dirty="0">
                        <a:effectLst/>
                        <a:latin typeface="Lato" panose="020F0502020204030203" pitchFamily="34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39" marR="5903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04825" algn="dec"/>
                        </a:tabLst>
                      </a:pPr>
                      <a:r>
                        <a:rPr lang="en-US" sz="1100" dirty="0">
                          <a:effectLst/>
                          <a:latin typeface="Lato" panose="020F0502020204030203" pitchFamily="34" charset="77"/>
                        </a:rPr>
                        <a:t>EPA, Office of Air and Radiation (OAR) fusion of model and monitor data</a:t>
                      </a:r>
                      <a:endParaRPr lang="en-US" sz="1100" dirty="0">
                        <a:effectLst/>
                        <a:latin typeface="Lato" panose="020F0502020204030203" pitchFamily="34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39" marR="5903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04825" algn="dec"/>
                        </a:tabLst>
                      </a:pPr>
                      <a:r>
                        <a:rPr lang="en-US" sz="1100" dirty="0">
                          <a:effectLst/>
                          <a:latin typeface="Lato" panose="020F0502020204030203" pitchFamily="34" charset="77"/>
                        </a:rPr>
                        <a:t>Census block group</a:t>
                      </a:r>
                      <a:endParaRPr lang="en-US" sz="1100" dirty="0">
                        <a:effectLst/>
                        <a:latin typeface="Lato" panose="020F0502020204030203" pitchFamily="34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39" marR="59039" marT="0" marB="0" anchor="ctr"/>
                </a:tc>
                <a:extLst>
                  <a:ext uri="{0D108BD9-81ED-4DB2-BD59-A6C34878D82A}">
                    <a16:rowId xmlns:a16="http://schemas.microsoft.com/office/drawing/2014/main" val="25075639"/>
                  </a:ext>
                </a:extLst>
              </a:tr>
              <a:tr h="3920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Lato" panose="020F0502020204030203" pitchFamily="34" charset="77"/>
                        </a:rPr>
                        <a:t>Ground-Level Ozone</a:t>
                      </a:r>
                      <a:endParaRPr lang="en-US" sz="1100" dirty="0">
                        <a:effectLst/>
                        <a:latin typeface="Lato" panose="020F0502020204030203" pitchFamily="34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39" marR="5903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61975" algn="dec"/>
                        </a:tabLst>
                      </a:pPr>
                      <a:r>
                        <a:rPr lang="en-US" sz="1100">
                          <a:effectLst/>
                          <a:latin typeface="Lato" panose="020F0502020204030203" pitchFamily="34" charset="77"/>
                        </a:rPr>
                        <a:t>Ozone summer seasonal avg. of daily maximum 8-hour concentration in air in parts per billion</a:t>
                      </a:r>
                      <a:endParaRPr lang="en-US" sz="1100">
                        <a:effectLst/>
                        <a:latin typeface="Lato" panose="020F0502020204030203" pitchFamily="34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39" marR="5903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04825" algn="dec"/>
                        </a:tabLst>
                      </a:pPr>
                      <a:r>
                        <a:rPr lang="en-US" sz="1100">
                          <a:effectLst/>
                          <a:latin typeface="Lato" panose="020F0502020204030203" pitchFamily="34" charset="77"/>
                        </a:rPr>
                        <a:t>EPA, OAR fusion of model and monitor data</a:t>
                      </a:r>
                      <a:endParaRPr lang="en-US" sz="1100">
                        <a:effectLst/>
                        <a:latin typeface="Lato" panose="020F0502020204030203" pitchFamily="34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39" marR="5903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04825" algn="dec"/>
                        </a:tabLst>
                      </a:pPr>
                      <a:r>
                        <a:rPr lang="en-US" sz="1100">
                          <a:effectLst/>
                          <a:latin typeface="Lato" panose="020F0502020204030203" pitchFamily="34" charset="77"/>
                        </a:rPr>
                        <a:t>Census block group</a:t>
                      </a:r>
                      <a:endParaRPr lang="en-US" sz="1100">
                        <a:effectLst/>
                        <a:latin typeface="Lato" panose="020F0502020204030203" pitchFamily="34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39" marR="59039" marT="0" marB="0" anchor="ctr"/>
                </a:tc>
                <a:extLst>
                  <a:ext uri="{0D108BD9-81ED-4DB2-BD59-A6C34878D82A}">
                    <a16:rowId xmlns:a16="http://schemas.microsoft.com/office/drawing/2014/main" val="1446275263"/>
                  </a:ext>
                </a:extLst>
              </a:tr>
              <a:tr h="21704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Lato" panose="020F0502020204030203" pitchFamily="34" charset="77"/>
                        </a:rPr>
                        <a:t>Diesel Particulate Matter</a:t>
                      </a:r>
                      <a:endParaRPr lang="en-US" sz="1100" dirty="0">
                        <a:effectLst/>
                        <a:latin typeface="Lato" panose="020F0502020204030203" pitchFamily="34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39" marR="5903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61975" algn="dec"/>
                        </a:tabLst>
                      </a:pPr>
                      <a:r>
                        <a:rPr lang="en-US" sz="1100">
                          <a:effectLst/>
                          <a:latin typeface="Lato" panose="020F0502020204030203" pitchFamily="34" charset="77"/>
                        </a:rPr>
                        <a:t>Diesel particulate matter level in air, µg/m3</a:t>
                      </a:r>
                      <a:endParaRPr lang="en-US" sz="1100">
                        <a:effectLst/>
                        <a:latin typeface="Lato" panose="020F0502020204030203" pitchFamily="34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39" marR="5903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  <a:latin typeface="Lato" panose="020F0502020204030203" pitchFamily="34" charset="77"/>
                        </a:rPr>
                        <a:t>EPA Hazardous Air Pollutants</a:t>
                      </a:r>
                      <a:endParaRPr lang="en-US" sz="1100">
                        <a:effectLst/>
                        <a:latin typeface="Lato" panose="020F0502020204030203" pitchFamily="34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39" marR="5903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04825" algn="dec"/>
                        </a:tabLst>
                      </a:pPr>
                      <a:r>
                        <a:rPr lang="en-US" sz="1100">
                          <a:effectLst/>
                          <a:latin typeface="Lato" panose="020F0502020204030203" pitchFamily="34" charset="77"/>
                        </a:rPr>
                        <a:t>Census block group</a:t>
                      </a:r>
                      <a:endParaRPr lang="en-US" sz="1100">
                        <a:effectLst/>
                        <a:latin typeface="Lato" panose="020F0502020204030203" pitchFamily="34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39" marR="59039" marT="0" marB="0" anchor="ctr"/>
                </a:tc>
                <a:extLst>
                  <a:ext uri="{0D108BD9-81ED-4DB2-BD59-A6C34878D82A}">
                    <a16:rowId xmlns:a16="http://schemas.microsoft.com/office/drawing/2014/main" val="4154480379"/>
                  </a:ext>
                </a:extLst>
              </a:tr>
              <a:tr h="21704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Lato" panose="020F0502020204030203" pitchFamily="34" charset="77"/>
                        </a:rPr>
                        <a:t>Cancer Risk</a:t>
                      </a:r>
                      <a:endParaRPr lang="en-US" sz="1100" dirty="0">
                        <a:effectLst/>
                        <a:latin typeface="Lato" panose="020F0502020204030203" pitchFamily="34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39" marR="5903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61975" algn="dec"/>
                        </a:tabLst>
                      </a:pPr>
                      <a:r>
                        <a:rPr lang="en-US" sz="1100">
                          <a:effectLst/>
                          <a:latin typeface="Lato" panose="020F0502020204030203" pitchFamily="34" charset="77"/>
                        </a:rPr>
                        <a:t>Lifetime cancer risk from inhalation of air toxics</a:t>
                      </a:r>
                      <a:endParaRPr lang="en-US" sz="1100">
                        <a:effectLst/>
                        <a:latin typeface="Lato" panose="020F0502020204030203" pitchFamily="34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39" marR="5903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  <a:latin typeface="Lato" panose="020F0502020204030203" pitchFamily="34" charset="77"/>
                        </a:rPr>
                        <a:t>EPA Hazardous Air Pollutants</a:t>
                      </a:r>
                      <a:endParaRPr lang="en-US" sz="1100">
                        <a:effectLst/>
                        <a:latin typeface="Lato" panose="020F0502020204030203" pitchFamily="34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39" marR="5903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04825" algn="dec"/>
                        </a:tabLst>
                      </a:pPr>
                      <a:r>
                        <a:rPr lang="en-US" sz="1100">
                          <a:effectLst/>
                          <a:latin typeface="Lato" panose="020F0502020204030203" pitchFamily="34" charset="77"/>
                        </a:rPr>
                        <a:t>Census block group</a:t>
                      </a:r>
                      <a:endParaRPr lang="en-US" sz="1100">
                        <a:effectLst/>
                        <a:latin typeface="Lato" panose="020F0502020204030203" pitchFamily="34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39" marR="59039" marT="0" marB="0" anchor="ctr"/>
                </a:tc>
                <a:extLst>
                  <a:ext uri="{0D108BD9-81ED-4DB2-BD59-A6C34878D82A}">
                    <a16:rowId xmlns:a16="http://schemas.microsoft.com/office/drawing/2014/main" val="339952845"/>
                  </a:ext>
                </a:extLst>
              </a:tr>
              <a:tr h="3920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Lato" panose="020F0502020204030203" pitchFamily="34" charset="77"/>
                        </a:rPr>
                        <a:t>Respiratory Hazard</a:t>
                      </a:r>
                      <a:endParaRPr lang="en-US" sz="1100" dirty="0">
                        <a:effectLst/>
                        <a:latin typeface="Lato" panose="020F0502020204030203" pitchFamily="34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39" marR="5903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61975" algn="dec"/>
                        </a:tabLst>
                      </a:pPr>
                      <a:r>
                        <a:rPr lang="en-US" sz="1100">
                          <a:effectLst/>
                          <a:latin typeface="Lato" panose="020F0502020204030203" pitchFamily="34" charset="77"/>
                        </a:rPr>
                        <a:t>Air toxics respiratory hazard index (ratio of exposure concentration to health-based reference concentration)</a:t>
                      </a:r>
                      <a:endParaRPr lang="en-US" sz="1100">
                        <a:effectLst/>
                        <a:latin typeface="Lato" panose="020F0502020204030203" pitchFamily="34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39" marR="5903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  <a:latin typeface="Lato" panose="020F0502020204030203" pitchFamily="34" charset="77"/>
                        </a:rPr>
                        <a:t>EPA Hazardous Air Pollutants</a:t>
                      </a:r>
                      <a:endParaRPr lang="en-US" sz="1100">
                        <a:effectLst/>
                        <a:latin typeface="Lato" panose="020F0502020204030203" pitchFamily="34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39" marR="5903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04825" algn="dec"/>
                        </a:tabLst>
                      </a:pPr>
                      <a:r>
                        <a:rPr lang="en-US" sz="1100">
                          <a:effectLst/>
                          <a:latin typeface="Lato" panose="020F0502020204030203" pitchFamily="34" charset="77"/>
                        </a:rPr>
                        <a:t>Census block group</a:t>
                      </a:r>
                      <a:endParaRPr lang="en-US" sz="1100">
                        <a:effectLst/>
                        <a:latin typeface="Lato" panose="020F0502020204030203" pitchFamily="34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39" marR="59039" marT="0" marB="0" anchor="ctr"/>
                </a:tc>
                <a:extLst>
                  <a:ext uri="{0D108BD9-81ED-4DB2-BD59-A6C34878D82A}">
                    <a16:rowId xmlns:a16="http://schemas.microsoft.com/office/drawing/2014/main" val="1063244923"/>
                  </a:ext>
                </a:extLst>
              </a:tr>
              <a:tr h="3920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Lato" panose="020F0502020204030203" pitchFamily="34" charset="77"/>
                        </a:rPr>
                        <a:t>Lead Paint</a:t>
                      </a:r>
                      <a:endParaRPr lang="en-US" sz="1100" dirty="0">
                        <a:effectLst/>
                        <a:latin typeface="Lato" panose="020F0502020204030203" pitchFamily="34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39" marR="5903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61975" algn="dec"/>
                        </a:tabLst>
                      </a:pPr>
                      <a:r>
                        <a:rPr lang="en-US" sz="1100">
                          <a:effectLst/>
                          <a:latin typeface="Lato" panose="020F0502020204030203" pitchFamily="34" charset="77"/>
                        </a:rPr>
                        <a:t>Percent of housing units built pre-1960, an indicator of potential lead paint exposure</a:t>
                      </a:r>
                      <a:endParaRPr lang="en-US" sz="1100">
                        <a:effectLst/>
                        <a:latin typeface="Lato" panose="020F0502020204030203" pitchFamily="34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39" marR="5903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04825" algn="dec"/>
                        </a:tabLst>
                      </a:pPr>
                      <a:r>
                        <a:rPr lang="en-US" sz="1100">
                          <a:effectLst/>
                          <a:latin typeface="Lato" panose="020F0502020204030203" pitchFamily="34" charset="77"/>
                        </a:rPr>
                        <a:t>Calculated based on ACS data</a:t>
                      </a:r>
                      <a:endParaRPr lang="en-US" sz="1100">
                        <a:effectLst/>
                        <a:latin typeface="Lato" panose="020F0502020204030203" pitchFamily="34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39" marR="5903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04825" algn="dec"/>
                        </a:tabLst>
                      </a:pPr>
                      <a:r>
                        <a:rPr lang="en-US" sz="1100">
                          <a:effectLst/>
                          <a:latin typeface="Lato" panose="020F0502020204030203" pitchFamily="34" charset="77"/>
                        </a:rPr>
                        <a:t>Census block group</a:t>
                      </a:r>
                      <a:endParaRPr lang="en-US" sz="1100">
                        <a:effectLst/>
                        <a:latin typeface="Lato" panose="020F0502020204030203" pitchFamily="34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39" marR="59039" marT="0" marB="0" anchor="ctr"/>
                </a:tc>
                <a:extLst>
                  <a:ext uri="{0D108BD9-81ED-4DB2-BD59-A6C34878D82A}">
                    <a16:rowId xmlns:a16="http://schemas.microsoft.com/office/drawing/2014/main" val="1783709417"/>
                  </a:ext>
                </a:extLst>
              </a:tr>
              <a:tr h="3920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Lato" panose="020F0502020204030203" pitchFamily="34" charset="77"/>
                        </a:rPr>
                        <a:t>Extreme Heat</a:t>
                      </a:r>
                      <a:endParaRPr lang="en-US" sz="1100" dirty="0">
                        <a:effectLst/>
                        <a:latin typeface="Lato" panose="020F0502020204030203" pitchFamily="34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39" marR="5903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61975" algn="dec"/>
                        </a:tabLst>
                      </a:pPr>
                      <a:r>
                        <a:rPr lang="en-US" sz="1100">
                          <a:effectLst/>
                          <a:latin typeface="Lato" panose="020F0502020204030203" pitchFamily="34" charset="77"/>
                        </a:rPr>
                        <a:t>Number of extreme heat days per year above 90</a:t>
                      </a:r>
                      <a:r>
                        <a:rPr lang="en-US" sz="1100" baseline="30000">
                          <a:effectLst/>
                          <a:latin typeface="Lato" panose="020F0502020204030203" pitchFamily="34" charset="77"/>
                        </a:rPr>
                        <a:t>th</a:t>
                      </a:r>
                      <a:r>
                        <a:rPr lang="en-US" sz="1100">
                          <a:effectLst/>
                          <a:latin typeface="Lato" panose="020F0502020204030203" pitchFamily="34" charset="77"/>
                        </a:rPr>
                        <a:t> percentile</a:t>
                      </a:r>
                      <a:endParaRPr lang="en-US" sz="1100">
                        <a:effectLst/>
                        <a:latin typeface="Lato" panose="020F0502020204030203" pitchFamily="34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39" marR="5903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04825" algn="dec"/>
                        </a:tabLst>
                      </a:pPr>
                      <a:r>
                        <a:rPr lang="en-US" sz="1100">
                          <a:effectLst/>
                          <a:latin typeface="Lato" panose="020F0502020204030203" pitchFamily="34" charset="77"/>
                        </a:rPr>
                        <a:t>NASA’s North American Land Data Assimilation System (NLDAS)</a:t>
                      </a:r>
                      <a:endParaRPr lang="en-US" sz="1100">
                        <a:effectLst/>
                        <a:latin typeface="Lato" panose="020F0502020204030203" pitchFamily="34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39" marR="5903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04825" algn="dec"/>
                        </a:tabLst>
                      </a:pPr>
                      <a:r>
                        <a:rPr lang="en-US" sz="1100">
                          <a:effectLst/>
                          <a:latin typeface="Lato" panose="020F0502020204030203" pitchFamily="34" charset="77"/>
                        </a:rPr>
                        <a:t>Census tract</a:t>
                      </a:r>
                      <a:endParaRPr lang="en-US" sz="1100">
                        <a:effectLst/>
                        <a:latin typeface="Lato" panose="020F0502020204030203" pitchFamily="34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39" marR="59039" marT="0" marB="0" anchor="ctr"/>
                </a:tc>
                <a:extLst>
                  <a:ext uri="{0D108BD9-81ED-4DB2-BD59-A6C34878D82A}">
                    <a16:rowId xmlns:a16="http://schemas.microsoft.com/office/drawing/2014/main" val="4185019725"/>
                  </a:ext>
                </a:extLst>
              </a:tr>
              <a:tr h="3920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Lato" panose="020F0502020204030203" pitchFamily="34" charset="77"/>
                        </a:rPr>
                        <a:t>Extreme Precipitation</a:t>
                      </a:r>
                      <a:endParaRPr lang="en-US" sz="1100" dirty="0">
                        <a:effectLst/>
                        <a:latin typeface="Lato" panose="020F0502020204030203" pitchFamily="34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39" marR="5903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61975" algn="dec"/>
                        </a:tabLst>
                      </a:pPr>
                      <a:r>
                        <a:rPr lang="en-US" sz="1100" dirty="0">
                          <a:effectLst/>
                          <a:latin typeface="Lato" panose="020F0502020204030203" pitchFamily="34" charset="77"/>
                        </a:rPr>
                        <a:t>Number of extreme precipitation days per year above 90</a:t>
                      </a:r>
                      <a:r>
                        <a:rPr lang="en-US" sz="1100" baseline="30000" dirty="0">
                          <a:effectLst/>
                          <a:latin typeface="Lato" panose="020F0502020204030203" pitchFamily="34" charset="77"/>
                        </a:rPr>
                        <a:t>th</a:t>
                      </a:r>
                      <a:r>
                        <a:rPr lang="en-US" sz="1100" dirty="0">
                          <a:effectLst/>
                          <a:latin typeface="Lato" panose="020F0502020204030203" pitchFamily="34" charset="77"/>
                        </a:rPr>
                        <a:t> percentile</a:t>
                      </a:r>
                      <a:endParaRPr lang="en-US" sz="1100" dirty="0">
                        <a:effectLst/>
                        <a:latin typeface="Lato" panose="020F0502020204030203" pitchFamily="34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39" marR="5903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04825" algn="dec"/>
                        </a:tabLst>
                      </a:pPr>
                      <a:r>
                        <a:rPr lang="en-US" sz="1100">
                          <a:effectLst/>
                          <a:latin typeface="Lato" panose="020F0502020204030203" pitchFamily="34" charset="77"/>
                        </a:rPr>
                        <a:t>NLDAS</a:t>
                      </a:r>
                      <a:endParaRPr lang="en-US" sz="1100">
                        <a:effectLst/>
                        <a:latin typeface="Lato" panose="020F0502020204030203" pitchFamily="34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39" marR="5903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04825" algn="dec"/>
                        </a:tabLst>
                      </a:pPr>
                      <a:r>
                        <a:rPr lang="en-US" sz="1100" dirty="0">
                          <a:effectLst/>
                          <a:latin typeface="Lato" panose="020F0502020204030203" pitchFamily="34" charset="77"/>
                        </a:rPr>
                        <a:t>Census tract</a:t>
                      </a:r>
                      <a:endParaRPr lang="en-US" sz="1100" dirty="0">
                        <a:effectLst/>
                        <a:latin typeface="Lato" panose="020F0502020204030203" pitchFamily="34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39" marR="59039" marT="0" marB="0" anchor="ctr"/>
                </a:tc>
                <a:extLst>
                  <a:ext uri="{0D108BD9-81ED-4DB2-BD59-A6C34878D82A}">
                    <a16:rowId xmlns:a16="http://schemas.microsoft.com/office/drawing/2014/main" val="4240887678"/>
                  </a:ext>
                </a:extLst>
              </a:tr>
            </a:tbl>
          </a:graphicData>
        </a:graphic>
      </p:graphicFrame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46AE9AA-4616-614C-2CC6-E8311929814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200" y="10511"/>
            <a:ext cx="1569660" cy="307777"/>
          </a:xfrm>
        </p:spPr>
        <p:txBody>
          <a:bodyPr/>
          <a:lstStyle/>
          <a:p>
            <a:r>
              <a:rPr lang="en-US" dirty="0"/>
              <a:t>Role and USE Of data</a:t>
            </a:r>
          </a:p>
        </p:txBody>
      </p:sp>
    </p:spTree>
    <p:extLst>
      <p:ext uri="{BB962C8B-B14F-4D97-AF65-F5344CB8AC3E}">
        <p14:creationId xmlns:p14="http://schemas.microsoft.com/office/powerpoint/2010/main" val="24428534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8F88C8-0A9A-DA43-95C8-7FE161A05352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and Equity Considerations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1197428" y="1957388"/>
            <a:ext cx="5159829" cy="4367212"/>
          </a:xfrm>
        </p:spPr>
        <p:txBody>
          <a:bodyPr/>
          <a:lstStyle/>
          <a:p>
            <a:pPr fontAlgn="base"/>
            <a:r>
              <a:rPr lang="en-US" sz="2400" dirty="0">
                <a:latin typeface="Lato" panose="020F0502020204030203" pitchFamily="34" charset="77"/>
              </a:rPr>
              <a:t>Measuring race</a:t>
            </a:r>
          </a:p>
          <a:p>
            <a:pPr fontAlgn="base"/>
            <a:r>
              <a:rPr lang="en-US" sz="2400" dirty="0">
                <a:latin typeface="Lato" panose="020F0502020204030203" pitchFamily="34" charset="77"/>
              </a:rPr>
              <a:t>Low income populations</a:t>
            </a:r>
          </a:p>
          <a:p>
            <a:pPr fontAlgn="base"/>
            <a:r>
              <a:rPr lang="en-US" sz="2400" dirty="0">
                <a:latin typeface="Lato" panose="020F0502020204030203" pitchFamily="34" charset="77"/>
              </a:rPr>
              <a:t>Children under 5</a:t>
            </a:r>
          </a:p>
          <a:p>
            <a:pPr fontAlgn="base"/>
            <a:r>
              <a:rPr lang="en-US" sz="2400" dirty="0">
                <a:latin typeface="Lato" panose="020F0502020204030203" pitchFamily="34" charset="77"/>
              </a:rPr>
              <a:t>Older adults</a:t>
            </a:r>
          </a:p>
          <a:p>
            <a:pPr fontAlgn="base"/>
            <a:r>
              <a:rPr lang="en-US" sz="2400" dirty="0">
                <a:latin typeface="Lato" panose="020F0502020204030203" pitchFamily="34" charset="77"/>
              </a:rPr>
              <a:t>Disability status</a:t>
            </a:r>
          </a:p>
          <a:p>
            <a:pPr fontAlgn="base"/>
            <a:r>
              <a:rPr lang="en-US" sz="2400" dirty="0">
                <a:latin typeface="Lato" panose="020F0502020204030203" pitchFamily="34" charset="77"/>
              </a:rPr>
              <a:t>Language isolation</a:t>
            </a:r>
          </a:p>
          <a:p>
            <a:pPr fontAlgn="base"/>
            <a:r>
              <a:rPr lang="en-US" sz="2400" dirty="0">
                <a:latin typeface="Lato" panose="020F0502020204030203" pitchFamily="34" charset="77"/>
              </a:rPr>
              <a:t>Immigrant status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262D1FDF-2B9C-3611-C745-18B026525175}"/>
              </a:ext>
            </a:extLst>
          </p:cNvPr>
          <p:cNvSpPr txBox="1">
            <a:spLocks/>
          </p:cNvSpPr>
          <p:nvPr/>
        </p:nvSpPr>
        <p:spPr>
          <a:xfrm>
            <a:off x="6357257" y="1957388"/>
            <a:ext cx="5159829" cy="4367212"/>
          </a:xfrm>
          <a:prstGeom prst="rect">
            <a:avLst/>
          </a:prstGeom>
        </p:spPr>
        <p:txBody>
          <a:bodyPr vert="horz" lIns="0" tIns="0" rIns="0" bIns="91440" rtlCol="0">
            <a:noAutofit/>
          </a:bodyPr>
          <a:lstStyle>
            <a:lvl1pPr marL="457200" indent="-457200" algn="l" defTabSz="914400" rtl="0" eaLnBrk="1" latinLnBrk="0" hangingPunct="1">
              <a:lnSpc>
                <a:spcPct val="108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Wingdings" charset="2"/>
              <a:buChar char="§"/>
              <a:defRPr sz="3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lnSpc>
                <a:spcPct val="108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Wingdings" charset="2"/>
              <a:buChar char="§"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lnSpc>
                <a:spcPct val="108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Wingdings" charset="2"/>
              <a:buChar char="§"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lnSpc>
                <a:spcPct val="108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Wingdings" charset="2"/>
              <a:buChar char="§"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lnSpc>
                <a:spcPct val="108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Wingdings" charset="2"/>
              <a:buChar char="§"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en-US" sz="2400" dirty="0">
                <a:latin typeface="Lato" panose="020F0502020204030203" pitchFamily="34" charset="77"/>
              </a:rPr>
              <a:t>Community physical health baselines </a:t>
            </a:r>
          </a:p>
          <a:p>
            <a:pPr fontAlgn="base"/>
            <a:r>
              <a:rPr lang="en-US" sz="2400" dirty="0">
                <a:latin typeface="Lato" panose="020F0502020204030203" pitchFamily="34" charset="77"/>
              </a:rPr>
              <a:t>Community mental health baselines</a:t>
            </a:r>
          </a:p>
          <a:p>
            <a:pPr fontAlgn="base"/>
            <a:r>
              <a:rPr lang="en-US" sz="2400" dirty="0">
                <a:latin typeface="Lato" panose="020F0502020204030203" pitchFamily="34" charset="77"/>
              </a:rPr>
              <a:t>Access to healthcare </a:t>
            </a:r>
          </a:p>
          <a:p>
            <a:pPr fontAlgn="base"/>
            <a:r>
              <a:rPr lang="en-US" sz="2400" dirty="0">
                <a:latin typeface="Lato" panose="020F0502020204030203" pitchFamily="34" charset="77"/>
              </a:rPr>
              <a:t>Access to schools</a:t>
            </a:r>
          </a:p>
          <a:p>
            <a:pPr fontAlgn="base"/>
            <a:r>
              <a:rPr lang="en-US" sz="2400" dirty="0">
                <a:latin typeface="Lato" panose="020F0502020204030203" pitchFamily="34" charset="77"/>
              </a:rPr>
              <a:t>Public transportation</a:t>
            </a:r>
          </a:p>
          <a:p>
            <a:pPr fontAlgn="base"/>
            <a:r>
              <a:rPr lang="en-US" sz="2400" dirty="0">
                <a:latin typeface="Lato" panose="020F0502020204030203" pitchFamily="34" charset="77"/>
              </a:rPr>
              <a:t>Access to green spaces  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70E262-B9CB-6BE3-0BB3-BC5D0CD995F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200" y="10511"/>
            <a:ext cx="1569660" cy="307777"/>
          </a:xfrm>
        </p:spPr>
        <p:txBody>
          <a:bodyPr/>
          <a:lstStyle/>
          <a:p>
            <a:r>
              <a:rPr lang="en-US" dirty="0"/>
              <a:t>Role and USE Of data</a:t>
            </a:r>
          </a:p>
        </p:txBody>
      </p:sp>
    </p:spTree>
    <p:extLst>
      <p:ext uri="{BB962C8B-B14F-4D97-AF65-F5344CB8AC3E}">
        <p14:creationId xmlns:p14="http://schemas.microsoft.com/office/powerpoint/2010/main" val="159724364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F88C8-0A9A-DA43-95C8-7FE161A05352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Partner Spotlight: </a:t>
            </a:r>
            <a:br>
              <a:rPr lang="en-US" dirty="0"/>
            </a:br>
            <a:r>
              <a:rPr lang="en-US" dirty="0"/>
              <a:t>Data Driven Detroit </a:t>
            </a:r>
          </a:p>
        </p:txBody>
      </p:sp>
    </p:spTree>
    <p:extLst>
      <p:ext uri="{BB962C8B-B14F-4D97-AF65-F5344CB8AC3E}">
        <p14:creationId xmlns:p14="http://schemas.microsoft.com/office/powerpoint/2010/main" val="2238984518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2AB627A-F75E-42B1-B934-16EA701F2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F88C8-0A9A-DA43-95C8-7FE161A05352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96F6ED3-438E-4AB3-A90E-8B4ABB12D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</p:spTree>
    <p:extLst>
      <p:ext uri="{BB962C8B-B14F-4D97-AF65-F5344CB8AC3E}">
        <p14:creationId xmlns:p14="http://schemas.microsoft.com/office/powerpoint/2010/main" val="1462193402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789709" y="1690688"/>
            <a:ext cx="10214658" cy="4367212"/>
          </a:xfrm>
        </p:spPr>
        <p:txBody>
          <a:bodyPr/>
          <a:lstStyle/>
          <a:p>
            <a:pPr marL="12700" indent="-12700">
              <a:buNone/>
              <a:tabLst>
                <a:tab pos="9820275" algn="r"/>
              </a:tabLst>
            </a:pPr>
            <a:r>
              <a:rPr lang="en-US" dirty="0"/>
              <a:t>Environmental and Climate Justice</a:t>
            </a:r>
            <a:r>
              <a:rPr lang="en-US" u="dotted" dirty="0"/>
              <a:t>	 </a:t>
            </a:r>
            <a:r>
              <a:rPr lang="en-US" b="1" dirty="0"/>
              <a:t>3</a:t>
            </a:r>
          </a:p>
          <a:p>
            <a:pPr marL="12700" indent="-12700">
              <a:buNone/>
              <a:tabLst>
                <a:tab pos="9820275" algn="r"/>
              </a:tabLst>
            </a:pPr>
            <a:r>
              <a:rPr lang="en-US" dirty="0"/>
              <a:t>Role and Use of Data</a:t>
            </a:r>
            <a:r>
              <a:rPr lang="en-US" u="dotted" dirty="0"/>
              <a:t>	   </a:t>
            </a:r>
            <a:r>
              <a:rPr lang="en-US" b="1" dirty="0"/>
              <a:t>4</a:t>
            </a:r>
          </a:p>
          <a:p>
            <a:pPr marL="12700" indent="-12700">
              <a:buNone/>
              <a:tabLst>
                <a:tab pos="9820275" algn="r"/>
              </a:tabLst>
            </a:pPr>
            <a:r>
              <a:rPr lang="en-US" dirty="0"/>
              <a:t>Partner Spotlight: Data Driven Detroit</a:t>
            </a:r>
            <a:r>
              <a:rPr lang="en-US" u="dotted" dirty="0"/>
              <a:t>	</a:t>
            </a:r>
            <a:r>
              <a:rPr lang="en-US" b="1" dirty="0"/>
              <a:t>9</a:t>
            </a:r>
          </a:p>
          <a:p>
            <a:pPr marL="12700" indent="-12700">
              <a:buNone/>
              <a:tabLst>
                <a:tab pos="9820275" algn="r"/>
              </a:tabLst>
            </a:pPr>
            <a:r>
              <a:rPr lang="en-US" dirty="0"/>
              <a:t>Self and Small Group Breakout</a:t>
            </a:r>
            <a:r>
              <a:rPr lang="en-US" u="dotted" dirty="0"/>
              <a:t>	</a:t>
            </a:r>
            <a:r>
              <a:rPr lang="en-US" b="1" dirty="0"/>
              <a:t>13</a:t>
            </a:r>
          </a:p>
          <a:p>
            <a:pPr marL="12700" indent="-12700">
              <a:buNone/>
              <a:tabLst>
                <a:tab pos="9820275" algn="r"/>
              </a:tabLst>
            </a:pP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8F88C8-0A9A-DA43-95C8-7FE161A05352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2" name="Rectangle 1">
            <a:hlinkClick r:id="rId2" action="ppaction://hlinksldjump"/>
          </p:cNvPr>
          <p:cNvSpPr/>
          <p:nvPr/>
        </p:nvSpPr>
        <p:spPr>
          <a:xfrm>
            <a:off x="9750056" y="1662112"/>
            <a:ext cx="651246" cy="43815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9750056" y="2190750"/>
            <a:ext cx="651246" cy="43815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hlinkClick r:id="" action="ppaction://noaction"/>
          </p:cNvPr>
          <p:cNvSpPr/>
          <p:nvPr/>
        </p:nvSpPr>
        <p:spPr>
          <a:xfrm>
            <a:off x="9750056" y="2776537"/>
            <a:ext cx="651246" cy="43815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hlinkClick r:id="" action="ppaction://noaction"/>
          </p:cNvPr>
          <p:cNvSpPr/>
          <p:nvPr/>
        </p:nvSpPr>
        <p:spPr>
          <a:xfrm>
            <a:off x="9750056" y="3319462"/>
            <a:ext cx="651246" cy="43815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hlinkClick r:id="" action="ppaction://noaction"/>
          </p:cNvPr>
          <p:cNvSpPr/>
          <p:nvPr/>
        </p:nvSpPr>
        <p:spPr>
          <a:xfrm>
            <a:off x="9750056" y="3876674"/>
            <a:ext cx="651246" cy="43815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hlinkClick r:id="rId2" action="ppaction://hlinksldjump"/>
          </p:cNvPr>
          <p:cNvSpPr/>
          <p:nvPr/>
        </p:nvSpPr>
        <p:spPr>
          <a:xfrm>
            <a:off x="9750056" y="4462461"/>
            <a:ext cx="651246" cy="43815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68959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8F88C8-0A9A-DA43-95C8-7FE161A05352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 5 minutes to brainstorm individually…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70E262-B9CB-6BE3-0BB3-BC5D0CD995F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200" y="10511"/>
            <a:ext cx="891591" cy="307777"/>
          </a:xfrm>
        </p:spPr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544385B1-8121-4CAB-B2A3-3BFA47FF7DB6}"/>
              </a:ext>
            </a:extLst>
          </p:cNvPr>
          <p:cNvSpPr txBox="1">
            <a:spLocks/>
          </p:cNvSpPr>
          <p:nvPr/>
        </p:nvSpPr>
        <p:spPr>
          <a:xfrm>
            <a:off x="786367" y="1462437"/>
            <a:ext cx="10471658" cy="4367212"/>
          </a:xfrm>
          <a:prstGeom prst="rect">
            <a:avLst/>
          </a:prstGeom>
        </p:spPr>
        <p:txBody>
          <a:bodyPr vert="horz" lIns="0" tIns="0" rIns="0" bIns="91440" rtlCol="0">
            <a:noAutofit/>
          </a:bodyPr>
          <a:lstStyle>
            <a:lvl1pPr marL="457200" indent="-457200" algn="l" defTabSz="914400" rtl="0" eaLnBrk="1" latinLnBrk="0" hangingPunct="1">
              <a:lnSpc>
                <a:spcPct val="108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Wingdings" charset="2"/>
              <a:buChar char="§"/>
              <a:defRPr sz="3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lnSpc>
                <a:spcPct val="108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Wingdings" charset="2"/>
              <a:buChar char="§"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lnSpc>
                <a:spcPct val="108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Wingdings" charset="2"/>
              <a:buChar char="§"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lnSpc>
                <a:spcPct val="108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Wingdings" charset="2"/>
              <a:buChar char="§"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lnSpc>
                <a:spcPct val="108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Wingdings" charset="2"/>
              <a:buChar char="§"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en-US" dirty="0"/>
              <a:t>How might my work (e.g. in housing, health, or youth) intersect with climate change concerns and environmental justice? </a:t>
            </a:r>
          </a:p>
          <a:p>
            <a:pPr fontAlgn="base"/>
            <a:r>
              <a:rPr lang="en-US" dirty="0"/>
              <a:t>How has our work already delved into this intersection? </a:t>
            </a:r>
          </a:p>
          <a:p>
            <a:pPr fontAlgn="base"/>
            <a:r>
              <a:rPr lang="en-US" dirty="0"/>
              <a:t> What do we think we can do more of in the future? What additional capacity, resources or partnerships would we need? </a:t>
            </a:r>
          </a:p>
          <a:p>
            <a:pPr marL="0" indent="0">
              <a:buFont typeface="Wingdings" charset="2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749534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8F88C8-0A9A-DA43-95C8-7FE161A05352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 20 minutes to discuss with others…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677311" y="1429951"/>
            <a:ext cx="10471658" cy="4367212"/>
          </a:xfrm>
        </p:spPr>
        <p:txBody>
          <a:bodyPr/>
          <a:lstStyle/>
          <a:p>
            <a:pPr fontAlgn="base"/>
            <a:r>
              <a:rPr lang="en-US" dirty="0"/>
              <a:t>What are the similar </a:t>
            </a:r>
            <a:r>
              <a:rPr lang="en-US" b="1" dirty="0"/>
              <a:t>challenges</a:t>
            </a:r>
            <a:r>
              <a:rPr lang="en-US" dirty="0"/>
              <a:t> or </a:t>
            </a:r>
            <a:r>
              <a:rPr lang="en-US" b="1" dirty="0"/>
              <a:t>opportunities</a:t>
            </a:r>
            <a:r>
              <a:rPr lang="en-US" dirty="0"/>
              <a:t> our group has in thinking about our work and the intersection of climate change and EJ?  </a:t>
            </a:r>
          </a:p>
          <a:p>
            <a:pPr fontAlgn="base"/>
            <a:r>
              <a:rPr lang="en-US" dirty="0"/>
              <a:t>What data or lens mentioned in the presentation seems particularly attractive?  </a:t>
            </a:r>
          </a:p>
          <a:p>
            <a:pPr fontAlgn="base"/>
            <a:r>
              <a:rPr lang="en-US" dirty="0"/>
              <a:t>What existing or new partnerships would need to be invested in locally to increase focus in climate change and environmental justice in each of our cities? 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70E262-B9CB-6BE3-0BB3-BC5D0CD995F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200" y="10511"/>
            <a:ext cx="891591" cy="307777"/>
          </a:xfrm>
        </p:spPr>
        <p:txBody>
          <a:bodyPr/>
          <a:lstStyle/>
          <a:p>
            <a:r>
              <a:rPr lang="en-US" dirty="0"/>
              <a:t>Discussion</a:t>
            </a:r>
          </a:p>
        </p:txBody>
      </p:sp>
    </p:spTree>
    <p:extLst>
      <p:ext uri="{BB962C8B-B14F-4D97-AF65-F5344CB8AC3E}">
        <p14:creationId xmlns:p14="http://schemas.microsoft.com/office/powerpoint/2010/main" val="376609307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F88C8-0A9A-DA43-95C8-7FE161A05352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Environmental and Climate Justice</a:t>
            </a:r>
          </a:p>
        </p:txBody>
      </p:sp>
    </p:spTree>
    <p:extLst>
      <p:ext uri="{BB962C8B-B14F-4D97-AF65-F5344CB8AC3E}">
        <p14:creationId xmlns:p14="http://schemas.microsoft.com/office/powerpoint/2010/main" val="946968111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8F88C8-0A9A-DA43-95C8-7FE161A05352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at Stake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57200" y="1500683"/>
            <a:ext cx="11014364" cy="4367212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2800" b="1" dirty="0"/>
              <a:t>Climate change is a barrier to advancing equity and upward mobility</a:t>
            </a:r>
            <a:endParaRPr lang="en-US" sz="2800" dirty="0"/>
          </a:p>
          <a:p>
            <a:pPr marL="0" indent="0">
              <a:spcAft>
                <a:spcPts val="600"/>
              </a:spcAft>
              <a:buNone/>
            </a:pPr>
            <a:endParaRPr lang="en-US" sz="200" dirty="0"/>
          </a:p>
          <a:p>
            <a:pPr>
              <a:spcAft>
                <a:spcPts val="600"/>
              </a:spcAft>
            </a:pPr>
            <a:r>
              <a:rPr lang="en-US" sz="2800" dirty="0"/>
              <a:t>Impacts from climate change require a </a:t>
            </a:r>
            <a:r>
              <a:rPr lang="en-US" sz="2800" b="1" dirty="0"/>
              <a:t>reimagining of physical, economic, and social infrastructure</a:t>
            </a:r>
            <a:r>
              <a:rPr lang="en-US" sz="2800" dirty="0"/>
              <a:t> systems and investments</a:t>
            </a:r>
          </a:p>
          <a:p>
            <a:pPr marL="0" indent="0">
              <a:spcAft>
                <a:spcPts val="600"/>
              </a:spcAft>
              <a:buNone/>
            </a:pPr>
            <a:endParaRPr lang="en-US" sz="200" dirty="0"/>
          </a:p>
          <a:p>
            <a:pPr>
              <a:spcAft>
                <a:spcPts val="600"/>
              </a:spcAft>
            </a:pPr>
            <a:r>
              <a:rPr lang="en-US" sz="2800" dirty="0"/>
              <a:t>This presents an </a:t>
            </a:r>
            <a:r>
              <a:rPr lang="en-US" sz="2800" b="1" dirty="0"/>
              <a:t>opportunity to redress past patterns of exclusion and disinvestment </a:t>
            </a:r>
            <a:r>
              <a:rPr lang="en-US" sz="2800" dirty="0"/>
              <a:t>in many BIPOC, immigrant, and low income communities – considering both amenities and dis-amenities.</a:t>
            </a:r>
          </a:p>
          <a:p>
            <a:pPr lvl="1">
              <a:spcAft>
                <a:spcPts val="600"/>
              </a:spcAft>
            </a:pPr>
            <a:r>
              <a:rPr lang="en-US" sz="2400" dirty="0"/>
              <a:t>There is a huge role for local data!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57200" y="10511"/>
            <a:ext cx="2492990" cy="307777"/>
          </a:xfrm>
        </p:spPr>
        <p:txBody>
          <a:bodyPr>
            <a:spAutoFit/>
          </a:bodyPr>
          <a:lstStyle/>
          <a:p>
            <a:r>
              <a:rPr lang="en-US" dirty="0"/>
              <a:t>Climate and Environmental Justice</a:t>
            </a:r>
          </a:p>
        </p:txBody>
      </p:sp>
    </p:spTree>
    <p:extLst>
      <p:ext uri="{BB962C8B-B14F-4D97-AF65-F5344CB8AC3E}">
        <p14:creationId xmlns:p14="http://schemas.microsoft.com/office/powerpoint/2010/main" val="122050169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8F88C8-0A9A-DA43-95C8-7FE161A05352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Key-Terms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57200" y="1249960"/>
            <a:ext cx="11014364" cy="461793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2800" b="1" dirty="0"/>
              <a:t>Environmental Justice: </a:t>
            </a:r>
            <a:r>
              <a:rPr lang="en-US" sz="2800" dirty="0"/>
              <a:t>the equitable exposure of all people to both environmental benefits and harms</a:t>
            </a:r>
            <a:endParaRPr lang="en-US" sz="2800" b="1" dirty="0"/>
          </a:p>
          <a:p>
            <a:pPr>
              <a:spcAft>
                <a:spcPts val="600"/>
              </a:spcAft>
            </a:pPr>
            <a:r>
              <a:rPr lang="en-US" sz="2800" b="1" dirty="0"/>
              <a:t>Adaptation: </a:t>
            </a:r>
            <a:r>
              <a:rPr lang="en-US" sz="2800" dirty="0"/>
              <a:t>taking action to prepare for and adjust to climate change</a:t>
            </a:r>
            <a:endParaRPr lang="en-US" sz="2800" b="1" dirty="0"/>
          </a:p>
          <a:p>
            <a:pPr>
              <a:spcAft>
                <a:spcPts val="600"/>
              </a:spcAft>
            </a:pPr>
            <a:r>
              <a:rPr lang="en-US" sz="2800" b="1" dirty="0"/>
              <a:t>Mitigation: </a:t>
            </a:r>
            <a:r>
              <a:rPr lang="en-US" dirty="0"/>
              <a:t>actions limiting the magnitude and rate of future climate change by reducing greenhouse gas emissions</a:t>
            </a:r>
            <a:endParaRPr lang="en-US" sz="2800" b="1" dirty="0"/>
          </a:p>
          <a:p>
            <a:pPr>
              <a:spcAft>
                <a:spcPts val="600"/>
              </a:spcAft>
            </a:pPr>
            <a:r>
              <a:rPr lang="en-US" sz="2800" b="1" dirty="0"/>
              <a:t>Resilience: </a:t>
            </a:r>
            <a:r>
              <a:rPr lang="en-US" dirty="0"/>
              <a:t>capacity of a system to maintain function in the face of stresses and shocks and to adapt the system to be better prepared</a:t>
            </a:r>
            <a:endParaRPr lang="en-US" sz="24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57200" y="10511"/>
            <a:ext cx="2492990" cy="307777"/>
          </a:xfrm>
        </p:spPr>
        <p:txBody>
          <a:bodyPr>
            <a:spAutoFit/>
          </a:bodyPr>
          <a:lstStyle/>
          <a:p>
            <a:r>
              <a:rPr lang="en-US" dirty="0"/>
              <a:t>Climate and Environmental Justice</a:t>
            </a:r>
          </a:p>
        </p:txBody>
      </p:sp>
    </p:spTree>
    <p:extLst>
      <p:ext uri="{BB962C8B-B14F-4D97-AF65-F5344CB8AC3E}">
        <p14:creationId xmlns:p14="http://schemas.microsoft.com/office/powerpoint/2010/main" val="46020656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D04F6FD-30C4-45D0-9A7D-C8E35C9D8E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8F88C8-0A9A-DA43-95C8-7FE161A05352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A030242-8490-4796-90E3-DF1C4C3E2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Hazards are acute and chronic and cumulative impacts matter.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12F72B-BEE8-4E15-AFCC-38D59DB5CD3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905800"/>
            <a:ext cx="10214658" cy="4152100"/>
          </a:xfrm>
        </p:spPr>
        <p:txBody>
          <a:bodyPr/>
          <a:lstStyle/>
          <a:p>
            <a:r>
              <a:rPr lang="en-US" b="1" dirty="0"/>
              <a:t>Disasters</a:t>
            </a:r>
            <a:r>
              <a:rPr lang="en-US" dirty="0"/>
              <a:t>: punctuated and acute events, such as flooding, wildfire, severe heat or cold, hurricanes, derechos, etc.</a:t>
            </a:r>
          </a:p>
          <a:p>
            <a:r>
              <a:rPr lang="en-US" b="1" dirty="0"/>
              <a:t>Chronic exposure</a:t>
            </a:r>
            <a:r>
              <a:rPr lang="en-US" dirty="0"/>
              <a:t>: air pollution, contaminated drinking water, heat , etc.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9D5241-8F9A-44AC-B341-57588430099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200" y="10511"/>
            <a:ext cx="2492990" cy="307777"/>
          </a:xfrm>
        </p:spPr>
        <p:txBody>
          <a:bodyPr/>
          <a:lstStyle/>
          <a:p>
            <a:r>
              <a:rPr lang="en-US" dirty="0"/>
              <a:t>Climate and Environmental Justice</a:t>
            </a:r>
          </a:p>
        </p:txBody>
      </p:sp>
    </p:spTree>
    <p:extLst>
      <p:ext uri="{BB962C8B-B14F-4D97-AF65-F5344CB8AC3E}">
        <p14:creationId xmlns:p14="http://schemas.microsoft.com/office/powerpoint/2010/main" val="3063513284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D04F6FD-30C4-45D0-9A7D-C8E35C9D8E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8F88C8-0A9A-DA43-95C8-7FE161A05352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A030242-8490-4796-90E3-DF1C4C3E2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Climate change and EJ intersects with well-being across all domains.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12F72B-BEE8-4E15-AFCC-38D59DB5CD3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905800"/>
            <a:ext cx="10214658" cy="4152100"/>
          </a:xfrm>
        </p:spPr>
        <p:txBody>
          <a:bodyPr/>
          <a:lstStyle/>
          <a:p>
            <a:r>
              <a:rPr lang="en-US" b="1" dirty="0"/>
              <a:t>Housing</a:t>
            </a:r>
            <a:r>
              <a:rPr lang="en-US" dirty="0"/>
              <a:t>: disaster resilience, emissions reductions, indoor air quality, energy efficiency</a:t>
            </a:r>
          </a:p>
          <a:p>
            <a:r>
              <a:rPr lang="en-US" b="1" dirty="0"/>
              <a:t>Children: </a:t>
            </a:r>
            <a:r>
              <a:rPr lang="en-US" dirty="0"/>
              <a:t>exposure to disasters and enviro stress can cause health, cognitive, social, and psychological impacts. </a:t>
            </a:r>
            <a:endParaRPr lang="en-US" b="1" dirty="0"/>
          </a:p>
          <a:p>
            <a:r>
              <a:rPr lang="en-US" b="1" dirty="0"/>
              <a:t>Job Markets and labor force: </a:t>
            </a:r>
            <a:r>
              <a:rPr lang="en-US" dirty="0"/>
              <a:t>job and industry change and displacement, workforce safety, construction needs for recovery</a:t>
            </a:r>
            <a:endParaRPr lang="en-US" b="1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9D5241-8F9A-44AC-B341-57588430099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200" y="10511"/>
            <a:ext cx="2492990" cy="307777"/>
          </a:xfrm>
        </p:spPr>
        <p:txBody>
          <a:bodyPr/>
          <a:lstStyle/>
          <a:p>
            <a:r>
              <a:rPr lang="en-US" dirty="0"/>
              <a:t>Climate and Environmental Justice</a:t>
            </a:r>
          </a:p>
        </p:txBody>
      </p:sp>
    </p:spTree>
    <p:extLst>
      <p:ext uri="{BB962C8B-B14F-4D97-AF65-F5344CB8AC3E}">
        <p14:creationId xmlns:p14="http://schemas.microsoft.com/office/powerpoint/2010/main" val="1263849446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D04F6FD-30C4-45D0-9A7D-C8E35C9D8E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8F88C8-0A9A-DA43-95C8-7FE161A05352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A030242-8490-4796-90E3-DF1C4C3E2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impacts are highly localized to neighborhood scale.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9D5241-8F9A-44AC-B341-57588430099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200" y="10511"/>
            <a:ext cx="2492990" cy="307777"/>
          </a:xfrm>
        </p:spPr>
        <p:txBody>
          <a:bodyPr/>
          <a:lstStyle/>
          <a:p>
            <a:r>
              <a:rPr lang="en-US" dirty="0"/>
              <a:t>Climate and Environmental Justice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D9ACDB7-EEEF-4262-88DE-F5BF79DFC53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Environmental amenities and dis-amenities are often clustered in cities, following other patterns of segregation and exclusion.</a:t>
            </a:r>
          </a:p>
          <a:p>
            <a:r>
              <a:rPr lang="en-US" dirty="0"/>
              <a:t>Communities vary in capacity for recovery post-disaster.</a:t>
            </a:r>
          </a:p>
          <a:p>
            <a:r>
              <a:rPr lang="en-US" dirty="0"/>
              <a:t>Maladaptation may further aggravate these inequalities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279437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D04F6FD-30C4-45D0-9A7D-C8E35C9D8E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8F88C8-0A9A-DA43-95C8-7FE161A05352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A030242-8490-4796-90E3-DF1C4C3E2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federal landscape is changing rapidly and input from local partners is urgently needed.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12F72B-BEE8-4E15-AFCC-38D59DB5CD3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905800"/>
            <a:ext cx="10214658" cy="4152100"/>
          </a:xfrm>
        </p:spPr>
        <p:txBody>
          <a:bodyPr/>
          <a:lstStyle/>
          <a:p>
            <a:r>
              <a:rPr lang="en-US" dirty="0"/>
              <a:t>Agency climate plans</a:t>
            </a:r>
          </a:p>
          <a:p>
            <a:r>
              <a:rPr lang="en-US" dirty="0"/>
              <a:t>Justice40 Initiative</a:t>
            </a:r>
          </a:p>
          <a:p>
            <a:r>
              <a:rPr lang="en-US" dirty="0"/>
              <a:t>Inflation Reduction Act </a:t>
            </a:r>
          </a:p>
          <a:p>
            <a:r>
              <a:rPr lang="en-US" dirty="0"/>
              <a:t>EPA Office of Environmental Justice </a:t>
            </a:r>
          </a:p>
          <a:p>
            <a:r>
              <a:rPr lang="en-US" dirty="0"/>
              <a:t>New RFIs to shape design programs</a:t>
            </a:r>
          </a:p>
          <a:p>
            <a:pPr lvl="1"/>
            <a:r>
              <a:rPr lang="en-US" dirty="0"/>
              <a:t>Ex. HUD’s green and resilient housing program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9D5241-8F9A-44AC-B341-57588430099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200" y="10511"/>
            <a:ext cx="2492990" cy="307777"/>
          </a:xfrm>
        </p:spPr>
        <p:txBody>
          <a:bodyPr/>
          <a:lstStyle/>
          <a:p>
            <a:r>
              <a:rPr lang="en-US" dirty="0"/>
              <a:t>Climate and Environmental Justice</a:t>
            </a:r>
          </a:p>
        </p:txBody>
      </p:sp>
    </p:spTree>
    <p:extLst>
      <p:ext uri="{BB962C8B-B14F-4D97-AF65-F5344CB8AC3E}">
        <p14:creationId xmlns:p14="http://schemas.microsoft.com/office/powerpoint/2010/main" val="663986603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Custom 2">
      <a:dk1>
        <a:srgbClr val="494546"/>
      </a:dk1>
      <a:lt1>
        <a:srgbClr val="FFFFFF"/>
      </a:lt1>
      <a:dk2>
        <a:srgbClr val="1A8ECE"/>
      </a:dk2>
      <a:lt2>
        <a:srgbClr val="FFFFFF"/>
      </a:lt2>
      <a:accent1>
        <a:srgbClr val="169CEC"/>
      </a:accent1>
      <a:accent2>
        <a:srgbClr val="C8C8C8"/>
      </a:accent2>
      <a:accent3>
        <a:srgbClr val="FCB300"/>
      </a:accent3>
      <a:accent4>
        <a:srgbClr val="E50178"/>
      </a:accent4>
      <a:accent5>
        <a:srgbClr val="44AD32"/>
      </a:accent5>
      <a:accent6>
        <a:srgbClr val="D31117"/>
      </a:accent6>
      <a:hlink>
        <a:srgbClr val="169CEC"/>
      </a:hlink>
      <a:folHlink>
        <a:srgbClr val="169CEC"/>
      </a:folHlink>
    </a:clrScheme>
    <a:fontScheme name="Urban">
      <a:majorFont>
        <a:latin typeface="Lato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08355FE9-FAAB-5446-8702-2315DAFC621D}" vid="{BA2ED854-785E-2548-AC2F-EF1190E7FD9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292</TotalTime>
  <Words>1228</Words>
  <Application>Microsoft Office PowerPoint</Application>
  <PresentationFormat>Widescreen</PresentationFormat>
  <Paragraphs>181</Paragraphs>
  <Slides>21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Lato</vt:lpstr>
      <vt:lpstr>Wingdings</vt:lpstr>
      <vt:lpstr>Office Theme</vt:lpstr>
      <vt:lpstr>PowerPoint Presentation</vt:lpstr>
      <vt:lpstr>Agenda</vt:lpstr>
      <vt:lpstr>Environmental and Climate Justice</vt:lpstr>
      <vt:lpstr>What’s at Stake</vt:lpstr>
      <vt:lpstr>Key-Terms</vt:lpstr>
      <vt:lpstr>Hazards are acute and chronic and cumulative impacts matter. </vt:lpstr>
      <vt:lpstr>Climate change and EJ intersects with well-being across all domains. </vt:lpstr>
      <vt:lpstr>The impacts are highly localized to neighborhood scale. </vt:lpstr>
      <vt:lpstr>The federal landscape is changing rapidly and input from local partners is urgently needed.</vt:lpstr>
      <vt:lpstr>Yet, much of the innovation and leadership continues to be local. </vt:lpstr>
      <vt:lpstr>Role and Use of Data</vt:lpstr>
      <vt:lpstr>Why is Data Important?</vt:lpstr>
      <vt:lpstr>What and How to Measure?</vt:lpstr>
      <vt:lpstr>Data Sources</vt:lpstr>
      <vt:lpstr>How Data Can Play Out at the Neighborhood Level</vt:lpstr>
      <vt:lpstr>How Data Can Play Out at the Neighborhood Level</vt:lpstr>
      <vt:lpstr>Data and Equity Considerations</vt:lpstr>
      <vt:lpstr>Partner Spotlight:  Data Driven Detroit </vt:lpstr>
      <vt:lpstr>Discussion</vt:lpstr>
      <vt:lpstr>Take 5 minutes to brainstorm individually…</vt:lpstr>
      <vt:lpstr>Take 20 minutes to discuss with others…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Wehmann, John</dc:creator>
  <cp:keywords/>
  <dc:description>Template version 2.1</dc:description>
  <cp:lastModifiedBy>McTarnaghan, Sara</cp:lastModifiedBy>
  <cp:revision>14</cp:revision>
  <cp:lastPrinted>2018-02-15T21:27:47Z</cp:lastPrinted>
  <dcterms:created xsi:type="dcterms:W3CDTF">2020-05-26T17:33:09Z</dcterms:created>
  <dcterms:modified xsi:type="dcterms:W3CDTF">2022-10-24T12:01:18Z</dcterms:modified>
  <cp:category/>
</cp:coreProperties>
</file>