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Lato"/>
      <p:regular r:id="rId36"/>
      <p:bold r:id="rId37"/>
      <p:italic r:id="rId38"/>
      <p:boldItalic r:id="rId39"/>
    </p:embeddedFont>
    <p:embeddedFont>
      <p:font typeface="Lora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3F0C643-FCA0-465E-9772-C9EF4A794D46}">
  <a:tblStyle styleId="{E3F0C643-FCA0-465E-9772-C9EF4A794D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ora-regular.fntdata"/><Relationship Id="rId20" Type="http://schemas.openxmlformats.org/officeDocument/2006/relationships/slide" Target="slides/slide14.xml"/><Relationship Id="rId42" Type="http://schemas.openxmlformats.org/officeDocument/2006/relationships/font" Target="fonts/Lora-italic.fntdata"/><Relationship Id="rId41" Type="http://schemas.openxmlformats.org/officeDocument/2006/relationships/font" Target="fonts/Lora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Lora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aleway-bold.fntdata"/><Relationship Id="rId10" Type="http://schemas.openxmlformats.org/officeDocument/2006/relationships/slide" Target="slides/slide4.xml"/><Relationship Id="rId32" Type="http://schemas.openxmlformats.org/officeDocument/2006/relationships/font" Target="fonts/Raleway-regular.fntdata"/><Relationship Id="rId13" Type="http://schemas.openxmlformats.org/officeDocument/2006/relationships/slide" Target="slides/slide7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6.xml"/><Relationship Id="rId34" Type="http://schemas.openxmlformats.org/officeDocument/2006/relationships/font" Target="fonts/Raleway-italic.fntdata"/><Relationship Id="rId15" Type="http://schemas.openxmlformats.org/officeDocument/2006/relationships/slide" Target="slides/slide9.xml"/><Relationship Id="rId37" Type="http://schemas.openxmlformats.org/officeDocument/2006/relationships/font" Target="fonts/Lato-bold.fntdata"/><Relationship Id="rId14" Type="http://schemas.openxmlformats.org/officeDocument/2006/relationships/slide" Target="slides/slide8.xml"/><Relationship Id="rId36" Type="http://schemas.openxmlformats.org/officeDocument/2006/relationships/font" Target="fonts/Lato-regular.fntdata"/><Relationship Id="rId17" Type="http://schemas.openxmlformats.org/officeDocument/2006/relationships/slide" Target="slides/slide11.xml"/><Relationship Id="rId39" Type="http://schemas.openxmlformats.org/officeDocument/2006/relationships/font" Target="fonts/Lato-boldItalic.fntdata"/><Relationship Id="rId16" Type="http://schemas.openxmlformats.org/officeDocument/2006/relationships/slide" Target="slides/slide10.xml"/><Relationship Id="rId38" Type="http://schemas.openxmlformats.org/officeDocument/2006/relationships/font" Target="fonts/La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ensus.gov/newsroom/press-releases/2021/2020-census-count-question-resolution.html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62709f53e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d62709f53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https://www.census.gov/newsroom/press-releases/2021/2020-census-count-question-resolution.html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4325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Lora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Fall 2021: Federal Register notice announces the beginning of a 30-day comment period for the public.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4325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Lora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December 2021: The Census Bureau plans to officially notify tribal, state and local government officials eligible to file CQR cases.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4325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Lora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January 2022: The Census Bureau begins accepting CQR cases for processing from eligible tribal, state and local governments.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4325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Lora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June 30, 2023: Deadline for governments to send CQR cases to the Census Bureau.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4325" lvl="0" marL="749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Lora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September 30, 2023: Deadline for the Census Bureau to provide results to impacted governmental units.</a:t>
            </a:r>
            <a:endParaRPr sz="1350"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8d8cf61a5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8d8cf61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7fc061512_0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7fc06151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7fc061512_0_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7fc06151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8d8cf61a5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d8d8cf61a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7fc061512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7fc06151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8d8cf61a5_0_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d8d8cf61a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62709f53e_0_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62709f53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ea6f496f8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ea6f496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ea6f496f8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dea6f496f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ea6f496f8_0_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ea6f496f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ea6f496f8_0_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dea6f496f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ea6f496f8_0_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ea6f496f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d8d8cf61a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d8d8cf61a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0453cf567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0453cf5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ea6f496f8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ea6f496f8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f6f41bc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f6f41bc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2017, the Census Bureau estimated a partial Special Census of the city of Washington, Illinois (population of 15,134 in the 2010 Census), would cost $113,570. Laws of states and localities dictate when and why governmental units request a special census. For instance, Iowa permits each city only one Special Census per decade while Illinois has no restriction, allowing towns to request as many as they deem necessary.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f6f41bc1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f6f41bc1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f6f41bc1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f6f41bc1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f6f41bc11_0_6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f6f41bc1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7fc061512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7fc0615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7fc061512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7fc06151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census.gov/programs-surveys/bas.html" TargetMode="External"/><Relationship Id="rId4" Type="http://schemas.openxmlformats.org/officeDocument/2006/relationships/hyperlink" Target="https://www.census.gov/newsroom/press-kits/2021/2020-census-count-question-resolution.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hyperlink" Target="https://www.census.gov/library/working-papers/2021/demo/POP-twps0104.html" TargetMode="External"/><Relationship Id="rId5" Type="http://schemas.openxmlformats.org/officeDocument/2006/relationships/hyperlink" Target="https://www.census.gov/library/working-papers/2021/demo/POP-twps0104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census.gov/programs-surveys/popest/technical-documentation/research/evaluation-estimates.ht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federalregister.gov/documents/2020/01/09/2019-28416/temporary-suspension-of-the-population-estimates-challenge-program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census.gov/library/working-papers/2021/demo/POP-twps0104.html" TargetMode="External"/><Relationship Id="rId4" Type="http://schemas.openxmlformats.org/officeDocument/2006/relationships/hyperlink" Target="https://www.georgetownpoverty.org/wp-content/uploads/2021/05/2020CensusCQRandChallenge-May2021.pdf" TargetMode="External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Why They Are Important, How They Can Be Used, and What Can Be Done About Quality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123"/>
              <a:t>Denice Ross</a:t>
            </a:r>
            <a:endParaRPr i="1" sz="412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123"/>
              <a:t>National Conference on Citizenship</a:t>
            </a:r>
            <a:endParaRPr i="1" sz="412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12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123"/>
              <a:t>Chris Dick</a:t>
            </a:r>
            <a:endParaRPr i="1" sz="412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123"/>
              <a:t>DA Advisors</a:t>
            </a:r>
            <a:endParaRPr i="1" sz="412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123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123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Estimates: How They are Developed.</a:t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428625" y="1982400"/>
            <a:ext cx="2218200" cy="275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Starting Population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2010 Census Data: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“The Base” 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updated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annually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by the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3"/>
              </a:rPr>
              <a:t>Boundary and Annexation Survey 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(BAS) and </a:t>
            </a:r>
            <a:r>
              <a:rPr lang="en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Count Question Resolution Program 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(CQR)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April 1, 2010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3462900" y="1982400"/>
            <a:ext cx="2218200" cy="275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Measures of Population Change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Administrative and Survey Data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Yearly Data (2010-2020)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6497175" y="1982400"/>
            <a:ext cx="2218200" cy="275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Ending Population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Population Estimate!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July 1, 2020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2646825" y="3129000"/>
            <a:ext cx="1039500" cy="46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5681100" y="3129000"/>
            <a:ext cx="1039500" cy="46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Estimates: What Data Are Used?</a:t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729450" y="2005000"/>
            <a:ext cx="3336000" cy="28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County and Above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Birth Records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Death Records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IRS Filings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Medicare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American Community Survey (International Migration)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Other Country Census Data (International Migration)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Group Quarters Report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5082150" y="2005000"/>
            <a:ext cx="3336000" cy="2859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Below County Level (Including Cities and Towns)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Building Permits Survey (BPS)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Survey of Construction (Completes and Non-permitted Construction)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Manufactured Homes Survey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American Housing Survey (Loss)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Local Building Permits, MH Placement, Demolitions, Certificates of Occupancy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Group Quarters Report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4065450" y="3204550"/>
            <a:ext cx="1249500" cy="46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Estimates: Where They Fit.</a:t>
            </a:r>
            <a:endParaRPr/>
          </a:p>
        </p:txBody>
      </p:sp>
      <p:sp>
        <p:nvSpPr>
          <p:cNvPr id="164" name="Google Shape;164;p24"/>
          <p:cNvSpPr/>
          <p:nvPr/>
        </p:nvSpPr>
        <p:spPr>
          <a:xfrm>
            <a:off x="428625" y="1982400"/>
            <a:ext cx="2218200" cy="275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Decennial Census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Going out and counting the people… we obviously cannot do that every year.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3462900" y="1982400"/>
            <a:ext cx="2218200" cy="275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Population Estimates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Thank goodness for administrative data!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6497175" y="1982400"/>
            <a:ext cx="2218200" cy="275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All The Surveys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Those surveys need some weights to be representative of the population.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2646825" y="3129000"/>
            <a:ext cx="1039500" cy="46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4"/>
          <p:cNvSpPr/>
          <p:nvPr/>
        </p:nvSpPr>
        <p:spPr>
          <a:xfrm>
            <a:off x="5681100" y="3129000"/>
            <a:ext cx="1039500" cy="46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4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Estimates: A Measure of Census Quality?</a:t>
            </a:r>
            <a:endParaRPr/>
          </a:p>
        </p:txBody>
      </p:sp>
      <p:sp>
        <p:nvSpPr>
          <p:cNvPr id="175" name="Google Shape;175;p25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Measures of Census Quality</a:t>
            </a:r>
            <a:endParaRPr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721225" y="2781725"/>
            <a:ext cx="3300900" cy="20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traditional measures of decennial census quality include: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Demographic Analysis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Post Enumeration Surveys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Operational Metrics and Data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What about Population Estimates and other data sources?</a:t>
            </a:r>
            <a:endParaRPr/>
          </a:p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9150" y="1498975"/>
            <a:ext cx="3990551" cy="309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Estimates: Comparisons to 2020 Census</a:t>
            </a:r>
            <a:endParaRPr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721225" y="2781725"/>
            <a:ext cx="3300900" cy="20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use the estimates to compare to the 2020 Census. Just remember, any differences between the two (the error of closure) can be caused by 3 issues: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Error in the 2020 Census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Error in the 2010 Census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Error in the estimation of components of change</a:t>
            </a:r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411475"/>
            <a:ext cx="4267200" cy="292563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2" name="Google Shape;192;p27">
            <a:hlinkClick r:id="rId4"/>
          </p:cNvPr>
          <p:cNvSpPr txBox="1"/>
          <p:nvPr/>
        </p:nvSpPr>
        <p:spPr>
          <a:xfrm>
            <a:off x="4432700" y="4294575"/>
            <a:ext cx="491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https://www.census.gov/library/working-papers/2021/demo/POP-twps0104.html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Estimates: Vintage 2020 Release Dates</a:t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Census Bureau is releasing “Evaluation Estimates” for July 1, 2020 on the following dates (Note: state and national totals were also released in December 2020)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May 4th: National, State, and County Totals and Components of Change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May 27th: City and Town Population / National, State, and County Housing Units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June 17th: National, State, and County Demographics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Since the data are “Evaluation Estimates,” they are not available in the same place you would usually find them. Data are available at: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https://www.census.gov/programs-surveys/popest/technical-documentation/research/evaluation-estimates.html</a:t>
            </a:r>
            <a:endParaRPr/>
          </a:p>
        </p:txBody>
      </p:sp>
      <p:sp>
        <p:nvSpPr>
          <p:cNvPr id="199" name="Google Shape;199;p28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 and the Challenge Process</a:t>
            </a:r>
            <a:endParaRPr/>
          </a:p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Challenge Process?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Population Estimates Program has a mechanism for dealing with errors in their methodology or data called the “Challenge Process”*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allows certain entities to officially challenge the population </a:t>
            </a:r>
            <a:r>
              <a:rPr lang="en"/>
              <a:t>estimates</a:t>
            </a:r>
            <a:r>
              <a:rPr lang="en"/>
              <a:t> for a given vintage (changes are then incorporated into future vintages as well), given certain criteria and rules.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program is </a:t>
            </a:r>
            <a:r>
              <a:rPr lang="en" u="sng">
                <a:solidFill>
                  <a:schemeClr val="hlink"/>
                </a:solidFill>
                <a:hlinkClick r:id="rId3"/>
              </a:rPr>
              <a:t>suspended and then restarted </a:t>
            </a:r>
            <a:r>
              <a:rPr lang="en"/>
              <a:t>each decade, often with changes to the rules when it is restarted.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*What can be challenged can change. </a:t>
            </a:r>
            <a:endParaRPr/>
          </a:p>
        </p:txBody>
      </p:sp>
      <p:sp>
        <p:nvSpPr>
          <p:cNvPr id="212" name="Google Shape;212;p30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Rules?</a:t>
            </a:r>
            <a:endParaRPr/>
          </a:p>
        </p:txBody>
      </p:sp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of the suspension of the program in the beginning of 2020, the challenge programs rules were as follows: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Who can challenge: Highest Elected Official for the impacted jurisdiction.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can be challenged: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Methodology: The method by which the </a:t>
            </a:r>
            <a:r>
              <a:rPr lang="en"/>
              <a:t>population</a:t>
            </a:r>
            <a:r>
              <a:rPr lang="en"/>
              <a:t> estimates were calculated (Cohort-Component for the county and above, Distributive Housing Unit for </a:t>
            </a:r>
            <a:r>
              <a:rPr lang="en"/>
              <a:t>estimates below the county level) are not challengable.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Data: Data sources and data errors are challengable. This includes limited ability to use alternative data sources as long as their quality and time stamp can be validated.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Timing: All challenges must be made within 90 days of data release.</a:t>
            </a:r>
            <a:endParaRPr/>
          </a:p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Estimates: Why They Are Important, How They Can Be Used, and What Can Be Done About Quality</a:t>
            </a:r>
            <a:endParaRPr/>
          </a:p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from the 2000’s to the 2010’s</a:t>
            </a:r>
            <a:endParaRPr/>
          </a:p>
        </p:txBody>
      </p: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721225" y="2700150"/>
            <a:ext cx="3300900" cy="21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rules changed substantially between the 2000’s and the 2010’s.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Specifically, challenges using alternative </a:t>
            </a:r>
            <a:r>
              <a:rPr i="1" lang="en"/>
              <a:t>methodologies </a:t>
            </a:r>
            <a:r>
              <a:rPr lang="en"/>
              <a:t>were accepted </a:t>
            </a:r>
            <a:r>
              <a:rPr lang="en"/>
              <a:t>prior to 2010.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Why is this important?</a:t>
            </a:r>
            <a:endParaRPr/>
          </a:p>
        </p:txBody>
      </p:sp>
      <p:sp>
        <p:nvSpPr>
          <p:cNvPr id="226" name="Google Shape;226;p32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32">
            <a:hlinkClick r:id="rId3"/>
          </p:cNvPr>
          <p:cNvSpPr txBox="1"/>
          <p:nvPr/>
        </p:nvSpPr>
        <p:spPr>
          <a:xfrm>
            <a:off x="4356500" y="4142175"/>
            <a:ext cx="4787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Figure from: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  <a:hlinkClick r:id="rId4"/>
              </a:rPr>
              <a:t>Lee, Jae June, Cara Brumfield, Sheila Naughton, "2020 Census Count Question Resolution &amp; Population Estimates Challenge Programs: Opportunities for Improving Postcensal Population Estimates." Georgetown Center on Poverty and Inequality, 2021.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6725" y="1376200"/>
            <a:ext cx="4808301" cy="2695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Different this decade?</a:t>
            </a:r>
            <a:endParaRPr/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2020 Census was different than any decennial census we have ever had: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Continued historical declines in trust and response.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Pandemic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Politicization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Natural Disasters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… the list goes 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has caused cascading impacts on other programs, including the population estimates. One to note: the idea of a blended estimates base.</a:t>
            </a:r>
            <a:endParaRPr/>
          </a:p>
        </p:txBody>
      </p:sp>
      <p:sp>
        <p:nvSpPr>
          <p:cNvPr id="235" name="Google Shape;235;p33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Next?</a:t>
            </a:r>
            <a:endParaRPr/>
          </a:p>
        </p:txBody>
      </p:sp>
      <p:sp>
        <p:nvSpPr>
          <p:cNvPr id="241" name="Google Shape;241;p34"/>
          <p:cNvSpPr txBox="1"/>
          <p:nvPr>
            <p:ph idx="1" type="body"/>
          </p:nvPr>
        </p:nvSpPr>
        <p:spPr>
          <a:xfrm>
            <a:off x="729450" y="2078875"/>
            <a:ext cx="7688700" cy="27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still learning about a couple of things: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Census Quality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Other programs such as CQR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 we learn more about these we can start helping to define what the population estimates challenge process should look like this decade.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few things to think about: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Who can challenge?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can be challenged?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What can be used to challenge?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How do we define “high quality” and “timeliness”?</a:t>
            </a:r>
            <a:endParaRPr/>
          </a:p>
        </p:txBody>
      </p:sp>
      <p:sp>
        <p:nvSpPr>
          <p:cNvPr id="242" name="Google Shape;242;p34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>
            <p:ph type="title"/>
          </p:nvPr>
        </p:nvSpPr>
        <p:spPr>
          <a:xfrm>
            <a:off x="729450" y="1322450"/>
            <a:ext cx="76884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</a:t>
            </a:r>
            <a:r>
              <a:rPr i="1" lang="en"/>
              <a:t>I</a:t>
            </a:r>
            <a:r>
              <a:rPr lang="en"/>
              <a:t> Do Now? In the Future?</a:t>
            </a:r>
            <a:endParaRPr/>
          </a:p>
        </p:txBody>
      </p:sp>
      <p:sp>
        <p:nvSpPr>
          <p:cNvPr id="248" name="Google Shape;248;p35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roles for NNIP Partners</a:t>
            </a:r>
            <a:endParaRPr/>
          </a:p>
        </p:txBody>
      </p:sp>
      <p:sp>
        <p:nvSpPr>
          <p:cNvPr id="254" name="Google Shape;254;p3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2021: Share information with local governments about opportunity to weigh in on ideas before the Census sets the guidelines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Winter/Spring 2022: Share information with local governments about new rules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Spring/Summer 2022:  Depending on what can be challenged, share advice about methodology and data sources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Spring/Summer </a:t>
            </a:r>
            <a:r>
              <a:rPr lang="en"/>
              <a:t>2022: Help to acquire/process supplemental data that is allowed</a:t>
            </a:r>
            <a:endParaRPr/>
          </a:p>
        </p:txBody>
      </p:sp>
      <p:sp>
        <p:nvSpPr>
          <p:cNvPr id="255" name="Google Shape;255;p36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/>
          <p:nvPr>
            <p:ph type="title"/>
          </p:nvPr>
        </p:nvSpPr>
        <p:spPr>
          <a:xfrm>
            <a:off x="729450" y="1322450"/>
            <a:ext cx="7688400" cy="3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Chris Dick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000"/>
              <a:t>Principal, DA Advisors</a:t>
            </a:r>
            <a:endParaRPr b="0"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chris@demoadvisors.com</a:t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Denice Ross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2000"/>
              <a:t>Senior Fellow, National Conference on Citizenship</a:t>
            </a:r>
            <a:endParaRPr b="0" i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d</a:t>
            </a:r>
            <a:r>
              <a:rPr i="1" lang="en" sz="2000"/>
              <a:t>enice@ncoc.org</a:t>
            </a:r>
            <a:endParaRPr i="1" sz="2000"/>
          </a:p>
        </p:txBody>
      </p:sp>
      <p:sp>
        <p:nvSpPr>
          <p:cNvPr id="261" name="Google Shape;261;p37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15"/>
          <p:cNvGraphicFramePr/>
          <p:nvPr/>
        </p:nvGraphicFramePr>
        <p:xfrm>
          <a:off x="869700" y="18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{E3F0C643-FCA0-465E-9772-C9EF4A794D46}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Count Question Resolution</a:t>
                      </a:r>
                      <a:endParaRPr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Population Estimates  Challenge Program</a:t>
                      </a:r>
                      <a:endParaRPr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Special Censuses</a:t>
                      </a:r>
                      <a:endParaRPr b="1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solidFill>
                      <a:srgbClr val="99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Begins after delivery of Redistricting data </a:t>
                      </a: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~Oct 2021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 and goes through June 2023.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Allows challenges to census counts for population or housing units based on a </a:t>
                      </a:r>
                      <a:r>
                        <a:rPr lang="en">
                          <a:highlight>
                            <a:srgbClr val="FFFF00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narrow criteria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 related to technical, data processing issues 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Begins </a:t>
                      </a:r>
                      <a:r>
                        <a:rPr b="1" lang="en">
                          <a:latin typeface="Lato"/>
                          <a:ea typeface="Lato"/>
                          <a:cs typeface="Lato"/>
                          <a:sym typeface="Lato"/>
                        </a:rPr>
                        <a:t>after release of 2021 population estimates in 2022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, and </a:t>
                      </a:r>
                      <a:r>
                        <a:rPr lang="en">
                          <a:highlight>
                            <a:srgbClr val="FFFF00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every year thereafter </a:t>
                      </a: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ending with 2029 estimates.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Jurisdictions have 90 days after release to submit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Allows challenges to improve intercensal population estimates by correcting a processing error or the erroneous use of data or processes in calculating estimates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Under section 196 of Title 13, the Census Bureau can conduct a basic enumeration of an area through the Special Census program at the request of a governmental unit. 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Local officials might request this enumeration if there has been a significant population change in their community due to growth or annexation. The </a:t>
                      </a:r>
                      <a:r>
                        <a:rPr lang="en">
                          <a:highlight>
                            <a:srgbClr val="FFFF00"/>
                          </a:highlight>
                          <a:latin typeface="Lato"/>
                          <a:ea typeface="Lato"/>
                          <a:cs typeface="Lato"/>
                          <a:sym typeface="Lato"/>
                        </a:rPr>
                        <a:t>governmental unit requesting a special census is financially responsible for its cost.</a:t>
                      </a:r>
                      <a:endParaRPr>
                        <a:highlight>
                          <a:srgbClr val="FFFF00"/>
                        </a:highlight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52400"/>
            <a:ext cx="5917624" cy="49203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38" y="326649"/>
            <a:ext cx="4525526" cy="451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1277" y="302424"/>
            <a:ext cx="4235584" cy="45386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Estimates: Why Do We Care?</a:t>
            </a:r>
            <a:endParaRPr/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Estimates: The Year Doesn’t End in 0? These Data Have You Covered!</a:t>
            </a:r>
            <a:endParaRPr/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The Official measure of the population in all years that don’t end in zero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Key in weighting for the American Community Survey and so many other key surveys such as the CPS (unemployment estimates), AHS, and the SIPP.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The basis for school district, health insurance, and income and poverty estimates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Underlies many of the key data that are used for federal funding allocations  $1.5 Trillion/year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Drives state bonding authority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i="1" lang="en"/>
              <a:t>Extremely </a:t>
            </a:r>
            <a:r>
              <a:rPr lang="en"/>
              <a:t>cost effective to produce</a:t>
            </a:r>
            <a:endParaRPr/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Care?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Comparison to the 2020 Census as (one of many) Quality Measures.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Downstream Impacts on Other Data Products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… To understand why, we first need to take a step back</a:t>
            </a:r>
            <a:endParaRPr/>
          </a:p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Population Estimates: How They Are Developed</a:t>
            </a:r>
            <a:endParaRPr/>
          </a:p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7618921" y="4749850"/>
            <a:ext cx="14661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DA Advisors |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