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71" r:id="rId5"/>
    <p:sldId id="259" r:id="rId6"/>
    <p:sldId id="260" r:id="rId7"/>
    <p:sldId id="261"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660"/>
  </p:normalViewPr>
  <p:slideViewPr>
    <p:cSldViewPr snapToGrid="0">
      <p:cViewPr varScale="1">
        <p:scale>
          <a:sx n="65" d="100"/>
          <a:sy n="65" d="100"/>
        </p:scale>
        <p:origin x="7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E08528-2C26-46E1-A639-EDFD7BD4BD94}" type="datetimeFigureOut">
              <a:rPr lang="en-US" smtClean="0"/>
              <a:t>11/27/2017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268FF-9998-4F2B-98D6-478B6AA0F8D9}" type="slidenum">
              <a:rPr lang="en-US" smtClean="0"/>
              <a:t>‹#›</a:t>
            </a:fld>
            <a:endParaRPr lang="en-US"/>
          </a:p>
        </p:txBody>
      </p:sp>
    </p:spTree>
    <p:extLst>
      <p:ext uri="{BB962C8B-B14F-4D97-AF65-F5344CB8AC3E}">
        <p14:creationId xmlns:p14="http://schemas.microsoft.com/office/powerpoint/2010/main" val="2152420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Every part of the </a:t>
            </a:r>
            <a:r>
              <a:rPr lang="en-US" sz="1200" kern="1200" dirty="0" err="1">
                <a:solidFill>
                  <a:schemeClr val="tx1"/>
                </a:solidFill>
                <a:effectLst/>
                <a:latin typeface="+mn-lt"/>
                <a:ea typeface="+mn-ea"/>
                <a:cs typeface="+mn-cs"/>
              </a:rPr>
              <a:t>Viz</a:t>
            </a:r>
            <a:r>
              <a:rPr lang="en-US" sz="1200" kern="1200" dirty="0">
                <a:solidFill>
                  <a:schemeClr val="tx1"/>
                </a:solidFill>
                <a:effectLst/>
                <a:latin typeface="+mn-lt"/>
                <a:ea typeface="+mn-ea"/>
                <a:cs typeface="+mn-cs"/>
              </a:rPr>
              <a:t>-a-</a:t>
            </a:r>
            <a:r>
              <a:rPr lang="en-US" sz="1200" kern="1200" dirty="0" err="1">
                <a:solidFill>
                  <a:schemeClr val="tx1"/>
                </a:solidFill>
                <a:effectLst/>
                <a:latin typeface="+mn-lt"/>
                <a:ea typeface="+mn-ea"/>
                <a:cs typeface="+mn-cs"/>
              </a:rPr>
              <a:t>lyzer</a:t>
            </a:r>
            <a:r>
              <a:rPr lang="en-US" sz="1200" kern="1200" dirty="0">
                <a:solidFill>
                  <a:schemeClr val="tx1"/>
                </a:solidFill>
                <a:effectLst/>
                <a:latin typeface="+mn-lt"/>
                <a:ea typeface="+mn-ea"/>
                <a:cs typeface="+mn-cs"/>
              </a:rPr>
              <a:t> is linked, so once you’ve chosen an indicator from the Data Chooser, every part of the screen is showing that indicator. And once you’ve clicked on a zip code in any part of the screen, that zip code is highlighted in every other part of the screen.</a:t>
            </a:r>
            <a:endParaRPr lang="en-US" dirty="0"/>
          </a:p>
        </p:txBody>
      </p:sp>
      <p:sp>
        <p:nvSpPr>
          <p:cNvPr id="4" name="Slide Number Placeholder 3"/>
          <p:cNvSpPr>
            <a:spLocks noGrp="1"/>
          </p:cNvSpPr>
          <p:nvPr>
            <p:ph type="sldNum" sz="quarter" idx="10"/>
          </p:nvPr>
        </p:nvSpPr>
        <p:spPr/>
        <p:txBody>
          <a:bodyPr/>
          <a:lstStyle/>
          <a:p>
            <a:fld id="{8E3268FF-9998-4F2B-98D6-478B6AA0F8D9}" type="slidenum">
              <a:rPr lang="en-US" smtClean="0"/>
              <a:t>5</a:t>
            </a:fld>
            <a:endParaRPr lang="en-US"/>
          </a:p>
        </p:txBody>
      </p:sp>
    </p:spTree>
    <p:extLst>
      <p:ext uri="{BB962C8B-B14F-4D97-AF65-F5344CB8AC3E}">
        <p14:creationId xmlns:p14="http://schemas.microsoft.com/office/powerpoint/2010/main" val="240257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a:t>
            </a:r>
            <a:r>
              <a:rPr lang="en-US" baseline="0" dirty="0"/>
              <a:t> menu allows you to choose the indicator you want to see. By default the view will show total population. Many indicators include subcategories such as housing affordability by renter vs. owner occupied. </a:t>
            </a:r>
            <a:endParaRPr lang="en-US" dirty="0"/>
          </a:p>
        </p:txBody>
      </p:sp>
      <p:sp>
        <p:nvSpPr>
          <p:cNvPr id="4" name="Slide Number Placeholder 3"/>
          <p:cNvSpPr>
            <a:spLocks noGrp="1"/>
          </p:cNvSpPr>
          <p:nvPr>
            <p:ph type="sldNum" sz="quarter" idx="10"/>
          </p:nvPr>
        </p:nvSpPr>
        <p:spPr/>
        <p:txBody>
          <a:bodyPr/>
          <a:lstStyle/>
          <a:p>
            <a:fld id="{8E3268FF-9998-4F2B-98D6-478B6AA0F8D9}" type="slidenum">
              <a:rPr lang="en-US" smtClean="0"/>
              <a:t>6</a:t>
            </a:fld>
            <a:endParaRPr lang="en-US"/>
          </a:p>
        </p:txBody>
      </p:sp>
    </p:spTree>
    <p:extLst>
      <p:ext uri="{BB962C8B-B14F-4D97-AF65-F5344CB8AC3E}">
        <p14:creationId xmlns:p14="http://schemas.microsoft.com/office/powerpoint/2010/main" val="43562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Allows you to simplify your view based on the geography/region you are interested in.</a:t>
            </a:r>
            <a:r>
              <a:rPr lang="en-US" baseline="0" dirty="0"/>
              <a:t> For example, selecting SA ISD will only show you data for the zip codes within the district. </a:t>
            </a:r>
            <a:endParaRPr lang="en-US" dirty="0"/>
          </a:p>
        </p:txBody>
      </p:sp>
      <p:sp>
        <p:nvSpPr>
          <p:cNvPr id="4" name="Slide Number Placeholder 3"/>
          <p:cNvSpPr>
            <a:spLocks noGrp="1"/>
          </p:cNvSpPr>
          <p:nvPr>
            <p:ph type="sldNum" sz="quarter" idx="10"/>
          </p:nvPr>
        </p:nvSpPr>
        <p:spPr/>
        <p:txBody>
          <a:bodyPr/>
          <a:lstStyle/>
          <a:p>
            <a:fld id="{8E3268FF-9998-4F2B-98D6-478B6AA0F8D9}" type="slidenum">
              <a:rPr lang="en-US" smtClean="0"/>
              <a:t>7</a:t>
            </a:fld>
            <a:endParaRPr lang="en-US"/>
          </a:p>
        </p:txBody>
      </p:sp>
    </p:spTree>
    <p:extLst>
      <p:ext uri="{BB962C8B-B14F-4D97-AF65-F5344CB8AC3E}">
        <p14:creationId xmlns:p14="http://schemas.microsoft.com/office/powerpoint/2010/main" val="1836060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Allows you to select what</a:t>
            </a:r>
            <a:r>
              <a:rPr lang="en-US" baseline="0" dirty="0"/>
              <a:t> year of data you want to see. If you press play the map series will animate and move continuously among all years. </a:t>
            </a:r>
          </a:p>
          <a:p>
            <a:r>
              <a:rPr lang="en-US" baseline="0" dirty="0"/>
              <a:t>The time trend line chart displays the data value, if available, for all five years for the selected indicator. </a:t>
            </a:r>
            <a:endParaRPr lang="en-US" dirty="0"/>
          </a:p>
        </p:txBody>
      </p:sp>
      <p:sp>
        <p:nvSpPr>
          <p:cNvPr id="4" name="Slide Number Placeholder 3"/>
          <p:cNvSpPr>
            <a:spLocks noGrp="1"/>
          </p:cNvSpPr>
          <p:nvPr>
            <p:ph type="sldNum" sz="quarter" idx="10"/>
          </p:nvPr>
        </p:nvSpPr>
        <p:spPr/>
        <p:txBody>
          <a:bodyPr/>
          <a:lstStyle/>
          <a:p>
            <a:fld id="{8E3268FF-9998-4F2B-98D6-478B6AA0F8D9}" type="slidenum">
              <a:rPr lang="en-US" smtClean="0"/>
              <a:t>8</a:t>
            </a:fld>
            <a:endParaRPr lang="en-US"/>
          </a:p>
        </p:txBody>
      </p:sp>
    </p:spTree>
    <p:extLst>
      <p:ext uri="{BB962C8B-B14F-4D97-AF65-F5344CB8AC3E}">
        <p14:creationId xmlns:p14="http://schemas.microsoft.com/office/powerpoint/2010/main" val="2129218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legend is the key to interpreting the color-coding in all parts of the visualization. </a:t>
            </a:r>
          </a:p>
          <a:p>
            <a:r>
              <a:rPr lang="en-US" sz="1200" b="1" kern="1200" dirty="0">
                <a:solidFill>
                  <a:schemeClr val="tx1"/>
                </a:solidFill>
                <a:effectLst/>
                <a:latin typeface="+mn-lt"/>
                <a:ea typeface="+mn-ea"/>
                <a:cs typeface="+mn-cs"/>
              </a:rPr>
              <a:t>Show/hide boundaries.</a:t>
            </a:r>
            <a:r>
              <a:rPr lang="en-US" sz="1200" kern="1200" dirty="0">
                <a:solidFill>
                  <a:schemeClr val="tx1"/>
                </a:solidFill>
                <a:effectLst/>
                <a:latin typeface="+mn-lt"/>
                <a:ea typeface="+mn-ea"/>
                <a:cs typeface="+mn-cs"/>
              </a:rPr>
              <a:t> The check boxes in the legend allow you to show or hide the boundary lines of Bexar County, local school districts, and county commissioner precincts. Unlike the filter, you’re just showing the boundaries of all the geopolitical units, like school districts, not restricting the data view to a single school district.</a:t>
            </a:r>
          </a:p>
          <a:p>
            <a:r>
              <a:rPr lang="en-US" sz="1200" b="1" kern="1200" dirty="0">
                <a:solidFill>
                  <a:schemeClr val="tx1"/>
                </a:solidFill>
                <a:effectLst/>
                <a:latin typeface="+mn-lt"/>
                <a:ea typeface="+mn-ea"/>
                <a:cs typeface="+mn-cs"/>
              </a:rPr>
              <a:t>Notes.</a:t>
            </a:r>
            <a:r>
              <a:rPr lang="en-US" sz="1200" kern="1200" dirty="0">
                <a:solidFill>
                  <a:schemeClr val="tx1"/>
                </a:solidFill>
                <a:effectLst/>
                <a:latin typeface="+mn-lt"/>
                <a:ea typeface="+mn-ea"/>
                <a:cs typeface="+mn-cs"/>
              </a:rPr>
              <a:t> The notes box shows you the definition of the indicator you’ve selected, the data source, and other information to help you understand what you’re looking at.</a:t>
            </a:r>
            <a:endParaRPr lang="en-US" dirty="0"/>
          </a:p>
        </p:txBody>
      </p:sp>
      <p:sp>
        <p:nvSpPr>
          <p:cNvPr id="4" name="Slide Number Placeholder 3"/>
          <p:cNvSpPr>
            <a:spLocks noGrp="1"/>
          </p:cNvSpPr>
          <p:nvPr>
            <p:ph type="sldNum" sz="quarter" idx="10"/>
          </p:nvPr>
        </p:nvSpPr>
        <p:spPr/>
        <p:txBody>
          <a:bodyPr/>
          <a:lstStyle/>
          <a:p>
            <a:fld id="{8E3268FF-9998-4F2B-98D6-478B6AA0F8D9}" type="slidenum">
              <a:rPr lang="en-US" smtClean="0"/>
              <a:t>9</a:t>
            </a:fld>
            <a:endParaRPr lang="en-US"/>
          </a:p>
        </p:txBody>
      </p:sp>
    </p:spTree>
    <p:extLst>
      <p:ext uri="{BB962C8B-B14F-4D97-AF65-F5344CB8AC3E}">
        <p14:creationId xmlns:p14="http://schemas.microsoft.com/office/powerpoint/2010/main" val="237457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pie chart shows you at a glance roughly what proportion of zip codes fall into each category in the legend.</a:t>
            </a:r>
            <a:endParaRPr lang="en-US" dirty="0"/>
          </a:p>
        </p:txBody>
      </p:sp>
      <p:sp>
        <p:nvSpPr>
          <p:cNvPr id="4" name="Slide Number Placeholder 3"/>
          <p:cNvSpPr>
            <a:spLocks noGrp="1"/>
          </p:cNvSpPr>
          <p:nvPr>
            <p:ph type="sldNum" sz="quarter" idx="10"/>
          </p:nvPr>
        </p:nvSpPr>
        <p:spPr/>
        <p:txBody>
          <a:bodyPr/>
          <a:lstStyle/>
          <a:p>
            <a:fld id="{8E3268FF-9998-4F2B-98D6-478B6AA0F8D9}" type="slidenum">
              <a:rPr lang="en-US" smtClean="0"/>
              <a:t>10</a:t>
            </a:fld>
            <a:endParaRPr lang="en-US"/>
          </a:p>
        </p:txBody>
      </p:sp>
    </p:spTree>
    <p:extLst>
      <p:ext uri="{BB962C8B-B14F-4D97-AF65-F5344CB8AC3E}">
        <p14:creationId xmlns:p14="http://schemas.microsoft.com/office/powerpoint/2010/main" val="288994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Each</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bar is a zip code sorted from lowest to highest value on the indicator selected. You can tell at a glance whether very many or very few zip codes fall into a particular color band in the legend.</a:t>
            </a:r>
            <a:endParaRPr lang="en-US" dirty="0"/>
          </a:p>
        </p:txBody>
      </p:sp>
      <p:sp>
        <p:nvSpPr>
          <p:cNvPr id="4" name="Slide Number Placeholder 3"/>
          <p:cNvSpPr>
            <a:spLocks noGrp="1"/>
          </p:cNvSpPr>
          <p:nvPr>
            <p:ph type="sldNum" sz="quarter" idx="10"/>
          </p:nvPr>
        </p:nvSpPr>
        <p:spPr/>
        <p:txBody>
          <a:bodyPr/>
          <a:lstStyle/>
          <a:p>
            <a:fld id="{8E3268FF-9998-4F2B-98D6-478B6AA0F8D9}" type="slidenum">
              <a:rPr lang="en-US" smtClean="0"/>
              <a:t>11</a:t>
            </a:fld>
            <a:endParaRPr lang="en-US"/>
          </a:p>
        </p:txBody>
      </p:sp>
    </p:spTree>
    <p:extLst>
      <p:ext uri="{BB962C8B-B14F-4D97-AF65-F5344CB8AC3E}">
        <p14:creationId xmlns:p14="http://schemas.microsoft.com/office/powerpoint/2010/main" val="3633994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data tables are where you’ll find the actual data value (or estimate, if the data comes from a survey) for each zip code, along with the values for Bexar County, Texas, and the United States if a true apples-to-apples comparison is available. The geography is in the left column and data values/estimates are in the right column.</a:t>
            </a:r>
            <a:endParaRPr lang="en-US" dirty="0"/>
          </a:p>
        </p:txBody>
      </p:sp>
      <p:sp>
        <p:nvSpPr>
          <p:cNvPr id="4" name="Slide Number Placeholder 3"/>
          <p:cNvSpPr>
            <a:spLocks noGrp="1"/>
          </p:cNvSpPr>
          <p:nvPr>
            <p:ph type="sldNum" sz="quarter" idx="10"/>
          </p:nvPr>
        </p:nvSpPr>
        <p:spPr/>
        <p:txBody>
          <a:bodyPr/>
          <a:lstStyle/>
          <a:p>
            <a:fld id="{8E3268FF-9998-4F2B-98D6-478B6AA0F8D9}" type="slidenum">
              <a:rPr lang="en-US" smtClean="0"/>
              <a:t>12</a:t>
            </a:fld>
            <a:endParaRPr lang="en-US"/>
          </a:p>
        </p:txBody>
      </p:sp>
    </p:spTree>
    <p:extLst>
      <p:ext uri="{BB962C8B-B14F-4D97-AF65-F5344CB8AC3E}">
        <p14:creationId xmlns:p14="http://schemas.microsoft.com/office/powerpoint/2010/main" val="35957855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177F368-67DE-41EE-A3E4-875FEC39E75E}" type="datetimeFigureOut">
              <a:rPr lang="en-US" smtClean="0"/>
              <a:t>11/27/2017</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5D44A1C-8660-4929-AC40-D71B8CCA139D}"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0683" y="6453386"/>
            <a:ext cx="1738006" cy="346188"/>
          </a:xfrm>
          <a:prstGeom prst="rect">
            <a:avLst/>
          </a:prstGeom>
        </p:spPr>
      </p:pic>
    </p:spTree>
    <p:extLst>
      <p:ext uri="{BB962C8B-B14F-4D97-AF65-F5344CB8AC3E}">
        <p14:creationId xmlns:p14="http://schemas.microsoft.com/office/powerpoint/2010/main" val="336585693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77F368-67DE-41EE-A3E4-875FEC39E75E}"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44A1C-8660-4929-AC40-D71B8CCA139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0683" y="6453386"/>
            <a:ext cx="1738006" cy="346188"/>
          </a:xfrm>
          <a:prstGeom prst="rect">
            <a:avLst/>
          </a:prstGeom>
        </p:spPr>
      </p:pic>
    </p:spTree>
    <p:extLst>
      <p:ext uri="{BB962C8B-B14F-4D97-AF65-F5344CB8AC3E}">
        <p14:creationId xmlns:p14="http://schemas.microsoft.com/office/powerpoint/2010/main" val="2770572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77F368-67DE-41EE-A3E4-875FEC39E75E}"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44A1C-8660-4929-AC40-D71B8CCA139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0683" y="6453386"/>
            <a:ext cx="1738006" cy="346188"/>
          </a:xfrm>
          <a:prstGeom prst="rect">
            <a:avLst/>
          </a:prstGeom>
        </p:spPr>
      </p:pic>
    </p:spTree>
    <p:extLst>
      <p:ext uri="{BB962C8B-B14F-4D97-AF65-F5344CB8AC3E}">
        <p14:creationId xmlns:p14="http://schemas.microsoft.com/office/powerpoint/2010/main" val="3618388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77F368-67DE-41EE-A3E4-875FEC39E75E}" type="datetimeFigureOut">
              <a:rPr lang="en-US" smtClean="0"/>
              <a:t>11/27/2017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D44A1C-8660-4929-AC40-D71B8CCA139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0683" y="6453386"/>
            <a:ext cx="1738006" cy="346188"/>
          </a:xfrm>
          <a:prstGeom prst="rect">
            <a:avLst/>
          </a:prstGeom>
        </p:spPr>
      </p:pic>
    </p:spTree>
    <p:extLst>
      <p:ext uri="{BB962C8B-B14F-4D97-AF65-F5344CB8AC3E}">
        <p14:creationId xmlns:p14="http://schemas.microsoft.com/office/powerpoint/2010/main" val="341305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177F368-67DE-41EE-A3E4-875FEC39E75E}" type="datetimeFigureOut">
              <a:rPr lang="en-US" smtClean="0"/>
              <a:t>11/27/2017</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5D44A1C-8660-4929-AC40-D71B8CCA139D}"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0683" y="6453386"/>
            <a:ext cx="1738006" cy="346188"/>
          </a:xfrm>
          <a:prstGeom prst="rect">
            <a:avLst/>
          </a:prstGeom>
        </p:spPr>
      </p:pic>
    </p:spTree>
    <p:extLst>
      <p:ext uri="{BB962C8B-B14F-4D97-AF65-F5344CB8AC3E}">
        <p14:creationId xmlns:p14="http://schemas.microsoft.com/office/powerpoint/2010/main" val="165458710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177F368-67DE-41EE-A3E4-875FEC39E75E}" type="datetimeFigureOut">
              <a:rPr lang="en-US" smtClean="0"/>
              <a:t>11/27/2017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D44A1C-8660-4929-AC40-D71B8CCA139D}"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0683" y="6453386"/>
            <a:ext cx="1738006" cy="346188"/>
          </a:xfrm>
          <a:prstGeom prst="rect">
            <a:avLst/>
          </a:prstGeom>
        </p:spPr>
      </p:pic>
    </p:spTree>
    <p:extLst>
      <p:ext uri="{BB962C8B-B14F-4D97-AF65-F5344CB8AC3E}">
        <p14:creationId xmlns:p14="http://schemas.microsoft.com/office/powerpoint/2010/main" val="3174232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77F368-67DE-41EE-A3E4-875FEC39E75E}" type="datetimeFigureOut">
              <a:rPr lang="en-US" smtClean="0"/>
              <a:t>11/27/2017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D44A1C-8660-4929-AC40-D71B8CCA139D}"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0683" y="6453386"/>
            <a:ext cx="1738006" cy="346188"/>
          </a:xfrm>
          <a:prstGeom prst="rect">
            <a:avLst/>
          </a:prstGeom>
        </p:spPr>
      </p:pic>
    </p:spTree>
    <p:extLst>
      <p:ext uri="{BB962C8B-B14F-4D97-AF65-F5344CB8AC3E}">
        <p14:creationId xmlns:p14="http://schemas.microsoft.com/office/powerpoint/2010/main" val="3151488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177F368-67DE-41EE-A3E4-875FEC39E75E}" type="datetimeFigureOut">
              <a:rPr lang="en-US" smtClean="0"/>
              <a:t>11/27/2017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D44A1C-8660-4929-AC40-D71B8CCA139D}" type="slidenum">
              <a:rPr lang="en-US" smtClean="0"/>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0683" y="6453386"/>
            <a:ext cx="1738006" cy="346188"/>
          </a:xfrm>
          <a:prstGeom prst="rect">
            <a:avLst/>
          </a:prstGeom>
        </p:spPr>
      </p:pic>
    </p:spTree>
    <p:extLst>
      <p:ext uri="{BB962C8B-B14F-4D97-AF65-F5344CB8AC3E}">
        <p14:creationId xmlns:p14="http://schemas.microsoft.com/office/powerpoint/2010/main" val="381314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77F368-67DE-41EE-A3E4-875FEC39E75E}" type="datetimeFigureOut">
              <a:rPr lang="en-US" smtClean="0"/>
              <a:t>11/27/2017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D44A1C-8660-4929-AC40-D71B8CCA139D}" type="slidenum">
              <a:rPr lang="en-US" smtClean="0"/>
              <a:t>‹#›</a:t>
            </a:fld>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0683" y="6453386"/>
            <a:ext cx="1738006" cy="346188"/>
          </a:xfrm>
          <a:prstGeom prst="rect">
            <a:avLst/>
          </a:prstGeom>
        </p:spPr>
      </p:pic>
    </p:spTree>
    <p:extLst>
      <p:ext uri="{BB962C8B-B14F-4D97-AF65-F5344CB8AC3E}">
        <p14:creationId xmlns:p14="http://schemas.microsoft.com/office/powerpoint/2010/main" val="107395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177F368-67DE-41EE-A3E4-875FEC39E75E}" type="datetimeFigureOut">
              <a:rPr lang="en-US" smtClean="0"/>
              <a:t>11/27/2017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D44A1C-8660-4929-AC40-D71B8CCA139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0683" y="6453386"/>
            <a:ext cx="1738006" cy="346188"/>
          </a:xfrm>
          <a:prstGeom prst="rect">
            <a:avLst/>
          </a:prstGeom>
        </p:spPr>
      </p:pic>
    </p:spTree>
    <p:extLst>
      <p:ext uri="{BB962C8B-B14F-4D97-AF65-F5344CB8AC3E}">
        <p14:creationId xmlns:p14="http://schemas.microsoft.com/office/powerpoint/2010/main" val="425148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177F368-67DE-41EE-A3E4-875FEC39E75E}" type="datetimeFigureOut">
              <a:rPr lang="en-US" smtClean="0"/>
              <a:t>11/27/2017</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5D44A1C-8660-4929-AC40-D71B8CCA139D}"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30683" y="6453386"/>
            <a:ext cx="1738006" cy="346188"/>
          </a:xfrm>
          <a:prstGeom prst="rect">
            <a:avLst/>
          </a:prstGeom>
        </p:spPr>
      </p:pic>
    </p:spTree>
    <p:extLst>
      <p:ext uri="{BB962C8B-B14F-4D97-AF65-F5344CB8AC3E}">
        <p14:creationId xmlns:p14="http://schemas.microsoft.com/office/powerpoint/2010/main" val="2315515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177F368-67DE-41EE-A3E4-875FEC39E75E}" type="datetimeFigureOut">
              <a:rPr lang="en-US" smtClean="0"/>
              <a:t>11/27/2017</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5D44A1C-8660-4929-AC40-D71B8CCA139D}"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53333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4405" y="1788454"/>
            <a:ext cx="9662676" cy="2098226"/>
          </a:xfrm>
        </p:spPr>
        <p:txBody>
          <a:bodyPr/>
          <a:lstStyle/>
          <a:p>
            <a:r>
              <a:rPr lang="en-US" cap="none" dirty="0"/>
              <a:t>The </a:t>
            </a:r>
            <a:r>
              <a:rPr lang="en-US" cap="none" dirty="0" err="1"/>
              <a:t>Viz</a:t>
            </a:r>
            <a:r>
              <a:rPr lang="en-US" cap="none" dirty="0"/>
              <a:t>-a-</a:t>
            </a:r>
            <a:r>
              <a:rPr lang="en-US" cap="none" dirty="0" err="1"/>
              <a:t>lyzer</a:t>
            </a:r>
            <a:r>
              <a:rPr lang="en-US" cap="none" dirty="0"/>
              <a:t>: </a:t>
            </a:r>
            <a:br>
              <a:rPr lang="en-US" sz="6600" cap="none" dirty="0"/>
            </a:br>
            <a:r>
              <a:rPr lang="en-US" sz="6000" cap="none" dirty="0"/>
              <a:t>Explore, Map, &amp; Analyze Data</a:t>
            </a:r>
          </a:p>
        </p:txBody>
      </p:sp>
      <p:sp>
        <p:nvSpPr>
          <p:cNvPr id="3" name="Subtitle 2"/>
          <p:cNvSpPr>
            <a:spLocks noGrp="1"/>
          </p:cNvSpPr>
          <p:nvPr>
            <p:ph type="subTitle" idx="1"/>
          </p:nvPr>
        </p:nvSpPr>
        <p:spPr/>
        <p:txBody>
          <a:bodyPr/>
          <a:lstStyle/>
          <a:p>
            <a:r>
              <a:rPr lang="en-US" dirty="0"/>
              <a:t>Community Information Now</a:t>
            </a:r>
          </a:p>
          <a:p>
            <a:r>
              <a:rPr lang="en-US" dirty="0"/>
              <a:t>Norma I. Garza</a:t>
            </a:r>
          </a:p>
        </p:txBody>
      </p:sp>
    </p:spTree>
    <p:extLst>
      <p:ext uri="{BB962C8B-B14F-4D97-AF65-F5344CB8AC3E}">
        <p14:creationId xmlns:p14="http://schemas.microsoft.com/office/powerpoint/2010/main" val="1603832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Pie Chart</a:t>
            </a:r>
          </a:p>
        </p:txBody>
      </p:sp>
      <p:pic>
        <p:nvPicPr>
          <p:cNvPr id="4" name="Content Placeholder 3"/>
          <p:cNvPicPr>
            <a:picLocks noGrp="1" noChangeAspect="1"/>
          </p:cNvPicPr>
          <p:nvPr>
            <p:ph idx="1"/>
          </p:nvPr>
        </p:nvPicPr>
        <p:blipFill>
          <a:blip r:embed="rId3"/>
          <a:stretch>
            <a:fillRect/>
          </a:stretch>
        </p:blipFill>
        <p:spPr>
          <a:xfrm>
            <a:off x="981314" y="1428750"/>
            <a:ext cx="10913714" cy="4760381"/>
          </a:xfrm>
          <a:prstGeom prst="rect">
            <a:avLst/>
          </a:prstGeom>
        </p:spPr>
      </p:pic>
      <p:sp>
        <p:nvSpPr>
          <p:cNvPr id="5" name="Rectangle 4"/>
          <p:cNvSpPr/>
          <p:nvPr/>
        </p:nvSpPr>
        <p:spPr>
          <a:xfrm>
            <a:off x="981314" y="4990641"/>
            <a:ext cx="1827987" cy="11016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8792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99358"/>
            <a:ext cx="9601200" cy="1485900"/>
          </a:xfrm>
        </p:spPr>
        <p:txBody>
          <a:bodyPr/>
          <a:lstStyle/>
          <a:p>
            <a:r>
              <a:rPr lang="en-US" dirty="0"/>
              <a:t>Histogram</a:t>
            </a:r>
          </a:p>
        </p:txBody>
      </p:sp>
      <p:pic>
        <p:nvPicPr>
          <p:cNvPr id="4" name="Content Placeholder 3"/>
          <p:cNvPicPr>
            <a:picLocks noGrp="1" noChangeAspect="1"/>
          </p:cNvPicPr>
          <p:nvPr>
            <p:ph idx="1"/>
          </p:nvPr>
        </p:nvPicPr>
        <p:blipFill>
          <a:blip r:embed="rId3"/>
          <a:stretch>
            <a:fillRect/>
          </a:stretch>
        </p:blipFill>
        <p:spPr>
          <a:xfrm>
            <a:off x="2113404" y="1074132"/>
            <a:ext cx="8690000" cy="5341905"/>
          </a:xfrm>
          <a:prstGeom prst="rect">
            <a:avLst/>
          </a:prstGeom>
        </p:spPr>
      </p:pic>
    </p:spTree>
    <p:extLst>
      <p:ext uri="{BB962C8B-B14F-4D97-AF65-F5344CB8AC3E}">
        <p14:creationId xmlns:p14="http://schemas.microsoft.com/office/powerpoint/2010/main" val="22471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77328"/>
            <a:ext cx="9601200" cy="1485900"/>
          </a:xfrm>
        </p:spPr>
        <p:txBody>
          <a:bodyPr/>
          <a:lstStyle/>
          <a:p>
            <a:r>
              <a:rPr lang="en-US" dirty="0"/>
              <a:t>Data Tables</a:t>
            </a:r>
          </a:p>
        </p:txBody>
      </p:sp>
      <p:pic>
        <p:nvPicPr>
          <p:cNvPr id="4" name="Content Placeholder 3"/>
          <p:cNvPicPr>
            <a:picLocks noGrp="1" noChangeAspect="1"/>
          </p:cNvPicPr>
          <p:nvPr>
            <p:ph idx="1"/>
          </p:nvPr>
        </p:nvPicPr>
        <p:blipFill>
          <a:blip r:embed="rId3"/>
          <a:stretch>
            <a:fillRect/>
          </a:stretch>
        </p:blipFill>
        <p:spPr>
          <a:xfrm>
            <a:off x="2095107" y="999092"/>
            <a:ext cx="8754286" cy="5379047"/>
          </a:xfrm>
          <a:prstGeom prst="rect">
            <a:avLst/>
          </a:prstGeom>
        </p:spPr>
      </p:pic>
    </p:spTree>
    <p:extLst>
      <p:ext uri="{BB962C8B-B14F-4D97-AF65-F5344CB8AC3E}">
        <p14:creationId xmlns:p14="http://schemas.microsoft.com/office/powerpoint/2010/main" val="2738710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76477"/>
            <a:ext cx="9601200" cy="1485900"/>
          </a:xfrm>
        </p:spPr>
        <p:txBody>
          <a:bodyPr/>
          <a:lstStyle/>
          <a:p>
            <a:r>
              <a:rPr lang="en-US" dirty="0"/>
              <a:t>Help, Print, and Share</a:t>
            </a:r>
          </a:p>
        </p:txBody>
      </p:sp>
      <p:pic>
        <p:nvPicPr>
          <p:cNvPr id="4" name="Content Placeholder 3"/>
          <p:cNvPicPr>
            <a:picLocks noGrp="1" noChangeAspect="1"/>
          </p:cNvPicPr>
          <p:nvPr>
            <p:ph idx="1"/>
          </p:nvPr>
        </p:nvPicPr>
        <p:blipFill>
          <a:blip r:embed="rId2"/>
          <a:stretch>
            <a:fillRect/>
          </a:stretch>
        </p:blipFill>
        <p:spPr>
          <a:xfrm>
            <a:off x="2270705" y="1114080"/>
            <a:ext cx="8520000" cy="5262857"/>
          </a:xfrm>
          <a:prstGeom prst="rect">
            <a:avLst/>
          </a:prstGeom>
        </p:spPr>
      </p:pic>
    </p:spTree>
    <p:extLst>
      <p:ext uri="{BB962C8B-B14F-4D97-AF65-F5344CB8AC3E}">
        <p14:creationId xmlns:p14="http://schemas.microsoft.com/office/powerpoint/2010/main" val="4199981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an idea? Add it to the wish list</a:t>
            </a:r>
          </a:p>
        </p:txBody>
      </p:sp>
      <p:pic>
        <p:nvPicPr>
          <p:cNvPr id="8" name="Content Placeholder 7"/>
          <p:cNvPicPr>
            <a:picLocks noGrp="1" noChangeAspect="1"/>
          </p:cNvPicPr>
          <p:nvPr>
            <p:ph idx="1"/>
          </p:nvPr>
        </p:nvPicPr>
        <p:blipFill>
          <a:blip r:embed="rId2"/>
          <a:stretch>
            <a:fillRect/>
          </a:stretch>
        </p:blipFill>
        <p:spPr>
          <a:xfrm>
            <a:off x="2666083" y="1592992"/>
            <a:ext cx="7012234" cy="4967416"/>
          </a:xfrm>
          <a:prstGeom prst="rect">
            <a:avLst/>
          </a:prstGeom>
        </p:spPr>
      </p:pic>
    </p:spTree>
    <p:extLst>
      <p:ext uri="{BB962C8B-B14F-4D97-AF65-F5344CB8AC3E}">
        <p14:creationId xmlns:p14="http://schemas.microsoft.com/office/powerpoint/2010/main" val="21703754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a:t>
            </a:r>
          </a:p>
        </p:txBody>
      </p:sp>
      <p:sp>
        <p:nvSpPr>
          <p:cNvPr id="3" name="Content Placeholder 2"/>
          <p:cNvSpPr>
            <a:spLocks noGrp="1"/>
          </p:cNvSpPr>
          <p:nvPr>
            <p:ph idx="1"/>
          </p:nvPr>
        </p:nvSpPr>
        <p:spPr>
          <a:xfrm>
            <a:off x="1371600" y="2021592"/>
            <a:ext cx="9601200" cy="3581400"/>
          </a:xfrm>
        </p:spPr>
        <p:txBody>
          <a:bodyPr>
            <a:noAutofit/>
          </a:bodyPr>
          <a:lstStyle/>
          <a:p>
            <a:r>
              <a:rPr lang="en-US" sz="2400" dirty="0"/>
              <a:t>Three to four updates throughout the year</a:t>
            </a:r>
          </a:p>
          <a:p>
            <a:r>
              <a:rPr lang="en-US" sz="2400" dirty="0"/>
              <a:t>Jan 2018 update</a:t>
            </a:r>
          </a:p>
          <a:p>
            <a:pPr lvl="1"/>
            <a:r>
              <a:rPr lang="en-US" sz="2400" dirty="0"/>
              <a:t>City Council District boundaries</a:t>
            </a:r>
          </a:p>
          <a:p>
            <a:pPr lvl="1"/>
            <a:r>
              <a:rPr lang="en-US" sz="2400" dirty="0"/>
              <a:t>New indicators</a:t>
            </a:r>
          </a:p>
          <a:p>
            <a:pPr lvl="1"/>
            <a:r>
              <a:rPr lang="en-US" sz="2400" dirty="0"/>
              <a:t>2016 data update</a:t>
            </a:r>
          </a:p>
          <a:p>
            <a:r>
              <a:rPr lang="en-US" sz="2400" dirty="0"/>
              <a:t>April/May 2018 update</a:t>
            </a:r>
          </a:p>
          <a:p>
            <a:pPr lvl="1"/>
            <a:r>
              <a:rPr lang="en-US" sz="2400" dirty="0"/>
              <a:t>Prioritizing wish list items</a:t>
            </a:r>
          </a:p>
          <a:p>
            <a:pPr lvl="1"/>
            <a:r>
              <a:rPr lang="en-US" sz="2400" dirty="0"/>
              <a:t>New indicators</a:t>
            </a:r>
          </a:p>
          <a:p>
            <a:pPr lvl="1"/>
            <a:r>
              <a:rPr lang="en-US" sz="2400" dirty="0"/>
              <a:t>Improve features</a:t>
            </a:r>
          </a:p>
          <a:p>
            <a:pPr lvl="1"/>
            <a:endParaRPr lang="en-US" sz="2400" dirty="0"/>
          </a:p>
          <a:p>
            <a:endParaRPr lang="en-US" sz="2400" dirty="0"/>
          </a:p>
        </p:txBody>
      </p:sp>
    </p:spTree>
    <p:extLst>
      <p:ext uri="{BB962C8B-B14F-4D97-AF65-F5344CB8AC3E}">
        <p14:creationId xmlns:p14="http://schemas.microsoft.com/office/powerpoint/2010/main" val="4152822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dirty="0" err="1"/>
              <a:t>Viz</a:t>
            </a:r>
            <a:r>
              <a:rPr lang="en-US" dirty="0"/>
              <a:t>-a-</a:t>
            </a:r>
            <a:r>
              <a:rPr lang="en-US" dirty="0" err="1"/>
              <a:t>lyzer</a:t>
            </a:r>
            <a:r>
              <a:rPr lang="en-US" dirty="0"/>
              <a:t>?</a:t>
            </a:r>
          </a:p>
        </p:txBody>
      </p:sp>
      <p:sp>
        <p:nvSpPr>
          <p:cNvPr id="3" name="Content Placeholder 2"/>
          <p:cNvSpPr>
            <a:spLocks noGrp="1"/>
          </p:cNvSpPr>
          <p:nvPr>
            <p:ph idx="1"/>
          </p:nvPr>
        </p:nvSpPr>
        <p:spPr/>
        <p:txBody>
          <a:bodyPr>
            <a:normAutofit fontScale="92500" lnSpcReduction="10000"/>
          </a:bodyPr>
          <a:lstStyle/>
          <a:p>
            <a:r>
              <a:rPr lang="en-US" sz="2600" dirty="0"/>
              <a:t>Interactive tool that allows individuals to explore and analyze Bexar County data</a:t>
            </a:r>
          </a:p>
          <a:p>
            <a:r>
              <a:rPr lang="en-US" sz="2600" dirty="0" err="1"/>
              <a:t>Viz</a:t>
            </a:r>
            <a:r>
              <a:rPr lang="en-US" sz="2600" dirty="0"/>
              <a:t>-a-</a:t>
            </a:r>
            <a:r>
              <a:rPr lang="en-US" sz="2600" dirty="0" err="1"/>
              <a:t>lyzer</a:t>
            </a:r>
            <a:r>
              <a:rPr lang="en-US" sz="2600" dirty="0"/>
              <a:t> key features:</a:t>
            </a:r>
          </a:p>
          <a:p>
            <a:pPr lvl="1"/>
            <a:r>
              <a:rPr lang="en-US" sz="2600" i="0" dirty="0"/>
              <a:t>Maps key indicators by zip code and year</a:t>
            </a:r>
          </a:p>
          <a:p>
            <a:pPr lvl="1"/>
            <a:r>
              <a:rPr lang="en-US" sz="2600" i="0" dirty="0"/>
              <a:t>Provides county and state benchmark data where available </a:t>
            </a:r>
          </a:p>
          <a:p>
            <a:pPr lvl="1"/>
            <a:r>
              <a:rPr lang="en-US" sz="2600" i="0" dirty="0"/>
              <a:t>Shows the best and worst zip codes for a given indicator</a:t>
            </a:r>
          </a:p>
          <a:p>
            <a:pPr lvl="1"/>
            <a:r>
              <a:rPr lang="en-US" sz="2600" i="0" dirty="0"/>
              <a:t>Charts a five-year trend line where available</a:t>
            </a:r>
          </a:p>
          <a:p>
            <a:pPr lvl="1"/>
            <a:r>
              <a:rPr lang="en-US" sz="2600" i="0" dirty="0"/>
              <a:t>Filters by school district or county precinct</a:t>
            </a:r>
          </a:p>
          <a:p>
            <a:pPr lvl="1"/>
            <a:r>
              <a:rPr lang="en-US" sz="2600" i="0" dirty="0"/>
              <a:t>Saves and prints image</a:t>
            </a:r>
          </a:p>
          <a:p>
            <a:endParaRPr lang="en-US" dirty="0"/>
          </a:p>
        </p:txBody>
      </p:sp>
    </p:spTree>
    <p:extLst>
      <p:ext uri="{BB962C8B-B14F-4D97-AF65-F5344CB8AC3E}">
        <p14:creationId xmlns:p14="http://schemas.microsoft.com/office/powerpoint/2010/main" val="2883666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the target audience?</a:t>
            </a:r>
          </a:p>
        </p:txBody>
      </p:sp>
      <p:sp>
        <p:nvSpPr>
          <p:cNvPr id="3" name="Content Placeholder 2"/>
          <p:cNvSpPr>
            <a:spLocks noGrp="1"/>
          </p:cNvSpPr>
          <p:nvPr>
            <p:ph idx="1"/>
          </p:nvPr>
        </p:nvSpPr>
        <p:spPr/>
        <p:txBody>
          <a:bodyPr>
            <a:normAutofit/>
          </a:bodyPr>
          <a:lstStyle/>
          <a:p>
            <a:r>
              <a:rPr lang="en-US" sz="2400" dirty="0"/>
              <a:t>Staff at nonprofits and public agencies</a:t>
            </a:r>
          </a:p>
          <a:p>
            <a:pPr lvl="1"/>
            <a:r>
              <a:rPr lang="en-US" sz="2400" dirty="0"/>
              <a:t>Those who need basic trustworthy data to inform their strategic plans or make the case in grant applications</a:t>
            </a:r>
          </a:p>
          <a:p>
            <a:r>
              <a:rPr lang="en-US" sz="2400" dirty="0"/>
              <a:t>Bexar County community members</a:t>
            </a:r>
          </a:p>
          <a:p>
            <a:pPr lvl="1"/>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252476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available includes:</a:t>
            </a:r>
          </a:p>
        </p:txBody>
      </p:sp>
      <p:sp>
        <p:nvSpPr>
          <p:cNvPr id="3" name="Content Placeholder 2"/>
          <p:cNvSpPr>
            <a:spLocks noGrp="1"/>
          </p:cNvSpPr>
          <p:nvPr>
            <p:ph idx="1"/>
          </p:nvPr>
        </p:nvSpPr>
        <p:spPr/>
        <p:txBody>
          <a:bodyPr>
            <a:noAutofit/>
          </a:bodyPr>
          <a:lstStyle/>
          <a:p>
            <a:r>
              <a:rPr lang="en-US" sz="2400" dirty="0"/>
              <a:t>Total population</a:t>
            </a:r>
          </a:p>
          <a:p>
            <a:r>
              <a:rPr lang="en-US" sz="2400" dirty="0"/>
              <a:t>Educational attainment</a:t>
            </a:r>
          </a:p>
          <a:p>
            <a:r>
              <a:rPr lang="en-US" sz="2400" dirty="0"/>
              <a:t>Median income</a:t>
            </a:r>
          </a:p>
          <a:p>
            <a:r>
              <a:rPr lang="en-US" sz="2400" dirty="0"/>
              <a:t>Population below poverty</a:t>
            </a:r>
          </a:p>
          <a:p>
            <a:r>
              <a:rPr lang="en-US" sz="2400" dirty="0"/>
              <a:t>Housing affordability and vacancies</a:t>
            </a:r>
          </a:p>
          <a:p>
            <a:r>
              <a:rPr lang="en-US" sz="2400" dirty="0"/>
              <a:t>Uninsured population</a:t>
            </a:r>
          </a:p>
          <a:p>
            <a:r>
              <a:rPr lang="en-US" sz="2400" dirty="0"/>
              <a:t>Teen pregnancy</a:t>
            </a:r>
          </a:p>
          <a:p>
            <a:r>
              <a:rPr lang="en-US" sz="2400" dirty="0"/>
              <a:t>Hospitalizations</a:t>
            </a:r>
          </a:p>
          <a:p>
            <a:endParaRPr lang="en-US" sz="2400" dirty="0"/>
          </a:p>
          <a:p>
            <a:endParaRPr lang="en-US" sz="2400" dirty="0"/>
          </a:p>
          <a:p>
            <a:endParaRPr lang="en-US" sz="2400" dirty="0"/>
          </a:p>
        </p:txBody>
      </p:sp>
    </p:spTree>
    <p:extLst>
      <p:ext uri="{BB962C8B-B14F-4D97-AF65-F5344CB8AC3E}">
        <p14:creationId xmlns:p14="http://schemas.microsoft.com/office/powerpoint/2010/main" val="40410253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65460"/>
            <a:ext cx="9601200" cy="1485900"/>
          </a:xfrm>
        </p:spPr>
        <p:txBody>
          <a:bodyPr/>
          <a:lstStyle/>
          <a:p>
            <a:r>
              <a:rPr lang="en-US"/>
              <a:t>Viz</a:t>
            </a:r>
            <a:r>
              <a:rPr lang="en-US" dirty="0"/>
              <a:t>-a-</a:t>
            </a:r>
            <a:r>
              <a:rPr lang="en-US" dirty="0" err="1"/>
              <a:t>lyzer</a:t>
            </a:r>
            <a:endParaRPr lang="en-US" dirty="0"/>
          </a:p>
        </p:txBody>
      </p:sp>
      <p:pic>
        <p:nvPicPr>
          <p:cNvPr id="6" name="Content Placeholder 5"/>
          <p:cNvPicPr>
            <a:picLocks noGrp="1" noChangeAspect="1"/>
          </p:cNvPicPr>
          <p:nvPr>
            <p:ph idx="1"/>
          </p:nvPr>
        </p:nvPicPr>
        <p:blipFill>
          <a:blip r:embed="rId3"/>
          <a:stretch>
            <a:fillRect/>
          </a:stretch>
        </p:blipFill>
        <p:spPr>
          <a:xfrm>
            <a:off x="1252728" y="1206833"/>
            <a:ext cx="9912096" cy="5172806"/>
          </a:xfrm>
          <a:prstGeom prst="rect">
            <a:avLst/>
          </a:prstGeom>
        </p:spPr>
      </p:pic>
    </p:spTree>
    <p:extLst>
      <p:ext uri="{BB962C8B-B14F-4D97-AF65-F5344CB8AC3E}">
        <p14:creationId xmlns:p14="http://schemas.microsoft.com/office/powerpoint/2010/main" val="290415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43426"/>
            <a:ext cx="9601200" cy="1485900"/>
          </a:xfrm>
        </p:spPr>
        <p:txBody>
          <a:bodyPr/>
          <a:lstStyle/>
          <a:p>
            <a:r>
              <a:rPr lang="en-US" dirty="0"/>
              <a:t>Data (Indicator) Chooser</a:t>
            </a:r>
          </a:p>
        </p:txBody>
      </p:sp>
      <p:pic>
        <p:nvPicPr>
          <p:cNvPr id="4" name="Content Placeholder 3"/>
          <p:cNvPicPr>
            <a:picLocks noGrp="1" noChangeAspect="1"/>
          </p:cNvPicPr>
          <p:nvPr>
            <p:ph idx="1"/>
          </p:nvPr>
        </p:nvPicPr>
        <p:blipFill>
          <a:blip r:embed="rId3"/>
          <a:stretch>
            <a:fillRect/>
          </a:stretch>
        </p:blipFill>
        <p:spPr>
          <a:xfrm>
            <a:off x="1947672" y="1170796"/>
            <a:ext cx="8528666" cy="5199333"/>
          </a:xfrm>
          <a:prstGeom prst="rect">
            <a:avLst/>
          </a:prstGeom>
        </p:spPr>
      </p:pic>
    </p:spTree>
    <p:extLst>
      <p:ext uri="{BB962C8B-B14F-4D97-AF65-F5344CB8AC3E}">
        <p14:creationId xmlns:p14="http://schemas.microsoft.com/office/powerpoint/2010/main" val="1618030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77325"/>
            <a:ext cx="9601200" cy="1485900"/>
          </a:xfrm>
        </p:spPr>
        <p:txBody>
          <a:bodyPr/>
          <a:lstStyle/>
          <a:p>
            <a:r>
              <a:rPr lang="en-US" dirty="0"/>
              <a:t>Filter (Geography) Chooser</a:t>
            </a:r>
          </a:p>
        </p:txBody>
      </p:sp>
      <p:pic>
        <p:nvPicPr>
          <p:cNvPr id="8" name="Content Placeholder 7"/>
          <p:cNvPicPr>
            <a:picLocks noGrp="1" noChangeAspect="1"/>
          </p:cNvPicPr>
          <p:nvPr>
            <p:ph idx="1"/>
          </p:nvPr>
        </p:nvPicPr>
        <p:blipFill>
          <a:blip r:embed="rId3"/>
          <a:stretch>
            <a:fillRect/>
          </a:stretch>
        </p:blipFill>
        <p:spPr>
          <a:xfrm>
            <a:off x="1094717" y="1206337"/>
            <a:ext cx="10574666" cy="5148000"/>
          </a:xfrm>
          <a:prstGeom prst="rect">
            <a:avLst/>
          </a:prstGeom>
        </p:spPr>
      </p:pic>
      <p:pic>
        <p:nvPicPr>
          <p:cNvPr id="9" name="Picture 8"/>
          <p:cNvPicPr>
            <a:picLocks noChangeAspect="1"/>
          </p:cNvPicPr>
          <p:nvPr/>
        </p:nvPicPr>
        <p:blipFill>
          <a:blip r:embed="rId4"/>
          <a:stretch>
            <a:fillRect/>
          </a:stretch>
        </p:blipFill>
        <p:spPr>
          <a:xfrm>
            <a:off x="1987710" y="1236546"/>
            <a:ext cx="2390667" cy="3732667"/>
          </a:xfrm>
          <a:prstGeom prst="rect">
            <a:avLst/>
          </a:prstGeom>
        </p:spPr>
      </p:pic>
      <p:sp>
        <p:nvSpPr>
          <p:cNvPr id="10" name="Rectangle 9"/>
          <p:cNvSpPr/>
          <p:nvPr/>
        </p:nvSpPr>
        <p:spPr>
          <a:xfrm>
            <a:off x="1987710" y="1127051"/>
            <a:ext cx="2390667" cy="39446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583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4443"/>
            <a:ext cx="9601200" cy="1485900"/>
          </a:xfrm>
        </p:spPr>
        <p:txBody>
          <a:bodyPr/>
          <a:lstStyle/>
          <a:p>
            <a:r>
              <a:rPr lang="en-US" dirty="0"/>
              <a:t>Year Chooser &amp; Time Trend</a:t>
            </a:r>
          </a:p>
        </p:txBody>
      </p:sp>
      <p:pic>
        <p:nvPicPr>
          <p:cNvPr id="4" name="Content Placeholder 3"/>
          <p:cNvPicPr>
            <a:picLocks noGrp="1" noChangeAspect="1"/>
          </p:cNvPicPr>
          <p:nvPr>
            <p:ph idx="1"/>
          </p:nvPr>
        </p:nvPicPr>
        <p:blipFill>
          <a:blip r:embed="rId3"/>
          <a:stretch>
            <a:fillRect/>
          </a:stretch>
        </p:blipFill>
        <p:spPr>
          <a:xfrm>
            <a:off x="1208715" y="1206345"/>
            <a:ext cx="10472000" cy="5118667"/>
          </a:xfrm>
          <a:prstGeom prst="rect">
            <a:avLst/>
          </a:prstGeom>
        </p:spPr>
      </p:pic>
      <p:sp>
        <p:nvSpPr>
          <p:cNvPr id="5" name="Rectangle 4"/>
          <p:cNvSpPr/>
          <p:nvPr/>
        </p:nvSpPr>
        <p:spPr>
          <a:xfrm>
            <a:off x="3073706" y="4682169"/>
            <a:ext cx="5827923" cy="16428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97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8343"/>
            <a:ext cx="9601200" cy="1485900"/>
          </a:xfrm>
        </p:spPr>
        <p:txBody>
          <a:bodyPr/>
          <a:lstStyle/>
          <a:p>
            <a:r>
              <a:rPr lang="en-US" dirty="0"/>
              <a:t>Legend, Boundaries, and Notes</a:t>
            </a:r>
          </a:p>
        </p:txBody>
      </p:sp>
      <p:pic>
        <p:nvPicPr>
          <p:cNvPr id="7" name="Content Placeholder 6"/>
          <p:cNvPicPr>
            <a:picLocks noGrp="1" noChangeAspect="1"/>
          </p:cNvPicPr>
          <p:nvPr>
            <p:ph idx="1"/>
          </p:nvPr>
        </p:nvPicPr>
        <p:blipFill>
          <a:blip r:embed="rId3"/>
          <a:stretch>
            <a:fillRect/>
          </a:stretch>
        </p:blipFill>
        <p:spPr>
          <a:xfrm>
            <a:off x="1166285" y="1162270"/>
            <a:ext cx="10508667" cy="5170000"/>
          </a:xfrm>
          <a:prstGeom prst="rect">
            <a:avLst/>
          </a:prstGeom>
        </p:spPr>
      </p:pic>
      <p:sp>
        <p:nvSpPr>
          <p:cNvPr id="8" name="Rectangle 7"/>
          <p:cNvSpPr/>
          <p:nvPr/>
        </p:nvSpPr>
        <p:spPr>
          <a:xfrm>
            <a:off x="1166285" y="1509311"/>
            <a:ext cx="1786235" cy="35364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139224"/>
      </p:ext>
    </p:extLst>
  </p:cSld>
  <p:clrMapOvr>
    <a:masterClrMapping/>
  </p:clrMapOvr>
</p:sld>
</file>

<file path=ppt/theme/theme1.xml><?xml version="1.0" encoding="utf-8"?>
<a:theme xmlns:a="http://schemas.openxmlformats.org/drawingml/2006/main" name="Crop">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175</TotalTime>
  <Words>620</Words>
  <Application>Microsoft Office PowerPoint</Application>
  <PresentationFormat>Widescreen</PresentationFormat>
  <Paragraphs>67</Paragraphs>
  <Slides>15</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Franklin Gothic Book</vt:lpstr>
      <vt:lpstr>Crop</vt:lpstr>
      <vt:lpstr>The Viz-a-lyzer:  Explore, Map, &amp; Analyze Data</vt:lpstr>
      <vt:lpstr>What is the Viz-a-lyzer?</vt:lpstr>
      <vt:lpstr>Who is the target audience?</vt:lpstr>
      <vt:lpstr>Data available includes:</vt:lpstr>
      <vt:lpstr>Viz-a-lyzer</vt:lpstr>
      <vt:lpstr>Data (Indicator) Chooser</vt:lpstr>
      <vt:lpstr>Filter (Geography) Chooser</vt:lpstr>
      <vt:lpstr>Year Chooser &amp; Time Trend</vt:lpstr>
      <vt:lpstr>Legend, Boundaries, and Notes</vt:lpstr>
      <vt:lpstr>Pie Chart</vt:lpstr>
      <vt:lpstr>Histogram</vt:lpstr>
      <vt:lpstr>Data Tables</vt:lpstr>
      <vt:lpstr>Help, Print, and Share</vt:lpstr>
      <vt:lpstr>Have an idea? Add it to the wish list</vt:lpstr>
      <vt:lpstr>Upcoming</vt:lpstr>
    </vt:vector>
  </TitlesOfParts>
  <Company>UTHealth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Garza, Norma I</dc:creator>
  <cp:lastModifiedBy>Arena, Olivia</cp:lastModifiedBy>
  <cp:revision>19</cp:revision>
  <dcterms:created xsi:type="dcterms:W3CDTF">2017-11-27T14:27:53Z</dcterms:created>
  <dcterms:modified xsi:type="dcterms:W3CDTF">2017-11-27T21:10:59Z</dcterms:modified>
</cp:coreProperties>
</file>