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1" r:id="rId2"/>
    <p:sldId id="279" r:id="rId3"/>
    <p:sldId id="306" r:id="rId4"/>
    <p:sldId id="312" r:id="rId5"/>
    <p:sldId id="285" r:id="rId6"/>
    <p:sldId id="286" r:id="rId7"/>
    <p:sldId id="310" r:id="rId8"/>
    <p:sldId id="323" r:id="rId9"/>
    <p:sldId id="324" r:id="rId10"/>
    <p:sldId id="325" r:id="rId11"/>
    <p:sldId id="326" r:id="rId12"/>
    <p:sldId id="327" r:id="rId13"/>
    <p:sldId id="328" r:id="rId14"/>
    <p:sldId id="330" r:id="rId15"/>
    <p:sldId id="321"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A67"/>
    <a:srgbClr val="9F2121"/>
    <a:srgbClr val="007DC3"/>
    <a:srgbClr val="F2F2F2"/>
    <a:srgbClr val="009C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6" autoAdjust="0"/>
    <p:restoredTop sz="94633"/>
  </p:normalViewPr>
  <p:slideViewPr>
    <p:cSldViewPr snapToGrid="0" snapToObjects="1">
      <p:cViewPr varScale="1">
        <p:scale>
          <a:sx n="89" d="100"/>
          <a:sy n="89" d="100"/>
        </p:scale>
        <p:origin x="1699" y="53"/>
      </p:cViewPr>
      <p:guideLst/>
    </p:cSldViewPr>
  </p:slideViewPr>
  <p:notesTextViewPr>
    <p:cViewPr>
      <p:scale>
        <a:sx n="3" d="2"/>
        <a:sy n="3" d="2"/>
      </p:scale>
      <p:origin x="0" y="0"/>
    </p:cViewPr>
  </p:notesTextViewPr>
  <p:notesViewPr>
    <p:cSldViewPr snapToGrid="0" snapToObjects="1">
      <p:cViewPr varScale="1">
        <p:scale>
          <a:sx n="62" d="100"/>
          <a:sy n="62" d="100"/>
        </p:scale>
        <p:origin x="245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6467E-0DF8-8D48-87E9-284FD376CC52}" type="datetimeFigureOut">
              <a:rPr lang="en-US" smtClean="0"/>
              <a:t>10/24/2018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64314-384C-8B4E-B401-3AE73D3F00B5}" type="slidenum">
              <a:rPr lang="en-US" smtClean="0"/>
              <a:t>‹#›</a:t>
            </a:fld>
            <a:endParaRPr lang="en-US"/>
          </a:p>
        </p:txBody>
      </p:sp>
    </p:spTree>
    <p:extLst>
      <p:ext uri="{BB962C8B-B14F-4D97-AF65-F5344CB8AC3E}">
        <p14:creationId xmlns:p14="http://schemas.microsoft.com/office/powerpoint/2010/main" val="29565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64314-384C-8B4E-B401-3AE73D3F00B5}" type="slidenum">
              <a:rPr lang="en-US" smtClean="0"/>
              <a:t>1</a:t>
            </a:fld>
            <a:endParaRPr lang="en-US"/>
          </a:p>
        </p:txBody>
      </p:sp>
    </p:spTree>
    <p:extLst>
      <p:ext uri="{BB962C8B-B14F-4D97-AF65-F5344CB8AC3E}">
        <p14:creationId xmlns:p14="http://schemas.microsoft.com/office/powerpoint/2010/main" val="86858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Avenir Roman" pitchFamily="1" charset="0"/>
                <a:cs typeface="Avenir Roman" pitchFamily="1" charset="0"/>
              </a:rPr>
              <a:t>Which ways would be convenient for you to fill out your census form? Mark all that apply. (percent “yes” reported)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75%</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Mail the form to me, and I will fill it out and send it back in the 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61% Mail the online instructions to me, and I will fill it out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38%</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Mail dial-in information to me, and I will call in my information to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36%</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Send Census worker to my home, and I will fill out the form with them.</a:t>
            </a:r>
          </a:p>
        </p:txBody>
      </p:sp>
      <p:sp>
        <p:nvSpPr>
          <p:cNvPr id="2" name="Slide Number Placeholder 1"/>
          <p:cNvSpPr>
            <a:spLocks noGrp="1"/>
          </p:cNvSpPr>
          <p:nvPr>
            <p:ph type="sldNum" sz="quarter" idx="10"/>
          </p:nvPr>
        </p:nvSpPr>
        <p:spPr/>
        <p:txBody>
          <a:bodyPr/>
          <a:lstStyle/>
          <a:p>
            <a:fld id="{03B1DF74-5A9C-431D-BAAB-534C48B4CD9C}" type="slidenum">
              <a:rPr lang="en-US" smtClean="0"/>
              <a:pPr/>
              <a:t>10</a:t>
            </a:fld>
            <a:endParaRPr lang="en-US"/>
          </a:p>
        </p:txBody>
      </p:sp>
    </p:spTree>
    <p:extLst>
      <p:ext uri="{BB962C8B-B14F-4D97-AF65-F5344CB8AC3E}">
        <p14:creationId xmlns:p14="http://schemas.microsoft.com/office/powerpoint/2010/main" val="52189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r>
              <a:rPr lang="en-US" altLang="en-US" dirty="0">
                <a:latin typeface="Avenir Roman" pitchFamily="1" charset="0"/>
                <a:cs typeface="Avenir Roman" pitchFamily="1" charset="0"/>
              </a:rPr>
              <a:t>Survey Question - How likely is it that you will participate in the upcoming Census?</a:t>
            </a:r>
          </a:p>
          <a:p>
            <a:pPr eaLnBrk="1"/>
            <a:endParaRPr lang="en-US" altLang="en-US" dirty="0">
              <a:latin typeface="Avenir Roman" pitchFamily="1" charset="0"/>
              <a:cs typeface="Avenir Roman" pitchFamily="1"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venir Roman" pitchFamily="1" charset="0"/>
                <a:cs typeface="Avenir Roman" pitchFamily="1" charset="0"/>
              </a:rPr>
              <a:t>61% Definitely - </a:t>
            </a:r>
            <a:r>
              <a:rPr lang="en-US" altLang="en-US" dirty="0">
                <a:latin typeface="Avenir Roman" pitchFamily="1" charset="0"/>
                <a:cs typeface="Avenir Roman" pitchFamily="1" charset="0"/>
              </a:rPr>
              <a:t>Convenient,</a:t>
            </a:r>
            <a:r>
              <a:rPr lang="en-US" altLang="en-US" baseline="0" dirty="0">
                <a:latin typeface="Avenir Roman" pitchFamily="1" charset="0"/>
                <a:cs typeface="Avenir Roman" pitchFamily="1" charset="0"/>
              </a:rPr>
              <a:t> Safe,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venir Roman" pitchFamily="1" charset="0"/>
                <a:cs typeface="Avenir Roman" pitchFamily="1" charset="0"/>
              </a:rPr>
              <a:t>59% Definitely – Civic/Community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venir Roman" pitchFamily="1" charset="0"/>
                <a:cs typeface="Avenir Roman" pitchFamily="1" charset="0"/>
              </a:rPr>
              <a:t>56% Definitely - Resistance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54% Definitely - Public Funding</a:t>
            </a:r>
          </a:p>
          <a:p>
            <a:pPr eaLnBrk="1"/>
            <a:endParaRPr lang="en-US" altLang="en-US" baseline="0" dirty="0">
              <a:latin typeface="Avenir Roman" pitchFamily="1" charset="0"/>
              <a:cs typeface="Avenir Roman" pitchFamily="1" charset="0"/>
            </a:endParaRPr>
          </a:p>
          <a:p>
            <a:pPr eaLnBrk="1"/>
            <a:r>
              <a:rPr lang="en-US" altLang="en-US" baseline="0" dirty="0">
                <a:latin typeface="Avenir Roman" pitchFamily="1" charset="0"/>
                <a:cs typeface="Avenir Roman" pitchFamily="1" charset="0"/>
              </a:rPr>
              <a:t>Focus Group Messages</a:t>
            </a:r>
          </a:p>
          <a:p>
            <a:pPr eaLnBrk="1"/>
            <a:endParaRPr lang="en-US" altLang="en-US" baseline="0" dirty="0">
              <a:latin typeface="Avenir Roman" pitchFamily="1" charset="0"/>
              <a:cs typeface="Avenir Roman" pitchFamily="1" charset="0"/>
            </a:endParaRP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85% of all focus group respondents selected Funding as the most effective message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58% selected the undercount as an effective message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23% selected civic/community duty as the most effective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18% Resistance/Defend community as the most effective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18% Convenient, Safe, Required as the most effective</a:t>
            </a:r>
          </a:p>
        </p:txBody>
      </p:sp>
      <p:sp>
        <p:nvSpPr>
          <p:cNvPr id="2" name="Slide Number Placeholder 1"/>
          <p:cNvSpPr>
            <a:spLocks noGrp="1"/>
          </p:cNvSpPr>
          <p:nvPr>
            <p:ph type="sldNum" sz="quarter" idx="10"/>
          </p:nvPr>
        </p:nvSpPr>
        <p:spPr/>
        <p:txBody>
          <a:bodyPr/>
          <a:lstStyle/>
          <a:p>
            <a:fld id="{03B1DF74-5A9C-431D-BAAB-534C48B4CD9C}" type="slidenum">
              <a:rPr lang="en-US" smtClean="0"/>
              <a:pPr/>
              <a:t>11</a:t>
            </a:fld>
            <a:endParaRPr lang="en-US"/>
          </a:p>
        </p:txBody>
      </p:sp>
    </p:spTree>
    <p:extLst>
      <p:ext uri="{BB962C8B-B14F-4D97-AF65-F5344CB8AC3E}">
        <p14:creationId xmlns:p14="http://schemas.microsoft.com/office/powerpoint/2010/main" val="253023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r>
              <a:rPr lang="en-US" altLang="en-US" dirty="0">
                <a:latin typeface="Avenir Roman" pitchFamily="1" charset="0"/>
                <a:cs typeface="Avenir Roman" pitchFamily="1" charset="0"/>
              </a:rPr>
              <a:t>Survey Question - How likely is it that you will participate in the upcoming Census?</a:t>
            </a:r>
          </a:p>
          <a:p>
            <a:pPr eaLnBrk="1"/>
            <a:endParaRPr lang="en-US" altLang="en-US" dirty="0">
              <a:latin typeface="Avenir Roman" pitchFamily="1" charset="0"/>
              <a:cs typeface="Avenir Roman" pitchFamily="1"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venir Roman" pitchFamily="1" charset="0"/>
                <a:cs typeface="Avenir Roman" pitchFamily="1" charset="0"/>
              </a:rPr>
              <a:t>61% Definitely - </a:t>
            </a:r>
            <a:r>
              <a:rPr lang="en-US" altLang="en-US" dirty="0">
                <a:latin typeface="Avenir Roman" pitchFamily="1" charset="0"/>
                <a:cs typeface="Avenir Roman" pitchFamily="1" charset="0"/>
              </a:rPr>
              <a:t>Convenient,</a:t>
            </a:r>
            <a:r>
              <a:rPr lang="en-US" altLang="en-US" baseline="0" dirty="0">
                <a:latin typeface="Avenir Roman" pitchFamily="1" charset="0"/>
                <a:cs typeface="Avenir Roman" pitchFamily="1" charset="0"/>
              </a:rPr>
              <a:t> Safe,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venir Roman" pitchFamily="1" charset="0"/>
                <a:cs typeface="Avenir Roman" pitchFamily="1" charset="0"/>
              </a:rPr>
              <a:t>59% Definitely – Civic/Community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latin typeface="Avenir Roman" pitchFamily="1" charset="0"/>
                <a:cs typeface="Avenir Roman" pitchFamily="1" charset="0"/>
              </a:rPr>
              <a:t>56% Definitely - Resistance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54% Definitely - Public Funding</a:t>
            </a:r>
          </a:p>
          <a:p>
            <a:pPr eaLnBrk="1"/>
            <a:endParaRPr lang="en-US" altLang="en-US" baseline="0" dirty="0">
              <a:latin typeface="Avenir Roman" pitchFamily="1" charset="0"/>
              <a:cs typeface="Avenir Roman" pitchFamily="1" charset="0"/>
            </a:endParaRPr>
          </a:p>
          <a:p>
            <a:pPr eaLnBrk="1"/>
            <a:r>
              <a:rPr lang="en-US" altLang="en-US" baseline="0" dirty="0">
                <a:latin typeface="Avenir Roman" pitchFamily="1" charset="0"/>
                <a:cs typeface="Avenir Roman" pitchFamily="1" charset="0"/>
              </a:rPr>
              <a:t>Focus Group Messages</a:t>
            </a:r>
          </a:p>
          <a:p>
            <a:pPr eaLnBrk="1"/>
            <a:endParaRPr lang="en-US" altLang="en-US" baseline="0" dirty="0">
              <a:latin typeface="Avenir Roman" pitchFamily="1" charset="0"/>
              <a:cs typeface="Avenir Roman" pitchFamily="1" charset="0"/>
            </a:endParaRP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85% of all focus group respondents selected Funding as the most effective message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58% selected the undercount as an effective message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23% selected civic/community duty as the most effective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18% Resistance/Defend community as the most effective</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18% Convenient, Safe, Required as the most effective</a:t>
            </a:r>
          </a:p>
        </p:txBody>
      </p:sp>
      <p:sp>
        <p:nvSpPr>
          <p:cNvPr id="2" name="Slide Number Placeholder 1"/>
          <p:cNvSpPr>
            <a:spLocks noGrp="1"/>
          </p:cNvSpPr>
          <p:nvPr>
            <p:ph type="sldNum" sz="quarter" idx="10"/>
          </p:nvPr>
        </p:nvSpPr>
        <p:spPr/>
        <p:txBody>
          <a:bodyPr/>
          <a:lstStyle/>
          <a:p>
            <a:fld id="{03B1DF74-5A9C-431D-BAAB-534C48B4CD9C}" type="slidenum">
              <a:rPr lang="en-US" smtClean="0"/>
              <a:pPr/>
              <a:t>12</a:t>
            </a:fld>
            <a:endParaRPr lang="en-US"/>
          </a:p>
        </p:txBody>
      </p:sp>
    </p:spTree>
    <p:extLst>
      <p:ext uri="{BB962C8B-B14F-4D97-AF65-F5344CB8AC3E}">
        <p14:creationId xmlns:p14="http://schemas.microsoft.com/office/powerpoint/2010/main" val="184564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r>
              <a:rPr lang="en-US" altLang="en-US" dirty="0">
                <a:latin typeface="Avenir Roman" pitchFamily="1" charset="0"/>
                <a:cs typeface="Avenir Roman" pitchFamily="1" charset="0"/>
              </a:rPr>
              <a:t>Survey Question - When you are looking for reliable information about important community matters, how often do you rely on or trust the following sources to give you useful tips or accurate information?</a:t>
            </a:r>
          </a:p>
          <a:p>
            <a:pPr eaLnBrk="1"/>
            <a:endParaRPr lang="en-US" altLang="en-US" dirty="0">
              <a:latin typeface="Avenir Roman" pitchFamily="1" charset="0"/>
              <a:cs typeface="Avenir Roman" pitchFamily="1" charset="0"/>
            </a:endParaRPr>
          </a:p>
          <a:p>
            <a:pPr marL="171450" indent="-171450" eaLnBrk="1">
              <a:buFont typeface="Arial" panose="020B0604020202020204" pitchFamily="34" charset="0"/>
              <a:buChar char="•"/>
            </a:pPr>
            <a:r>
              <a:rPr lang="en-US" altLang="en-US" dirty="0">
                <a:latin typeface="Avenir Roman" pitchFamily="1" charset="0"/>
                <a:cs typeface="Avenir Roman" pitchFamily="1" charset="0"/>
              </a:rPr>
              <a:t>40% Very often (Very often/Sometimes</a:t>
            </a:r>
            <a:r>
              <a:rPr lang="en-US" altLang="en-US" baseline="0" dirty="0">
                <a:latin typeface="Avenir Roman" pitchFamily="1" charset="0"/>
                <a:cs typeface="Avenir Roman" pitchFamily="1" charset="0"/>
              </a:rPr>
              <a:t> 75%) </a:t>
            </a:r>
            <a:r>
              <a:rPr lang="en-US" altLang="en-US" dirty="0">
                <a:latin typeface="Avenir Roman" pitchFamily="1" charset="0"/>
                <a:cs typeface="Avenir Roman" pitchFamily="1" charset="0"/>
              </a:rPr>
              <a:t>- Family Members</a:t>
            </a:r>
          </a:p>
          <a:p>
            <a:pPr marL="171450" indent="-171450" eaLnBrk="1">
              <a:buFont typeface="Arial" panose="020B0604020202020204" pitchFamily="34" charset="0"/>
              <a:buChar char="•"/>
            </a:pPr>
            <a:r>
              <a:rPr lang="en-US" altLang="en-US" dirty="0">
                <a:latin typeface="Avenir Roman" pitchFamily="1" charset="0"/>
                <a:cs typeface="Avenir Roman" pitchFamily="1" charset="0"/>
              </a:rPr>
              <a:t>28% Very often</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(Very often/Sometimes</a:t>
            </a:r>
            <a:r>
              <a:rPr lang="en-US" altLang="en-US" baseline="0" dirty="0">
                <a:latin typeface="Avenir Roman" pitchFamily="1" charset="0"/>
                <a:cs typeface="Avenir Roman" pitchFamily="1" charset="0"/>
              </a:rPr>
              <a:t> 68%) – Nurses, Doctors, other health providers</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23% Very often </a:t>
            </a:r>
            <a:r>
              <a:rPr lang="en-US" altLang="en-US" dirty="0">
                <a:latin typeface="Avenir Roman" pitchFamily="1" charset="0"/>
                <a:cs typeface="Avenir Roman" pitchFamily="1" charset="0"/>
              </a:rPr>
              <a:t>(Very often/Sometimes</a:t>
            </a:r>
            <a:r>
              <a:rPr lang="en-US" altLang="en-US" baseline="0" dirty="0">
                <a:latin typeface="Avenir Roman" pitchFamily="1" charset="0"/>
                <a:cs typeface="Avenir Roman" pitchFamily="1" charset="0"/>
              </a:rPr>
              <a:t> 65%) – Teachers/local educators in community</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22% Very often </a:t>
            </a:r>
            <a:r>
              <a:rPr lang="en-US" altLang="en-US" dirty="0">
                <a:latin typeface="Avenir Roman" pitchFamily="1" charset="0"/>
                <a:cs typeface="Avenir Roman" pitchFamily="1" charset="0"/>
              </a:rPr>
              <a:t>(Very often/Sometimes</a:t>
            </a:r>
            <a:r>
              <a:rPr lang="en-US" altLang="en-US" baseline="0" dirty="0">
                <a:latin typeface="Avenir Roman" pitchFamily="1" charset="0"/>
                <a:cs typeface="Avenir Roman" pitchFamily="1" charset="0"/>
              </a:rPr>
              <a:t> 60%) – Hispanic/Latino community organizations</a:t>
            </a:r>
          </a:p>
          <a:p>
            <a:pPr marL="171450" indent="-171450" eaLnBrk="1">
              <a:buFont typeface="Arial" panose="020B0604020202020204" pitchFamily="34" charset="0"/>
              <a:buChar char="•"/>
            </a:pPr>
            <a:r>
              <a:rPr lang="en-US" altLang="en-US" baseline="0" dirty="0">
                <a:latin typeface="Avenir Roman" pitchFamily="1" charset="0"/>
                <a:cs typeface="Avenir Roman" pitchFamily="1" charset="0"/>
              </a:rPr>
              <a:t>11% Very often </a:t>
            </a:r>
            <a:r>
              <a:rPr lang="en-US" altLang="en-US" dirty="0">
                <a:latin typeface="Avenir Roman" pitchFamily="1" charset="0"/>
                <a:cs typeface="Avenir Roman" pitchFamily="1" charset="0"/>
              </a:rPr>
              <a:t>(Very often/Sometimes</a:t>
            </a:r>
            <a:r>
              <a:rPr lang="en-US" altLang="en-US" baseline="0" dirty="0">
                <a:latin typeface="Avenir Roman" pitchFamily="1" charset="0"/>
                <a:cs typeface="Avenir Roman" pitchFamily="1" charset="0"/>
              </a:rPr>
              <a:t> 45%) – Elected officials from your community</a:t>
            </a:r>
            <a:endParaRPr lang="en-US" altLang="en-US" dirty="0">
              <a:latin typeface="Avenir Roman" pitchFamily="1" charset="0"/>
              <a:cs typeface="Avenir Roman" pitchFamily="1" charset="0"/>
            </a:endParaRPr>
          </a:p>
          <a:p>
            <a:pPr marL="171450" indent="-171450" eaLnBrk="1">
              <a:buFont typeface="Arial" panose="020B0604020202020204" pitchFamily="34" charset="0"/>
              <a:buChar char="•"/>
            </a:pPr>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13</a:t>
            </a:fld>
            <a:endParaRPr lang="en-US"/>
          </a:p>
        </p:txBody>
      </p:sp>
    </p:spTree>
    <p:extLst>
      <p:ext uri="{BB962C8B-B14F-4D97-AF65-F5344CB8AC3E}">
        <p14:creationId xmlns:p14="http://schemas.microsoft.com/office/powerpoint/2010/main" val="166445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p:sp>
      <p:sp>
        <p:nvSpPr>
          <p:cNvPr id="3" name="Slide Number Placeholder 2"/>
          <p:cNvSpPr>
            <a:spLocks noGrp="1"/>
          </p:cNvSpPr>
          <p:nvPr>
            <p:ph type="sldNum" sz="quarter" idx="11"/>
          </p:nvPr>
        </p:nvSpPr>
        <p:spPr/>
        <p:txBody>
          <a:bodyPr/>
          <a:lstStyle/>
          <a:p>
            <a:fld id="{03B1DF74-5A9C-431D-BAAB-534C48B4CD9C}" type="slidenum">
              <a:rPr lang="en-US" smtClean="0"/>
              <a:pPr/>
              <a:t>14</a:t>
            </a:fld>
            <a:endParaRPr lang="en-US"/>
          </a:p>
        </p:txBody>
      </p:sp>
      <p:sp>
        <p:nvSpPr>
          <p:cNvPr id="4" name="Notes Placeholder 3"/>
          <p:cNvSpPr>
            <a:spLocks noGrp="1"/>
          </p:cNvSpPr>
          <p:nvPr>
            <p:ph type="body" sz="quarter" idx="12"/>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49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p:sp>
      <p:sp>
        <p:nvSpPr>
          <p:cNvPr id="44034" name="Rectangle 2"/>
          <p:cNvSpPr>
            <a:spLocks noGrp="1" noChangeArrowheads="1"/>
          </p:cNvSpPr>
          <p:nvPr>
            <p:ph type="body" idx="1"/>
          </p:nvPr>
        </p:nvSpPr>
        <p:spPr/>
        <p:txBody>
          <a:bodyPr/>
          <a:lstStyle/>
          <a:p>
            <a:pPr eaLnBrk="1">
              <a:defRPr/>
            </a:pPr>
            <a:endParaRPr lang="en-US" dirty="0"/>
          </a:p>
        </p:txBody>
      </p:sp>
    </p:spTree>
    <p:extLst>
      <p:ext uri="{BB962C8B-B14F-4D97-AF65-F5344CB8AC3E}">
        <p14:creationId xmlns:p14="http://schemas.microsoft.com/office/powerpoint/2010/main" val="245796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p:sp>
      <p:sp>
        <p:nvSpPr>
          <p:cNvPr id="49155"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en-US" alt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2</a:t>
            </a:fld>
            <a:endParaRPr lang="en-US"/>
          </a:p>
        </p:txBody>
      </p:sp>
    </p:spTree>
    <p:extLst>
      <p:ext uri="{BB962C8B-B14F-4D97-AF65-F5344CB8AC3E}">
        <p14:creationId xmlns:p14="http://schemas.microsoft.com/office/powerpoint/2010/main" val="168847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3</a:t>
            </a:fld>
            <a:endParaRPr lang="en-US"/>
          </a:p>
        </p:txBody>
      </p:sp>
    </p:spTree>
    <p:extLst>
      <p:ext uri="{BB962C8B-B14F-4D97-AF65-F5344CB8AC3E}">
        <p14:creationId xmlns:p14="http://schemas.microsoft.com/office/powerpoint/2010/main" val="36130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p:sp>
      <p:sp>
        <p:nvSpPr>
          <p:cNvPr id="2" name="Notes Placeholder 1"/>
          <p:cNvSpPr>
            <a:spLocks noGrp="1"/>
          </p:cNvSpPr>
          <p:nvPr>
            <p:ph type="body"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03B1DF74-5A9C-431D-BAAB-534C48B4CD9C}" type="slidenum">
              <a:rPr lang="en-US" smtClean="0"/>
              <a:pPr/>
              <a:t>4</a:t>
            </a:fld>
            <a:endParaRPr lang="en-US"/>
          </a:p>
        </p:txBody>
      </p:sp>
    </p:spTree>
    <p:extLst>
      <p:ext uri="{BB962C8B-B14F-4D97-AF65-F5344CB8AC3E}">
        <p14:creationId xmlns:p14="http://schemas.microsoft.com/office/powerpoint/2010/main" val="317158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p:sp>
      <p:sp>
        <p:nvSpPr>
          <p:cNvPr id="65539" name="Rectangle 2"/>
          <p:cNvSpPr>
            <a:spLocks noGrp="1" noChangeArrowheads="1"/>
          </p:cNvSpPr>
          <p:nvPr>
            <p:ph type="body" idx="1"/>
          </p:nvPr>
        </p:nvSpPr>
        <p:spPr>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a:endParaRPr lang="en-US" altLang="en-US" dirty="0">
              <a:latin typeface="Avenir Roman" pitchFamily="1" charset="0"/>
              <a:cs typeface="Avenir Roman" pitchFamily="1"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5</a:t>
            </a:fld>
            <a:endParaRPr lang="en-US"/>
          </a:p>
        </p:txBody>
      </p:sp>
    </p:spTree>
    <p:extLst>
      <p:ext uri="{BB962C8B-B14F-4D97-AF65-F5344CB8AC3E}">
        <p14:creationId xmlns:p14="http://schemas.microsoft.com/office/powerpoint/2010/main" val="33034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xfrm>
            <a:off x="1276350" y="687388"/>
            <a:ext cx="4587875" cy="3441700"/>
          </a:xfrm>
        </p:spPr>
      </p:sp>
      <p:sp>
        <p:nvSpPr>
          <p:cNvPr id="38914" name="Rectangle 2"/>
          <p:cNvSpPr>
            <a:spLocks noGrp="1" noChangeArrowheads="1"/>
          </p:cNvSpPr>
          <p:nvPr>
            <p:ph type="body" idx="1"/>
          </p:nvPr>
        </p:nvSpPr>
        <p:spPr/>
        <p:txBody>
          <a:bodyPr/>
          <a:lstStyle/>
          <a:p>
            <a:pPr eaLnBrk="1">
              <a:defRPr/>
            </a:pPr>
            <a:endParaRPr 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03B1DF74-5A9C-431D-BAAB-534C48B4CD9C}" type="slidenum">
              <a:rPr lang="en-US" smtClean="0"/>
              <a:pPr/>
              <a:t>6</a:t>
            </a:fld>
            <a:endParaRPr lang="en-US"/>
          </a:p>
        </p:txBody>
      </p:sp>
    </p:spTree>
    <p:extLst>
      <p:ext uri="{BB962C8B-B14F-4D97-AF65-F5344CB8AC3E}">
        <p14:creationId xmlns:p14="http://schemas.microsoft.com/office/powerpoint/2010/main" val="86421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7</a:t>
            </a:fld>
            <a:endParaRPr lang="en-US"/>
          </a:p>
        </p:txBody>
      </p:sp>
    </p:spTree>
    <p:extLst>
      <p:ext uri="{BB962C8B-B14F-4D97-AF65-F5344CB8AC3E}">
        <p14:creationId xmlns:p14="http://schemas.microsoft.com/office/powerpoint/2010/main" val="237578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F74-5A9C-431D-BAAB-534C48B4CD9C}" type="slidenum">
              <a:rPr lang="en-US" smtClean="0"/>
              <a:pPr/>
              <a:t>8</a:t>
            </a:fld>
            <a:endParaRPr lang="en-US"/>
          </a:p>
        </p:txBody>
      </p:sp>
    </p:spTree>
    <p:extLst>
      <p:ext uri="{BB962C8B-B14F-4D97-AF65-F5344CB8AC3E}">
        <p14:creationId xmlns:p14="http://schemas.microsoft.com/office/powerpoint/2010/main" val="231472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p:sp>
      <p:sp>
        <p:nvSpPr>
          <p:cNvPr id="61443"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r>
              <a:rPr lang="en-US" altLang="en-US" dirty="0">
                <a:latin typeface="Avenir Roman" pitchFamily="1" charset="0"/>
                <a:cs typeface="Avenir Roman" pitchFamily="1" charset="0"/>
              </a:rPr>
              <a:t>What concerns, if any do you have about participating in the 2020 Census?</a:t>
            </a:r>
          </a:p>
          <a:p>
            <a:pPr eaLnBrk="1"/>
            <a:r>
              <a:rPr lang="en-US" altLang="en-US" dirty="0">
                <a:latin typeface="Avenir Roman" pitchFamily="1" charset="0"/>
                <a:cs typeface="Avenir Roman" pitchFamily="1" charset="0"/>
              </a:rPr>
              <a:t>I am concerned about….(percent agree they are concerned about statement)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56%</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Online security if I complete the Census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51%</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Giving the government personal information about me and my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50% Immigration enforcement using my information against me or my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venir Roman" pitchFamily="1" charset="0"/>
                <a:cs typeface="Avenir Roman" pitchFamily="1" charset="0"/>
              </a:rPr>
              <a:t>40%</a:t>
            </a:r>
            <a:r>
              <a:rPr lang="en-US" altLang="en-US" baseline="0" dirty="0">
                <a:latin typeface="Avenir Roman" pitchFamily="1" charset="0"/>
                <a:cs typeface="Avenir Roman" pitchFamily="1" charset="0"/>
              </a:rPr>
              <a:t> </a:t>
            </a:r>
            <a:r>
              <a:rPr lang="en-US" altLang="en-US" dirty="0">
                <a:latin typeface="Avenir Roman" pitchFamily="1" charset="0"/>
                <a:cs typeface="Avenir Roman" pitchFamily="1" charset="0"/>
              </a:rPr>
              <a:t>Census workers coming to my home.</a:t>
            </a:r>
          </a:p>
        </p:txBody>
      </p:sp>
      <p:sp>
        <p:nvSpPr>
          <p:cNvPr id="2" name="Slide Number Placeholder 1"/>
          <p:cNvSpPr>
            <a:spLocks noGrp="1"/>
          </p:cNvSpPr>
          <p:nvPr>
            <p:ph type="sldNum" sz="quarter" idx="10"/>
          </p:nvPr>
        </p:nvSpPr>
        <p:spPr/>
        <p:txBody>
          <a:bodyPr/>
          <a:lstStyle/>
          <a:p>
            <a:fld id="{03B1DF74-5A9C-431D-BAAB-534C48B4CD9C}" type="slidenum">
              <a:rPr lang="en-US" smtClean="0"/>
              <a:pPr/>
              <a:t>9</a:t>
            </a:fld>
            <a:endParaRPr lang="en-US"/>
          </a:p>
        </p:txBody>
      </p:sp>
    </p:spTree>
    <p:extLst>
      <p:ext uri="{BB962C8B-B14F-4D97-AF65-F5344CB8AC3E}">
        <p14:creationId xmlns:p14="http://schemas.microsoft.com/office/powerpoint/2010/main" val="198241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7005BF-23F4-F646-B4A8-ED95CF68304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005BF-23F4-F646-B4A8-ED95CF68304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005BF-23F4-F646-B4A8-ED95CF68304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63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005BF-23F4-F646-B4A8-ED95CF68304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005BF-23F4-F646-B4A8-ED95CF68304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7005BF-23F4-F646-B4A8-ED95CF68304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7005BF-23F4-F646-B4A8-ED95CF68304A}"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7005BF-23F4-F646-B4A8-ED95CF68304A}"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05BF-23F4-F646-B4A8-ED95CF68304A}"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005BF-23F4-F646-B4A8-ED95CF68304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005BF-23F4-F646-B4A8-ED95CF68304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78399-9158-994A-8DCA-6B0776B731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05BF-23F4-F646-B4A8-ED95CF68304A}" type="datetimeFigureOut">
              <a:rPr lang="en-US" smtClean="0"/>
              <a:t>10/24/2018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78399-9158-994A-8DCA-6B0776B731EE}" type="slidenum">
              <a:rPr lang="en-US" smtClean="0"/>
              <a:t>‹#›</a:t>
            </a:fld>
            <a:endParaRPr lang="en-US"/>
          </a:p>
        </p:txBody>
      </p:sp>
    </p:spTree>
    <p:extLst>
      <p:ext uri="{BB962C8B-B14F-4D97-AF65-F5344CB8AC3E}">
        <p14:creationId xmlns:p14="http://schemas.microsoft.com/office/powerpoint/2010/main" val="439891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leo.org/"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A67"/>
        </a:solidFill>
        <a:effectLst/>
      </p:bgPr>
    </p:bg>
    <p:spTree>
      <p:nvGrpSpPr>
        <p:cNvPr id="1" name=""/>
        <p:cNvGrpSpPr/>
        <p:nvPr/>
      </p:nvGrpSpPr>
      <p:grpSpPr>
        <a:xfrm>
          <a:off x="0" y="0"/>
          <a:ext cx="0" cy="0"/>
          <a:chOff x="0" y="0"/>
          <a:chExt cx="0" cy="0"/>
        </a:xfrm>
      </p:grpSpPr>
      <p:pic>
        <p:nvPicPr>
          <p:cNvPr id="8" name="Picture 7" descr="pasted-image.pdf"/>
          <p:cNvPicPr>
            <a:picLocks noChangeAspect="1"/>
          </p:cNvPicPr>
          <p:nvPr/>
        </p:nvPicPr>
        <p:blipFill>
          <a:blip r:embed="rId3">
            <a:alphaModFix amt="5000"/>
            <a:extLst>
              <a:ext uri="{28A0092B-C50C-407E-A947-70E740481C1C}">
                <a14:useLocalDpi xmlns:a14="http://schemas.microsoft.com/office/drawing/2010/main"/>
              </a:ext>
            </a:extLst>
          </a:blip>
          <a:srcRect/>
          <a:stretch>
            <a:fillRect/>
          </a:stretch>
        </p:blipFill>
        <p:spPr bwMode="auto">
          <a:xfrm>
            <a:off x="-2564189" y="1219200"/>
            <a:ext cx="10752460" cy="10752460"/>
          </a:xfrm>
          <a:prstGeom prst="rect">
            <a:avLst/>
          </a:prstGeom>
          <a:noFill/>
          <a:ln>
            <a:noFill/>
          </a:ln>
          <a:effectLst/>
          <a:extLst>
            <a:ext uri="{909E8E84-426E-40dd-AFC4-6F175D3DCCD1}">
              <a14:hiddenFill xmlns:a14="http://schemas.microsoft.com/office/drawing/2010/main" xmlns="">
                <a:solidFill>
                  <a:srgbClr val="FFFFFF">
                    <a:alpha val="5228"/>
                  </a:srgbClr>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AutoShape 2"/>
          <p:cNvSpPr>
            <a:spLocks/>
          </p:cNvSpPr>
          <p:nvPr/>
        </p:nvSpPr>
        <p:spPr bwMode="auto">
          <a:xfrm>
            <a:off x="749247" y="1524000"/>
            <a:ext cx="7439024" cy="205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Democracy at Risk: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The State of the 2020 Census</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186" y="482687"/>
            <a:ext cx="1117513" cy="1117513"/>
          </a:xfrm>
          <a:prstGeom prst="rect">
            <a:avLst/>
          </a:prstGeom>
        </p:spPr>
      </p:pic>
      <p:sp>
        <p:nvSpPr>
          <p:cNvPr id="6" name="AutoShape 2"/>
          <p:cNvSpPr>
            <a:spLocks/>
          </p:cNvSpPr>
          <p:nvPr/>
        </p:nvSpPr>
        <p:spPr bwMode="auto">
          <a:xfrm>
            <a:off x="927143" y="3581400"/>
            <a:ext cx="7162799" cy="280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defTabSz="342900">
              <a:defRPr/>
            </a:pPr>
            <a:endParaRPr lang="en-US" sz="3300" dirty="0">
              <a:solidFill>
                <a:schemeClr val="accent1">
                  <a:lumMod val="60000"/>
                  <a:lumOff val="40000"/>
                </a:schemeClr>
              </a:solidFill>
              <a:latin typeface="Gotham Bold"/>
              <a:cs typeface="Gotham Bold"/>
              <a:sym typeface="Gotham Book" charset="0"/>
            </a:endParaRPr>
          </a:p>
          <a:p>
            <a:pPr algn="ctr" defTabSz="342900">
              <a:defRP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November 10,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2018</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endParaRPr>
          </a:p>
          <a:p>
            <a:pPr algn="ctr" defTabSz="342900">
              <a:defRPr/>
            </a:pPr>
            <a:endParaRPr lang="en-US" sz="2400"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endParaRPr>
          </a:p>
          <a:p>
            <a:pPr algn="ctr" defTabSz="342900">
              <a:defRPr/>
            </a:pPr>
            <a:r>
              <a:rPr lang="en-US" sz="24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rPr>
              <a:t>Arturo Vargas</a:t>
            </a:r>
          </a:p>
          <a:p>
            <a:pPr algn="ctr" defTabSz="342900">
              <a:defRPr/>
            </a:pPr>
            <a:r>
              <a:rPr lang="en-US" sz="24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rPr>
              <a:t>Chief Executive Officer</a:t>
            </a:r>
            <a:endParaRPr 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ok" charset="0"/>
            </a:endParaRPr>
          </a:p>
          <a:p>
            <a:pPr algn="ctr" defTabSz="342900">
              <a:defRPr/>
            </a:pPr>
            <a:r>
              <a:rPr lang="en-US" sz="2200"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NALEO </a:t>
            </a: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sym typeface="Gotham Book" charset="0"/>
              </a:rPr>
              <a:t>Educational Fund</a:t>
            </a:r>
            <a:endParaRPr lang="en-US" sz="220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sym typeface="Gotham Book" charset="0"/>
            </a:endParaRPr>
          </a:p>
          <a:p>
            <a:pPr algn="ctr" defTabSz="342900">
              <a:defRPr/>
            </a:pPr>
            <a:endParaRPr lang="en-US" sz="2400" dirty="0">
              <a:solidFill>
                <a:schemeClr val="accent1">
                  <a:lumMod val="60000"/>
                  <a:lumOff val="40000"/>
                </a:schemeClr>
              </a:solidFill>
              <a:latin typeface="Gotham Book" pitchFamily="50" charset="0"/>
              <a:cs typeface="Gotham Book" pitchFamily="50" charset="0"/>
              <a:sym typeface="Gotham Book" charset="0"/>
            </a:endParaRPr>
          </a:p>
        </p:txBody>
      </p:sp>
    </p:spTree>
    <p:extLst>
      <p:ext uri="{BB962C8B-B14F-4D97-AF65-F5344CB8AC3E}">
        <p14:creationId xmlns:p14="http://schemas.microsoft.com/office/powerpoint/2010/main" val="494103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819400" y="654838"/>
            <a:ext cx="57150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VIEWS ON RESPONSE MODES</a:t>
            </a:r>
          </a:p>
        </p:txBody>
      </p:sp>
      <p:sp>
        <p:nvSpPr>
          <p:cNvPr id="4" name="Content Placeholder 2"/>
          <p:cNvSpPr>
            <a:spLocks noGrp="1"/>
          </p:cNvSpPr>
          <p:nvPr>
            <p:ph idx="4294967295"/>
          </p:nvPr>
        </p:nvSpPr>
        <p:spPr>
          <a:xfrm>
            <a:off x="805987" y="1828800"/>
            <a:ext cx="7708285" cy="4724400"/>
          </a:xfrm>
        </p:spPr>
        <p:txBody>
          <a:bodyPr>
            <a:noAutofit/>
          </a:bodyPr>
          <a:lstStyle/>
          <a:p>
            <a:pPr marL="0" indent="0">
              <a:lnSpc>
                <a:spcPct val="120000"/>
              </a:lnSpc>
              <a:buNone/>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Survey respondents overwhelmingly expressed a preference to complete the Census by mail</a:t>
            </a:r>
            <a:r>
              <a:rPr lang="en-US" sz="1600" dirty="0">
                <a:latin typeface="Tahoma" panose="020B0604030504040204" pitchFamily="34" charset="0"/>
                <a:ea typeface="Tahoma" panose="020B0604030504040204" pitchFamily="34" charset="0"/>
                <a:cs typeface="Tahoma" panose="020B0604030504040204" pitchFamily="34" charset="0"/>
              </a:rPr>
              <a:t> on a paper form (75 percent)</a:t>
            </a:r>
          </a:p>
          <a:p>
            <a:pPr marL="0" indent="0">
              <a:lnSpc>
                <a:spcPct val="12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1600" dirty="0">
                <a:latin typeface="Tahoma" panose="020B0604030504040204" pitchFamily="34" charset="0"/>
                <a:ea typeface="Tahoma" panose="020B0604030504040204" pitchFamily="34" charset="0"/>
                <a:cs typeface="Tahoma" panose="020B0604030504040204" pitchFamily="34" charset="0"/>
              </a:rPr>
              <a:t>Nearly 40 percent of respondents said it is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not convenient to complete the form online</a:t>
            </a:r>
          </a:p>
          <a:p>
            <a:pPr marL="457200" lvl="1" indent="0">
              <a:lnSpc>
                <a:spcPct val="100000"/>
              </a:lnSpc>
              <a:buNone/>
            </a:pPr>
            <a:r>
              <a:rPr lang="en-US" sz="14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“There's people that don't have internet service down here in the Valley [Texas], some areas just don’t have it.”</a:t>
            </a:r>
          </a:p>
          <a:p>
            <a:pPr marL="457200" lvl="1" indent="0">
              <a:lnSpc>
                <a:spcPct val="100000"/>
              </a:lnSpc>
              <a:buNone/>
            </a:pPr>
            <a:endParaRPr lang="en-US"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0000"/>
              </a:lnSpc>
              <a:buNone/>
            </a:pPr>
            <a:r>
              <a:rPr lang="en-US" sz="14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“My mom is 61 years old and she’s not going to go on the computer. She’ll think it’s a trick, won’t like it, and won’t fill it out. If I go help her out, yes, she’ll do it. They are going to lose people who aren’t comfortable online.”</a:t>
            </a:r>
          </a:p>
          <a:p>
            <a:pPr marL="0" indent="0">
              <a:lnSpc>
                <a:spcPct val="12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1600" dirty="0">
                <a:latin typeface="Tahoma" panose="020B0604030504040204" pitchFamily="34" charset="0"/>
                <a:ea typeface="Tahoma" panose="020B0604030504040204" pitchFamily="34" charset="0"/>
                <a:cs typeface="Tahoma" panose="020B0604030504040204" pitchFamily="34" charset="0"/>
              </a:rPr>
              <a:t>Over 64 percent of respondents said that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sending a Census worker to their home was not convenient</a:t>
            </a:r>
          </a:p>
        </p:txBody>
      </p:sp>
      <p:pic>
        <p:nvPicPr>
          <p:cNvPr id="7" name="Picture 6">
            <a:extLst>
              <a:ext uri="{FF2B5EF4-FFF2-40B4-BE49-F238E27FC236}">
                <a16:creationId xmlns:a16="http://schemas.microsoft.com/office/drawing/2014/main" xmlns="" id="{FEEB37EF-4B21-A94B-9AE8-3E0A633E667B}"/>
              </a:ext>
            </a:extLst>
          </p:cNvPr>
          <p:cNvPicPr>
            <a:picLocks noChangeAspect="1"/>
          </p:cNvPicPr>
          <p:nvPr/>
        </p:nvPicPr>
        <p:blipFill>
          <a:blip r:embed="rId3"/>
          <a:stretch>
            <a:fillRect/>
          </a:stretch>
        </p:blipFill>
        <p:spPr>
          <a:xfrm>
            <a:off x="990600" y="228600"/>
            <a:ext cx="1309777" cy="1309777"/>
          </a:xfrm>
          <a:prstGeom prst="rect">
            <a:avLst/>
          </a:prstGeom>
        </p:spPr>
      </p:pic>
      <p:cxnSp>
        <p:nvCxnSpPr>
          <p:cNvPr id="8" name="Straight Connector 7">
            <a:extLst>
              <a:ext uri="{FF2B5EF4-FFF2-40B4-BE49-F238E27FC236}">
                <a16:creationId xmlns:a16="http://schemas.microsoft.com/office/drawing/2014/main" xmlns="" id="{D3EF158B-97C9-9F45-BD88-A8CC71D8AD97}"/>
              </a:ext>
            </a:extLst>
          </p:cNvPr>
          <p:cNvCxnSpPr>
            <a:cxnSpLocks/>
          </p:cNvCxnSpPr>
          <p:nvPr/>
        </p:nvCxnSpPr>
        <p:spPr>
          <a:xfrm flipH="1">
            <a:off x="914401" y="2667000"/>
            <a:ext cx="7467599"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3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743200" y="685800"/>
            <a:ext cx="44958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MESSAGES</a:t>
            </a:r>
          </a:p>
        </p:txBody>
      </p:sp>
      <p:sp>
        <p:nvSpPr>
          <p:cNvPr id="4" name="Content Placeholder 2"/>
          <p:cNvSpPr>
            <a:spLocks noGrp="1"/>
          </p:cNvSpPr>
          <p:nvPr>
            <p:ph idx="4294967295"/>
          </p:nvPr>
        </p:nvSpPr>
        <p:spPr>
          <a:xfrm>
            <a:off x="495300" y="1905000"/>
            <a:ext cx="8153400" cy="4572000"/>
          </a:xfrm>
        </p:spPr>
        <p:txBody>
          <a:bodyPr>
            <a:noAutofit/>
          </a:bodyPr>
          <a:lstStyle/>
          <a:p>
            <a:pPr>
              <a:lnSpc>
                <a:spcPct val="120000"/>
              </a:lnSpc>
            </a:pP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Any message is better than none:  </a:t>
            </a:r>
            <a:r>
              <a:rPr lang="en-US" sz="1400" dirty="0">
                <a:latin typeface="Tahoma" panose="020B0604030504040204" pitchFamily="34" charset="0"/>
                <a:ea typeface="Tahoma" panose="020B0604030504040204" pitchFamily="34" charset="0"/>
                <a:cs typeface="Tahoma" panose="020B0604030504040204" pitchFamily="34" charset="0"/>
              </a:rPr>
              <a:t>all four messages </a:t>
            </a:r>
            <a:r>
              <a:rPr lang="en-US" sz="1400" dirty="0" smtClean="0">
                <a:latin typeface="Tahoma" panose="020B0604030504040204" pitchFamily="34" charset="0"/>
                <a:ea typeface="Tahoma" panose="020B0604030504040204" pitchFamily="34" charset="0"/>
                <a:cs typeface="Tahoma" panose="020B0604030504040204" pitchFamily="34" charset="0"/>
              </a:rPr>
              <a:t>tested - </a:t>
            </a:r>
            <a:r>
              <a:rPr lang="en-US" sz="1400" i="1" dirty="0">
                <a:latin typeface="Tahoma" panose="020B0604030504040204" pitchFamily="34" charset="0"/>
                <a:ea typeface="Tahoma" panose="020B0604030504040204" pitchFamily="34" charset="0"/>
                <a:cs typeface="Tahoma" panose="020B0604030504040204" pitchFamily="34" charset="0"/>
              </a:rPr>
              <a:t>Convenient, Safe, Required; Civic/Community Duty; Funding; Resistance/Defend Community </a:t>
            </a:r>
            <a:r>
              <a:rPr lang="en-US" sz="1400" i="1" dirty="0" smtClean="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performed </a:t>
            </a:r>
            <a:r>
              <a:rPr lang="en-US" sz="1400" dirty="0">
                <a:latin typeface="Tahoma" panose="020B0604030504040204" pitchFamily="34" charset="0"/>
                <a:ea typeface="Tahoma" panose="020B0604030504040204" pitchFamily="34" charset="0"/>
                <a:cs typeface="Tahoma" panose="020B0604030504040204" pitchFamily="34" charset="0"/>
              </a:rPr>
              <a:t>better than the control group which received no </a:t>
            </a:r>
            <a:r>
              <a:rPr lang="en-US" sz="1400" dirty="0" smtClean="0">
                <a:latin typeface="Tahoma" panose="020B0604030504040204" pitchFamily="34" charset="0"/>
                <a:ea typeface="Tahoma" panose="020B0604030504040204" pitchFamily="34" charset="0"/>
                <a:cs typeface="Tahoma" panose="020B0604030504040204" pitchFamily="34" charset="0"/>
              </a:rPr>
              <a:t>message</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Messages about Census participation being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“Convenient, Safe and Required” </a:t>
            </a:r>
            <a:r>
              <a:rPr lang="en-US" sz="1400" dirty="0">
                <a:latin typeface="Tahoma" panose="020B0604030504040204" pitchFamily="34" charset="0"/>
                <a:ea typeface="Tahoma" panose="020B0604030504040204" pitchFamily="34" charset="0"/>
                <a:cs typeface="Tahoma" panose="020B0604030504040204" pitchFamily="34" charset="0"/>
              </a:rPr>
              <a:t>showed the most positive response in the survey</a:t>
            </a:r>
          </a:p>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lang="en-US" sz="12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Participating in the Census is safe and really easy, just a few clicks online. The Census protects your personal data and keeps your identity anonymous. By federal law, your response is required, and your information cannot be given out or shared”</a:t>
            </a:r>
          </a:p>
          <a:p>
            <a:pPr marL="0" indent="0">
              <a:lnSpc>
                <a:spcPct val="120000"/>
              </a:lnSpc>
              <a:buNone/>
            </a:pPr>
            <a:endParaRPr lang="en-US" sz="1200" i="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Messages about the role of Census data in providing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funding for local schools and community programs</a:t>
            </a:r>
            <a:r>
              <a:rPr lang="en-US" sz="1400" dirty="0">
                <a:latin typeface="Tahoma" panose="020B0604030504040204" pitchFamily="34" charset="0"/>
                <a:ea typeface="Tahoma" panose="020B0604030504040204" pitchFamily="34" charset="0"/>
                <a:cs typeface="Tahoma" panose="020B0604030504040204" pitchFamily="34" charset="0"/>
              </a:rPr>
              <a:t> were the most effective in the focus groups</a:t>
            </a:r>
          </a:p>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t>
            </a:r>
            <a:r>
              <a:rPr lang="en-US" sz="1200" i="1" dirty="0">
                <a:latin typeface="Tahoma" panose="020B0604030504040204" pitchFamily="34" charset="0"/>
                <a:ea typeface="Tahoma" panose="020B0604030504040204" pitchFamily="34" charset="0"/>
                <a:cs typeface="Tahoma" panose="020B0604030504040204" pitchFamily="34" charset="0"/>
              </a:rPr>
              <a:t>The government relies on the Census population count to determine funding for state and local services, including education, police, fire, and health care. Our community schools, hospitals, and first responders are depending on us to do our part and participate in the Census” </a:t>
            </a:r>
          </a:p>
        </p:txBody>
      </p:sp>
      <p:cxnSp>
        <p:nvCxnSpPr>
          <p:cNvPr id="7" name="Straight Connector 6">
            <a:extLst>
              <a:ext uri="{FF2B5EF4-FFF2-40B4-BE49-F238E27FC236}">
                <a16:creationId xmlns:a16="http://schemas.microsoft.com/office/drawing/2014/main" xmlns="" id="{64A3AA55-1668-5A4D-9048-08EC612129AB}"/>
              </a:ext>
            </a:extLst>
          </p:cNvPr>
          <p:cNvCxnSpPr/>
          <p:nvPr/>
        </p:nvCxnSpPr>
        <p:spPr>
          <a:xfrm>
            <a:off x="762000"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B992A3F9-D027-D24D-8301-D0AEF611144B}"/>
              </a:ext>
            </a:extLst>
          </p:cNvPr>
          <p:cNvPicPr>
            <a:picLocks noChangeAspect="1"/>
          </p:cNvPicPr>
          <p:nvPr/>
        </p:nvPicPr>
        <p:blipFill>
          <a:blip r:embed="rId3"/>
          <a:stretch>
            <a:fillRect/>
          </a:stretch>
        </p:blipFill>
        <p:spPr>
          <a:xfrm>
            <a:off x="1571345" y="386651"/>
            <a:ext cx="1143100" cy="1143100"/>
          </a:xfrm>
          <a:prstGeom prst="rect">
            <a:avLst/>
          </a:prstGeom>
        </p:spPr>
      </p:pic>
    </p:spTree>
    <p:extLst>
      <p:ext uri="{BB962C8B-B14F-4D97-AF65-F5344CB8AC3E}">
        <p14:creationId xmlns:p14="http://schemas.microsoft.com/office/powerpoint/2010/main" val="253618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33400" y="2819400"/>
            <a:ext cx="8153400" cy="4038600"/>
          </a:xfrm>
        </p:spPr>
        <p:txBody>
          <a:bodyPr>
            <a:noAutofit/>
          </a:bodyPr>
          <a:lstStyle/>
          <a:p>
            <a:pPr>
              <a:lnSpc>
                <a:spcPct val="120000"/>
              </a:lnSpc>
            </a:pPr>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Immigrants</a:t>
            </a:r>
            <a:r>
              <a:rPr lang="en-US" sz="1600" dirty="0">
                <a:latin typeface="Tahoma" panose="020B0604030504040204" pitchFamily="34" charset="0"/>
                <a:ea typeface="Tahoma" panose="020B0604030504040204" pitchFamily="34" charset="0"/>
                <a:cs typeface="Tahoma" panose="020B0604030504040204" pitchFamily="34" charset="0"/>
              </a:rPr>
              <a:t> were especially </a:t>
            </a:r>
            <a:r>
              <a:rPr lang="en-US" sz="1600" b="1" dirty="0">
                <a:solidFill>
                  <a:srgbClr val="0F3A67"/>
                </a:solidFill>
                <a:latin typeface="Tahoma" panose="020B0604030504040204" pitchFamily="34" charset="0"/>
                <a:ea typeface="Tahoma" panose="020B0604030504040204" pitchFamily="34" charset="0"/>
                <a:cs typeface="Tahoma" panose="020B0604030504040204" pitchFamily="34" charset="0"/>
              </a:rPr>
              <a:t>responsive to the convenience, safety, and required</a:t>
            </a:r>
            <a:r>
              <a:rPr lang="en-US" sz="1600" dirty="0">
                <a:latin typeface="Tahoma" panose="020B0604030504040204" pitchFamily="34" charset="0"/>
                <a:ea typeface="Tahoma" panose="020B0604030504040204" pitchFamily="34" charset="0"/>
                <a:cs typeface="Tahoma" panose="020B0604030504040204" pitchFamily="34" charset="0"/>
              </a:rPr>
              <a:t> message with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75 percent</a:t>
            </a:r>
            <a:r>
              <a:rPr lang="en-US" sz="1600" dirty="0">
                <a:latin typeface="Tahoma" panose="020B0604030504040204" pitchFamily="34" charset="0"/>
                <a:ea typeface="Tahoma" panose="020B0604030504040204" pitchFamily="34" charset="0"/>
                <a:cs typeface="Tahoma" panose="020B0604030504040204" pitchFamily="34" charset="0"/>
              </a:rPr>
              <a:t> saying they would definitely participate in response to the message. This is consistent with the serious privacy concerns voiced in the study</a:t>
            </a:r>
          </a:p>
          <a:p>
            <a:pPr>
              <a:lnSpc>
                <a:spcPct val="120000"/>
              </a:lnSpc>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Women</a:t>
            </a:r>
            <a:r>
              <a:rPr lang="en-US" sz="1600" dirty="0">
                <a:latin typeface="Tahoma" panose="020B0604030504040204" pitchFamily="34" charset="0"/>
                <a:ea typeface="Tahoma" panose="020B0604030504040204" pitchFamily="34" charset="0"/>
                <a:cs typeface="Tahoma" panose="020B0604030504040204" pitchFamily="34" charset="0"/>
              </a:rPr>
              <a:t> were most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responsive to the civic and community duty</a:t>
            </a:r>
            <a:r>
              <a:rPr lang="en-US" sz="1600" dirty="0">
                <a:latin typeface="Tahoma" panose="020B0604030504040204" pitchFamily="34" charset="0"/>
                <a:ea typeface="Tahoma" panose="020B0604030504040204" pitchFamily="34" charset="0"/>
                <a:cs typeface="Tahoma" panose="020B0604030504040204" pitchFamily="34" charset="0"/>
              </a:rPr>
              <a:t> message with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57 percent</a:t>
            </a:r>
            <a:r>
              <a:rPr lang="en-US" sz="1600" dirty="0">
                <a:latin typeface="Tahoma" panose="020B0604030504040204" pitchFamily="34" charset="0"/>
                <a:ea typeface="Tahoma" panose="020B0604030504040204" pitchFamily="34" charset="0"/>
                <a:cs typeface="Tahoma" panose="020B0604030504040204" pitchFamily="34" charset="0"/>
              </a:rPr>
              <a:t> saying they would definitely participate in response to the message</a:t>
            </a:r>
          </a:p>
          <a:p>
            <a:pPr>
              <a:lnSpc>
                <a:spcPct val="120000"/>
              </a:lnSpc>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Latinos under age 40</a:t>
            </a:r>
            <a:r>
              <a:rPr lang="en-US" sz="1600" dirty="0">
                <a:latin typeface="Tahoma" panose="020B0604030504040204" pitchFamily="34" charset="0"/>
                <a:ea typeface="Tahoma" panose="020B0604030504040204" pitchFamily="34" charset="0"/>
                <a:cs typeface="Tahoma" panose="020B0604030504040204" pitchFamily="34" charset="0"/>
              </a:rPr>
              <a:t> were most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responsive to the resistance</a:t>
            </a:r>
            <a:r>
              <a:rPr lang="en-US" sz="1600" dirty="0">
                <a:latin typeface="Tahoma" panose="020B0604030504040204" pitchFamily="34" charset="0"/>
                <a:ea typeface="Tahoma" panose="020B0604030504040204" pitchFamily="34" charset="0"/>
                <a:cs typeface="Tahoma" panose="020B0604030504040204" pitchFamily="34" charset="0"/>
              </a:rPr>
              <a:t> message, with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53 percent</a:t>
            </a:r>
            <a:r>
              <a:rPr lang="en-US" sz="1600" dirty="0">
                <a:latin typeface="Tahoma" panose="020B0604030504040204" pitchFamily="34" charset="0"/>
                <a:ea typeface="Tahoma" panose="020B0604030504040204" pitchFamily="34" charset="0"/>
                <a:cs typeface="Tahoma" panose="020B0604030504040204" pitchFamily="34" charset="0"/>
              </a:rPr>
              <a:t> saying they would definitely participate in response to the message</a:t>
            </a:r>
            <a:endParaRPr lang="en-US" sz="1600" i="1" dirty="0">
              <a:latin typeface="Tahoma" panose="020B0604030504040204" pitchFamily="34" charset="0"/>
              <a:ea typeface="Tahoma" panose="020B0604030504040204" pitchFamily="34" charset="0"/>
              <a:cs typeface="Tahoma" panose="020B0604030504040204" pitchFamily="34" charset="0"/>
            </a:endParaRPr>
          </a:p>
        </p:txBody>
      </p:sp>
      <p:sp>
        <p:nvSpPr>
          <p:cNvPr id="6" name="AutoShape 1">
            <a:extLst>
              <a:ext uri="{FF2B5EF4-FFF2-40B4-BE49-F238E27FC236}">
                <a16:creationId xmlns:a16="http://schemas.microsoft.com/office/drawing/2014/main" xmlns="" id="{CEA63B05-2529-0541-990E-BF2956034469}"/>
              </a:ext>
            </a:extLst>
          </p:cNvPr>
          <p:cNvSpPr>
            <a:spLocks/>
          </p:cNvSpPr>
          <p:nvPr/>
        </p:nvSpPr>
        <p:spPr bwMode="auto">
          <a:xfrm>
            <a:off x="2286000" y="685800"/>
            <a:ext cx="5867400" cy="457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MESSAGES (</a:t>
            </a:r>
            <a:r>
              <a:rPr lang="en-US" altLang="en-US" sz="24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continued)</a:t>
            </a:r>
            <a:endPar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endParaRPr>
          </a:p>
        </p:txBody>
      </p:sp>
      <p:cxnSp>
        <p:nvCxnSpPr>
          <p:cNvPr id="7" name="Straight Connector 6">
            <a:extLst>
              <a:ext uri="{FF2B5EF4-FFF2-40B4-BE49-F238E27FC236}">
                <a16:creationId xmlns:a16="http://schemas.microsoft.com/office/drawing/2014/main" xmlns="" id="{2FA4438B-57CC-B34D-B83B-80D15B234EBE}"/>
              </a:ext>
            </a:extLst>
          </p:cNvPr>
          <p:cNvCxnSpPr/>
          <p:nvPr/>
        </p:nvCxnSpPr>
        <p:spPr>
          <a:xfrm>
            <a:off x="762000"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xmlns="" id="{B8E6B55D-3A03-DC41-A3D0-6CCA62F361EF}"/>
              </a:ext>
            </a:extLst>
          </p:cNvPr>
          <p:cNvPicPr>
            <a:picLocks noChangeAspect="1"/>
          </p:cNvPicPr>
          <p:nvPr/>
        </p:nvPicPr>
        <p:blipFill>
          <a:blip r:embed="rId3"/>
          <a:stretch>
            <a:fillRect/>
          </a:stretch>
        </p:blipFill>
        <p:spPr>
          <a:xfrm>
            <a:off x="1142900" y="386651"/>
            <a:ext cx="1143100" cy="1143100"/>
          </a:xfrm>
          <a:prstGeom prst="rect">
            <a:avLst/>
          </a:prstGeom>
        </p:spPr>
      </p:pic>
      <p:sp>
        <p:nvSpPr>
          <p:cNvPr id="2" name="Rectangle 1">
            <a:extLst>
              <a:ext uri="{FF2B5EF4-FFF2-40B4-BE49-F238E27FC236}">
                <a16:creationId xmlns:a16="http://schemas.microsoft.com/office/drawing/2014/main" xmlns="" id="{11F08EDB-AD56-6F41-81DC-B73F700C89CD}"/>
              </a:ext>
            </a:extLst>
          </p:cNvPr>
          <p:cNvSpPr/>
          <p:nvPr/>
        </p:nvSpPr>
        <p:spPr>
          <a:xfrm>
            <a:off x="1137992" y="1973282"/>
            <a:ext cx="6553200" cy="389017"/>
          </a:xfrm>
          <a:prstGeom prst="rect">
            <a:avLst/>
          </a:prstGeom>
        </p:spPr>
        <p:txBody>
          <a:bodyPr wrap="square">
            <a:spAutoFit/>
          </a:bodyPr>
          <a:lstStyle/>
          <a:p>
            <a:pPr algn="ctr">
              <a:lnSpc>
                <a:spcPct val="120000"/>
              </a:lnSpc>
            </a:pPr>
            <a:r>
              <a:rPr lang="en-US" b="1" dirty="0">
                <a:solidFill>
                  <a:srgbClr val="00A0DD"/>
                </a:solidFill>
                <a:latin typeface="Tahoma" panose="020B0604030504040204" pitchFamily="34" charset="0"/>
                <a:ea typeface="Tahoma" panose="020B0604030504040204" pitchFamily="34" charset="0"/>
                <a:cs typeface="Tahoma" panose="020B0604030504040204" pitchFamily="34" charset="0"/>
              </a:rPr>
              <a:t>Subgroup differences of note on the survey experiment</a:t>
            </a:r>
          </a:p>
        </p:txBody>
      </p:sp>
    </p:spTree>
    <p:extLst>
      <p:ext uri="{BB962C8B-B14F-4D97-AF65-F5344CB8AC3E}">
        <p14:creationId xmlns:p14="http://schemas.microsoft.com/office/powerpoint/2010/main" val="143712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895600" y="533300"/>
            <a:ext cx="5638800" cy="6859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 MESSENGERS</a:t>
            </a:r>
          </a:p>
        </p:txBody>
      </p:sp>
      <p:sp>
        <p:nvSpPr>
          <p:cNvPr id="4" name="Content Placeholder 2"/>
          <p:cNvSpPr>
            <a:spLocks noGrp="1"/>
          </p:cNvSpPr>
          <p:nvPr>
            <p:ph idx="4294967295"/>
          </p:nvPr>
        </p:nvSpPr>
        <p:spPr>
          <a:xfrm>
            <a:off x="495300" y="1910751"/>
            <a:ext cx="8153400" cy="5175849"/>
          </a:xfrm>
        </p:spPr>
        <p:txBody>
          <a:bodyPr>
            <a:noAutofit/>
          </a:bodyPr>
          <a:lstStyle/>
          <a:p>
            <a:pPr marL="0" indent="0" algn="ctr">
              <a:lnSpc>
                <a:spcPct val="120000"/>
              </a:lnSpc>
              <a:buNone/>
            </a:pPr>
            <a:r>
              <a:rPr lang="en-US" sz="1600" b="1" dirty="0">
                <a:solidFill>
                  <a:srgbClr val="00A0DD"/>
                </a:solidFill>
                <a:latin typeface="Tahoma" panose="020B0604030504040204" pitchFamily="34" charset="0"/>
                <a:ea typeface="Tahoma" panose="020B0604030504040204" pitchFamily="34" charset="0"/>
                <a:cs typeface="Tahoma" panose="020B0604030504040204" pitchFamily="34" charset="0"/>
              </a:rPr>
              <a:t>MESSENGERS</a:t>
            </a:r>
          </a:p>
          <a:p>
            <a:pPr marL="0" indent="0" algn="ctr">
              <a:lnSpc>
                <a:spcPct val="100000"/>
              </a:lnSpc>
              <a:buNone/>
            </a:pPr>
            <a:endParaRPr lang="en-US"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dirty="0">
                <a:latin typeface="Tahoma" panose="020B0604030504040204" pitchFamily="34" charset="0"/>
                <a:ea typeface="Tahoma" panose="020B0604030504040204" pitchFamily="34" charset="0"/>
                <a:cs typeface="Tahoma" panose="020B0604030504040204" pitchFamily="34" charset="0"/>
              </a:rPr>
              <a:t>Consistent with previous NALEO voter engagement research, </a:t>
            </a: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“Family Members” </a:t>
            </a:r>
            <a:r>
              <a:rPr lang="en-US" sz="1600" dirty="0">
                <a:latin typeface="Tahoma" panose="020B0604030504040204" pitchFamily="34" charset="0"/>
                <a:ea typeface="Tahoma" panose="020B0604030504040204" pitchFamily="34" charset="0"/>
                <a:cs typeface="Tahoma" panose="020B0604030504040204" pitchFamily="34" charset="0"/>
              </a:rPr>
              <a:t>were the most trusted messengers</a:t>
            </a:r>
          </a:p>
          <a:p>
            <a:pPr lvl="1">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Our previous voter engagement research also suggested that women in the household, in particular, were effective messengers</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Nurses, doctors, health providers and Latino community organizations</a:t>
            </a:r>
            <a:r>
              <a:rPr lang="en-US" sz="1600" dirty="0">
                <a:solidFill>
                  <a:srgbClr val="204B7D"/>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were also highly trusted as messengers</a:t>
            </a:r>
            <a:endPar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People who speak for “the children” or “the schools”</a:t>
            </a:r>
            <a:r>
              <a:rPr lang="en-US" sz="1600" dirty="0">
                <a:solidFill>
                  <a:srgbClr val="204B7D"/>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 such as teachers -- were especially trusted and convincing (our previous research on voter engagement had comparable findings)</a:t>
            </a:r>
          </a:p>
          <a:p>
            <a:pPr>
              <a:lnSpc>
                <a:spcPct val="120000"/>
              </a:lnSpc>
            </a:pPr>
            <a:r>
              <a:rPr lang="en-US" sz="1600" b="1" dirty="0">
                <a:solidFill>
                  <a:srgbClr val="204B7D"/>
                </a:solidFill>
                <a:latin typeface="Tahoma" panose="020B0604030504040204" pitchFamily="34" charset="0"/>
                <a:ea typeface="Tahoma" panose="020B0604030504040204" pitchFamily="34" charset="0"/>
                <a:cs typeface="Tahoma" panose="020B0604030504040204" pitchFamily="34" charset="0"/>
              </a:rPr>
              <a:t>Elected officials were among the least trusted</a:t>
            </a:r>
            <a:r>
              <a:rPr lang="en-US" sz="1600" dirty="0">
                <a:solidFill>
                  <a:srgbClr val="204B7D"/>
                </a:solidFill>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as a reliable source for information</a:t>
            </a:r>
          </a:p>
        </p:txBody>
      </p:sp>
      <p:cxnSp>
        <p:nvCxnSpPr>
          <p:cNvPr id="5" name="Straight Connector 4"/>
          <p:cNvCxnSpPr/>
          <p:nvPr/>
        </p:nvCxnSpPr>
        <p:spPr>
          <a:xfrm>
            <a:off x="1000615" y="1600200"/>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xmlns="" id="{095E9383-B99B-834D-B8AD-712A41E58493}"/>
              </a:ext>
            </a:extLst>
          </p:cNvPr>
          <p:cNvPicPr>
            <a:picLocks noChangeAspect="1"/>
          </p:cNvPicPr>
          <p:nvPr/>
        </p:nvPicPr>
        <p:blipFill>
          <a:blip r:embed="rId3"/>
          <a:stretch>
            <a:fillRect/>
          </a:stretch>
        </p:blipFill>
        <p:spPr>
          <a:xfrm>
            <a:off x="1523900" y="386651"/>
            <a:ext cx="1143100" cy="1143100"/>
          </a:xfrm>
          <a:prstGeom prst="rect">
            <a:avLst/>
          </a:prstGeom>
        </p:spPr>
      </p:pic>
    </p:spTree>
    <p:extLst>
      <p:ext uri="{BB962C8B-B14F-4D97-AF65-F5344CB8AC3E}">
        <p14:creationId xmlns:p14="http://schemas.microsoft.com/office/powerpoint/2010/main" val="215275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6"/>
          <p:cNvSpPr txBox="1">
            <a:spLocks noChangeArrowheads="1"/>
          </p:cNvSpPr>
          <p:nvPr/>
        </p:nvSpPr>
        <p:spPr bwMode="auto">
          <a:xfrm>
            <a:off x="9620710" y="2831270"/>
            <a:ext cx="184731" cy="31149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742950" indent="-285750">
              <a:defRPr sz="3600">
                <a:solidFill>
                  <a:srgbClr val="000000"/>
                </a:solidFill>
                <a:latin typeface="Helvetica Light" pitchFamily="1" charset="0"/>
                <a:ea typeface="MS PGothic" panose="020B0600070205080204" pitchFamily="34" charset="-128"/>
                <a:sym typeface="Helvetica Light" pitchFamily="1" charset="0"/>
              </a:defRPr>
            </a:lvl2pPr>
            <a:lvl3pPr marL="1143000" indent="-228600">
              <a:defRPr sz="3600">
                <a:solidFill>
                  <a:srgbClr val="000000"/>
                </a:solidFill>
                <a:latin typeface="Helvetica Light" pitchFamily="1" charset="0"/>
                <a:ea typeface="MS PGothic" panose="020B0600070205080204" pitchFamily="34" charset="-128"/>
                <a:sym typeface="Helvetica Light" pitchFamily="1" charset="0"/>
              </a:defRPr>
            </a:lvl3pPr>
            <a:lvl4pPr marL="1600200" indent="-228600">
              <a:defRPr sz="3600">
                <a:solidFill>
                  <a:srgbClr val="000000"/>
                </a:solidFill>
                <a:latin typeface="Helvetica Light" pitchFamily="1" charset="0"/>
                <a:ea typeface="MS PGothic" panose="020B0600070205080204" pitchFamily="34" charset="-128"/>
                <a:sym typeface="Helvetica Light" pitchFamily="1" charset="0"/>
              </a:defRPr>
            </a:lvl4pPr>
            <a:lvl5pPr marL="2057400" indent="-228600">
              <a:defRPr sz="3600">
                <a:solidFill>
                  <a:srgbClr val="000000"/>
                </a:solidFill>
                <a:latin typeface="Helvetica Light" pitchFamily="1" charset="0"/>
                <a:ea typeface="MS PGothic" panose="020B0600070205080204" pitchFamily="34" charset="-128"/>
                <a:sym typeface="Helvetica Light" pitchFamily="1" charset="0"/>
              </a:defRPr>
            </a:lvl5pPr>
            <a:lvl6pPr marL="25146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29718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34290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38862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endParaRPr lang="en-US" altLang="en-US" sz="1424"/>
          </a:p>
        </p:txBody>
      </p:sp>
      <p:sp>
        <p:nvSpPr>
          <p:cNvPr id="7" name="Rectangle 6"/>
          <p:cNvSpPr/>
          <p:nvPr/>
        </p:nvSpPr>
        <p:spPr>
          <a:xfrm>
            <a:off x="198408" y="560717"/>
            <a:ext cx="8793192" cy="4462760"/>
          </a:xfrm>
          <a:prstGeom prst="rect">
            <a:avLst/>
          </a:prstGeom>
        </p:spPr>
        <p:txBody>
          <a:bodyPr wrap="square">
            <a:spAutoFit/>
          </a:bodyPr>
          <a:lstStyle/>
          <a:p>
            <a:pPr marL="800100" lvl="1" indent="-342900">
              <a:buFont typeface="Arial" panose="020B0604020202020204" pitchFamily="34" charset="0"/>
              <a:buChar char="•"/>
            </a:pPr>
            <a:r>
              <a:rPr lang="en-US" sz="1900" dirty="0" smtClean="0">
                <a:latin typeface="Tahoma" panose="020B0604030504040204" pitchFamily="34" charset="0"/>
                <a:ea typeface="Tahoma" panose="020B0604030504040204" pitchFamily="34" charset="0"/>
                <a:cs typeface="Tahoma" panose="020B0604030504040204" pitchFamily="34" charset="0"/>
              </a:rPr>
              <a:t>Review outreach and messaging approaches to determine strategies to adapt locally</a:t>
            </a:r>
          </a:p>
          <a:p>
            <a:pPr lvl="1"/>
            <a:endParaRPr lang="en-US" sz="19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Use </a:t>
            </a:r>
            <a:r>
              <a:rPr lang="en-US" dirty="0">
                <a:latin typeface="Tahoma" panose="020B0604030504040204" pitchFamily="34" charset="0"/>
                <a:ea typeface="Tahoma" panose="020B0604030504040204" pitchFamily="34" charset="0"/>
                <a:cs typeface="Tahoma" panose="020B0604030504040204" pitchFamily="34" charset="0"/>
              </a:rPr>
              <a:t>ROAM </a:t>
            </a:r>
            <a:r>
              <a:rPr lang="en-US" dirty="0" smtClean="0">
                <a:latin typeface="Tahoma" panose="020B0604030504040204" pitchFamily="34" charset="0"/>
                <a:ea typeface="Tahoma" panose="020B0604030504040204" pitchFamily="34" charset="0"/>
                <a:cs typeface="Tahoma" panose="020B0604030504040204" pitchFamily="34" charset="0"/>
              </a:rPr>
              <a:t>and CUNY mapping tools </a:t>
            </a:r>
            <a:r>
              <a:rPr lang="en-US" dirty="0">
                <a:latin typeface="Tahoma" panose="020B0604030504040204" pitchFamily="34" charset="0"/>
                <a:ea typeface="Tahoma" panose="020B0604030504040204" pitchFamily="34" charset="0"/>
                <a:cs typeface="Tahoma" panose="020B0604030504040204" pitchFamily="34" charset="0"/>
              </a:rPr>
              <a:t>to identify “Hard to Count Census” </a:t>
            </a:r>
            <a:r>
              <a:rPr lang="en-US" dirty="0" smtClean="0">
                <a:latin typeface="Tahoma" panose="020B0604030504040204" pitchFamily="34" charset="0"/>
                <a:ea typeface="Tahoma" panose="020B0604030504040204" pitchFamily="34" charset="0"/>
                <a:cs typeface="Tahoma" panose="020B0604030504040204" pitchFamily="34" charset="0"/>
              </a:rPr>
              <a:t>tracts</a:t>
            </a:r>
          </a:p>
          <a:p>
            <a:pPr lvl="1"/>
            <a:endParaRPr lang="en-US" sz="190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900" dirty="0" smtClean="0">
                <a:latin typeface="Tahoma" panose="020B0604030504040204" pitchFamily="34" charset="0"/>
                <a:ea typeface="Tahoma" panose="020B0604030504040204" pitchFamily="34" charset="0"/>
                <a:cs typeface="Tahoma" panose="020B0604030504040204" pitchFamily="34" charset="0"/>
              </a:rPr>
              <a:t>Identify partners and trusted messengers</a:t>
            </a:r>
          </a:p>
          <a:p>
            <a:pPr marL="742950" lvl="1" indent="-28575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900" dirty="0" smtClean="0">
                <a:latin typeface="Tahoma" panose="020B0604030504040204" pitchFamily="34" charset="0"/>
                <a:ea typeface="Tahoma" panose="020B0604030504040204" pitchFamily="34" charset="0"/>
                <a:cs typeface="Tahoma" panose="020B0604030504040204" pitchFamily="34" charset="0"/>
              </a:rPr>
              <a:t>Work with state and local Complete Count Committees</a:t>
            </a:r>
          </a:p>
          <a:p>
            <a:pPr marL="742950" lvl="1" indent="-28575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900" dirty="0" smtClean="0">
                <a:latin typeface="Tahoma" panose="020B0604030504040204" pitchFamily="34" charset="0"/>
                <a:ea typeface="Tahoma" panose="020B0604030504040204" pitchFamily="34" charset="0"/>
                <a:cs typeface="Tahoma" panose="020B0604030504040204" pitchFamily="34" charset="0"/>
              </a:rPr>
              <a:t>Advocate for state </a:t>
            </a:r>
            <a:r>
              <a:rPr lang="en-US" sz="1900" dirty="0">
                <a:latin typeface="Tahoma" panose="020B0604030504040204" pitchFamily="34" charset="0"/>
                <a:ea typeface="Tahoma" panose="020B0604030504040204" pitchFamily="34" charset="0"/>
                <a:cs typeface="Tahoma" panose="020B0604030504040204" pitchFamily="34" charset="0"/>
              </a:rPr>
              <a:t>and local funding for Census </a:t>
            </a:r>
            <a:r>
              <a:rPr lang="en-US" sz="1900" dirty="0" smtClean="0">
                <a:latin typeface="Tahoma" panose="020B0604030504040204" pitchFamily="34" charset="0"/>
                <a:ea typeface="Tahoma" panose="020B0604030504040204" pitchFamily="34" charset="0"/>
                <a:cs typeface="Tahoma" panose="020B0604030504040204" pitchFamily="34" charset="0"/>
              </a:rPr>
              <a:t>outreach</a:t>
            </a:r>
          </a:p>
          <a:p>
            <a:pPr marL="742950" lvl="1" indent="-28575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900" dirty="0" smtClean="0">
                <a:latin typeface="Tahoma" panose="020B0604030504040204" pitchFamily="34" charset="0"/>
                <a:ea typeface="Tahoma" panose="020B0604030504040204" pitchFamily="34" charset="0"/>
                <a:cs typeface="Tahoma" panose="020B0604030504040204" pitchFamily="34" charset="0"/>
              </a:rPr>
              <a:t>Urge Congress to provide the Census Bureau with adequate funding</a:t>
            </a:r>
          </a:p>
          <a:p>
            <a:pPr marL="742950" lvl="1" indent="-28575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900" dirty="0" smtClean="0">
                <a:latin typeface="Tahoma" panose="020B0604030504040204" pitchFamily="34" charset="0"/>
                <a:ea typeface="Tahoma" panose="020B0604030504040204" pitchFamily="34" charset="0"/>
                <a:cs typeface="Tahoma" panose="020B0604030504040204" pitchFamily="34" charset="0"/>
              </a:rPr>
              <a:t>Push good candidates to apply for Census jobs – </a:t>
            </a:r>
            <a:r>
              <a:rPr lang="en-US" sz="1900" b="1" dirty="0" smtClean="0">
                <a:latin typeface="Tahoma" panose="020B0604030504040204" pitchFamily="34" charset="0"/>
                <a:ea typeface="Tahoma" panose="020B0604030504040204" pitchFamily="34" charset="0"/>
                <a:cs typeface="Tahoma" panose="020B0604030504040204" pitchFamily="34" charset="0"/>
              </a:rPr>
              <a:t>Census.gov/jobs</a:t>
            </a:r>
          </a:p>
          <a:p>
            <a:pPr marL="742950" lvl="1" indent="-285750">
              <a:buFont typeface="Arial" panose="020B0604020202020204" pitchFamily="34" charset="0"/>
              <a:buChar char="•"/>
            </a:pPr>
            <a:endParaRPr lang="en-US" sz="19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AutoShape 1"/>
          <p:cNvSpPr>
            <a:spLocks/>
          </p:cNvSpPr>
          <p:nvPr/>
        </p:nvSpPr>
        <p:spPr bwMode="auto">
          <a:xfrm>
            <a:off x="466680" y="0"/>
            <a:ext cx="8395023" cy="6576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eaLnBrk="1"/>
            <a:endParaRPr lang="en-US" altLang="en-US" sz="2600" dirty="0" smtClean="0">
              <a:solidFill>
                <a:srgbClr val="00A0DD"/>
              </a:solidFill>
              <a:latin typeface="Gotham Bold"/>
              <a:cs typeface="Gotham Bold"/>
              <a:sym typeface="Gotham Bold" pitchFamily="50" charset="0"/>
            </a:endParaRPr>
          </a:p>
          <a:p>
            <a:pPr algn="ctr" eaLnBrk="1"/>
            <a:r>
              <a:rPr lang="en-US" altLang="en-US" sz="26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Prepare for Census 2020</a:t>
            </a:r>
          </a:p>
          <a:p>
            <a:pPr algn="ctr" eaLnBrk="1"/>
            <a:endParaRPr lang="en-US" altLang="en-US" sz="2600" dirty="0">
              <a:solidFill>
                <a:srgbClr val="00A0DD"/>
              </a:solidFill>
              <a:latin typeface="Gotham Bold"/>
              <a:cs typeface="Gotham Bold"/>
              <a:sym typeface="Gotham Bold" pitchFamily="50" charset="0"/>
            </a:endParaRPr>
          </a:p>
        </p:txBody>
      </p:sp>
      <p:sp>
        <p:nvSpPr>
          <p:cNvPr id="6" name="Rectangle 5"/>
          <p:cNvSpPr/>
          <p:nvPr/>
        </p:nvSpPr>
        <p:spPr>
          <a:xfrm>
            <a:off x="380427" y="3289637"/>
            <a:ext cx="8229600" cy="400110"/>
          </a:xfrm>
          <a:prstGeom prst="rect">
            <a:avLst/>
          </a:prstGeom>
        </p:spPr>
        <p:txBody>
          <a:bodyPr wrap="square">
            <a:spAutoFit/>
          </a:bodyPr>
          <a:lstStyle/>
          <a:p>
            <a:pPr marL="320040" lvl="2">
              <a:spcBef>
                <a:spcPts val="1200"/>
              </a:spcBef>
              <a:defRPr/>
            </a:pPr>
            <a:endParaRPr lang="en-US" sz="2000" dirty="0" smtClean="0">
              <a:latin typeface="Gotham Book" pitchFamily="50" charset="0"/>
              <a:cs typeface="Gotham Book" pitchFamily="50" charset="0"/>
            </a:endParaRPr>
          </a:p>
        </p:txBody>
      </p:sp>
      <p:sp>
        <p:nvSpPr>
          <p:cNvPr id="8" name="Rectangle 7"/>
          <p:cNvSpPr/>
          <p:nvPr/>
        </p:nvSpPr>
        <p:spPr>
          <a:xfrm>
            <a:off x="138023" y="3980289"/>
            <a:ext cx="9273395" cy="2877711"/>
          </a:xfrm>
          <a:prstGeom prst="rect">
            <a:avLst/>
          </a:prstGeom>
        </p:spPr>
        <p:txBody>
          <a:bodyPr wrap="square">
            <a:spAutoFit/>
          </a:bodyPr>
          <a:lstStyle/>
          <a:p>
            <a:pPr marL="662940" lvl="2" indent="-342900">
              <a:buFont typeface="Arial" panose="020B0604020202020204" pitchFamily="34" charset="0"/>
              <a:buChar char="•"/>
              <a:defRPr/>
            </a:pPr>
            <a:endParaRPr lang="en-US" sz="1900" dirty="0" smtClean="0">
              <a:latin typeface="Tahoma" panose="020B0604030504040204" pitchFamily="34" charset="0"/>
              <a:ea typeface="Tahoma" panose="020B0604030504040204" pitchFamily="34" charset="0"/>
              <a:cs typeface="Tahoma" panose="020B0604030504040204" pitchFamily="34" charset="0"/>
            </a:endParaRPr>
          </a:p>
          <a:p>
            <a:pPr marL="662940" lvl="2" indent="-342900">
              <a:buFont typeface="Arial" panose="020B0604020202020204" pitchFamily="34" charset="0"/>
              <a:buChar char="•"/>
              <a:defRPr/>
            </a:pPr>
            <a:endParaRPr lang="en-US" sz="1900" dirty="0" smtClean="0">
              <a:latin typeface="Tahoma" panose="020B0604030504040204" pitchFamily="34" charset="0"/>
              <a:ea typeface="Tahoma" panose="020B0604030504040204" pitchFamily="34" charset="0"/>
              <a:cs typeface="Tahoma" panose="020B0604030504040204" pitchFamily="34" charset="0"/>
            </a:endParaRPr>
          </a:p>
          <a:p>
            <a:pPr marL="320040" lvl="2">
              <a:defRPr/>
            </a:pPr>
            <a:endParaRPr lang="en-US" sz="1900" dirty="0">
              <a:latin typeface="Tahoma" panose="020B0604030504040204" pitchFamily="34" charset="0"/>
              <a:ea typeface="Tahoma" panose="020B0604030504040204" pitchFamily="34" charset="0"/>
              <a:cs typeface="Tahoma" panose="020B0604030504040204" pitchFamily="34" charset="0"/>
            </a:endParaRPr>
          </a:p>
          <a:p>
            <a:pPr marL="800100" lvl="2" indent="-342900">
              <a:buFont typeface="Arial" panose="020B0604020202020204" pitchFamily="34" charset="0"/>
              <a:buChar char="•"/>
              <a:defRPr/>
            </a:pPr>
            <a:r>
              <a:rPr lang="en-US" sz="1900" dirty="0" smtClean="0">
                <a:latin typeface="Tahoma" panose="020B0604030504040204" pitchFamily="34" charset="0"/>
                <a:ea typeface="Tahoma" panose="020B0604030504040204" pitchFamily="34" charset="0"/>
                <a:cs typeface="Tahoma" panose="020B0604030504040204" pitchFamily="34" charset="0"/>
              </a:rPr>
              <a:t>Plan a “Get-Out-the Count” campaign</a:t>
            </a:r>
          </a:p>
          <a:p>
            <a:pPr marL="1120140" lvl="3" indent="-342900">
              <a:buFont typeface="Wingdings" panose="05000000000000000000" pitchFamily="2" charset="2"/>
              <a:buChar char="Ø"/>
              <a:defRPr/>
            </a:pPr>
            <a:r>
              <a:rPr lang="en-US" sz="1900" dirty="0" smtClean="0">
                <a:latin typeface="Tahoma" panose="020B0604030504040204" pitchFamily="34" charset="0"/>
                <a:ea typeface="Tahoma" panose="020B0604030504040204" pitchFamily="34" charset="0"/>
                <a:cs typeface="Tahoma" panose="020B0604030504040204" pitchFamily="34" charset="0"/>
              </a:rPr>
              <a:t>Prepare and disseminate informational materials</a:t>
            </a:r>
          </a:p>
          <a:p>
            <a:pPr marL="1120140" lvl="3" indent="-342900">
              <a:buFont typeface="Wingdings" panose="05000000000000000000" pitchFamily="2" charset="2"/>
              <a:buChar char="Ø"/>
              <a:defRPr/>
            </a:pPr>
            <a:r>
              <a:rPr lang="en-US" sz="1900" dirty="0" smtClean="0">
                <a:latin typeface="Tahoma" panose="020B0604030504040204" pitchFamily="34" charset="0"/>
                <a:ea typeface="Tahoma" panose="020B0604030504040204" pitchFamily="34" charset="0"/>
                <a:cs typeface="Tahoma" panose="020B0604030504040204" pitchFamily="34" charset="0"/>
              </a:rPr>
              <a:t>Provide questionnaire assistance</a:t>
            </a:r>
          </a:p>
          <a:p>
            <a:pPr marL="1120140" lvl="3" indent="-342900">
              <a:buFont typeface="Wingdings" panose="05000000000000000000" pitchFamily="2" charset="2"/>
              <a:buChar char="Ø"/>
              <a:defRPr/>
            </a:pPr>
            <a:r>
              <a:rPr lang="en-US" sz="1900" dirty="0" smtClean="0">
                <a:latin typeface="Tahoma" panose="020B0604030504040204" pitchFamily="34" charset="0"/>
                <a:ea typeface="Tahoma" panose="020B0604030504040204" pitchFamily="34" charset="0"/>
                <a:cs typeface="Tahoma" panose="020B0604030504040204" pitchFamily="34" charset="0"/>
              </a:rPr>
              <a:t>Conduct community forums</a:t>
            </a:r>
          </a:p>
          <a:p>
            <a:pPr marL="1120140" lvl="3" indent="-342900">
              <a:buFont typeface="Wingdings" panose="05000000000000000000" pitchFamily="2" charset="2"/>
              <a:buChar char="Ø"/>
              <a:defRPr/>
            </a:pPr>
            <a:r>
              <a:rPr lang="en-US" sz="1900" dirty="0" smtClean="0">
                <a:latin typeface="Tahoma" panose="020B0604030504040204" pitchFamily="34" charset="0"/>
                <a:ea typeface="Tahoma" panose="020B0604030504040204" pitchFamily="34" charset="0"/>
                <a:cs typeface="Tahoma" panose="020B0604030504040204" pitchFamily="34" charset="0"/>
              </a:rPr>
              <a:t>Work with traditional and social media on messaging campaign</a:t>
            </a:r>
          </a:p>
          <a:p>
            <a:pPr marL="320040" lvl="2">
              <a:spcBef>
                <a:spcPts val="1200"/>
              </a:spcBef>
              <a:defRPr/>
            </a:pPr>
            <a:endParaRPr lang="en-US" sz="1900" dirty="0" smtClean="0">
              <a:latin typeface="Gotham Book" pitchFamily="50" charset="0"/>
              <a:cs typeface="Gotham Book" pitchFamily="50" charset="0"/>
            </a:endParaRPr>
          </a:p>
        </p:txBody>
      </p:sp>
    </p:spTree>
    <p:extLst>
      <p:ext uri="{BB962C8B-B14F-4D97-AF65-F5344CB8AC3E}">
        <p14:creationId xmlns:p14="http://schemas.microsoft.com/office/powerpoint/2010/main" val="390062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7607" y="3228946"/>
            <a:ext cx="184656" cy="369328"/>
          </a:xfrm>
          <a:prstGeom prst="rect">
            <a:avLst/>
          </a:prstGeom>
        </p:spPr>
        <p:txBody>
          <a:bodyPr wrap="none" lIns="91435" tIns="45718" rIns="91435" bIns="45718">
            <a:spAutoFit/>
          </a:bodyPr>
          <a:lstStyle/>
          <a:p>
            <a:r>
              <a:rPr lang="en-US">
                <a:solidFill>
                  <a:srgbClr val="000000"/>
                </a:solidFill>
                <a:latin typeface="+mj-lt"/>
              </a:rPr>
              <a:t> </a:t>
            </a:r>
            <a:endParaRPr lang="en-US">
              <a:latin typeface="+mj-lt"/>
            </a:endParaRPr>
          </a:p>
        </p:txBody>
      </p:sp>
      <p:sp>
        <p:nvSpPr>
          <p:cNvPr id="3" name="Rectangle 2"/>
          <p:cNvSpPr/>
          <p:nvPr/>
        </p:nvSpPr>
        <p:spPr>
          <a:xfrm>
            <a:off x="4447607" y="3228946"/>
            <a:ext cx="184656" cy="369328"/>
          </a:xfrm>
          <a:prstGeom prst="rect">
            <a:avLst/>
          </a:prstGeom>
        </p:spPr>
        <p:txBody>
          <a:bodyPr wrap="none" lIns="91435" tIns="45718" rIns="91435" bIns="45718">
            <a:spAutoFit/>
          </a:bodyPr>
          <a:lstStyle/>
          <a:p>
            <a:r>
              <a:rPr lang="en-US">
                <a:solidFill>
                  <a:srgbClr val="000000"/>
                </a:solidFill>
                <a:latin typeface="+mj-lt"/>
              </a:rPr>
              <a:t> </a:t>
            </a:r>
            <a:endParaRPr lang="en-US">
              <a:latin typeface="+mj-lt"/>
            </a:endParaRPr>
          </a:p>
        </p:txBody>
      </p:sp>
      <p:sp>
        <p:nvSpPr>
          <p:cNvPr id="5" name="Rectangle 4"/>
          <p:cNvSpPr/>
          <p:nvPr/>
        </p:nvSpPr>
        <p:spPr>
          <a:xfrm>
            <a:off x="2895600" y="838200"/>
            <a:ext cx="5318501" cy="523220"/>
          </a:xfrm>
          <a:prstGeom prst="rect">
            <a:avLst/>
          </a:prstGeom>
        </p:spPr>
        <p:txBody>
          <a:bodyPr wrap="square">
            <a:spAutoFit/>
          </a:bodyPr>
          <a:lstStyle/>
          <a:p>
            <a:endParaRPr lang="en-US" sz="2800" dirty="0">
              <a:latin typeface="Gotham Book" pitchFamily="50" charset="0"/>
              <a:cs typeface="Gotham Book" pitchFamily="50" charset="0"/>
            </a:endParaRPr>
          </a:p>
        </p:txBody>
      </p:sp>
      <p:sp>
        <p:nvSpPr>
          <p:cNvPr id="6" name="TextBox 5"/>
          <p:cNvSpPr txBox="1"/>
          <p:nvPr/>
        </p:nvSpPr>
        <p:spPr>
          <a:xfrm>
            <a:off x="899627" y="363021"/>
            <a:ext cx="7545137" cy="1692771"/>
          </a:xfrm>
          <a:prstGeom prst="rect">
            <a:avLst/>
          </a:prstGeom>
          <a:solidFill>
            <a:srgbClr val="9F2121"/>
          </a:solidFill>
        </p:spPr>
        <p:txBody>
          <a:bodyPr wrap="square" rtlCol="0">
            <a:spAutoFit/>
          </a:bodyPr>
          <a:lstStyle/>
          <a:p>
            <a:pPr algn="ctr"/>
            <a:endPar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TAKE ACTION! </a:t>
            </a:r>
          </a:p>
          <a:p>
            <a:pPr algn="ct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SaveTheCensus</a:t>
            </a:r>
            <a:endPar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4.png"/>
          <p:cNvPicPr/>
          <p:nvPr/>
        </p:nvPicPr>
        <p:blipFill>
          <a:blip r:embed="rId2"/>
          <a:srcRect/>
          <a:stretch>
            <a:fillRect/>
          </a:stretch>
        </p:blipFill>
        <p:spPr>
          <a:xfrm>
            <a:off x="6880805" y="417562"/>
            <a:ext cx="1452245" cy="1583690"/>
          </a:xfrm>
          <a:prstGeom prst="rect">
            <a:avLst/>
          </a:prstGeom>
          <a:ln/>
        </p:spPr>
      </p:pic>
      <p:sp>
        <p:nvSpPr>
          <p:cNvPr id="9" name="Rectangle 8"/>
          <p:cNvSpPr/>
          <p:nvPr/>
        </p:nvSpPr>
        <p:spPr>
          <a:xfrm>
            <a:off x="856916" y="2476430"/>
            <a:ext cx="7810500" cy="3579437"/>
          </a:xfrm>
          <a:prstGeom prst="rect">
            <a:avLst/>
          </a:prstGeom>
        </p:spPr>
        <p:txBody>
          <a:bodyPr wrap="square" lIns="91435" tIns="45718" rIns="91435" bIns="45718">
            <a:spAutoFit/>
          </a:bodyPr>
          <a:lstStyle/>
          <a:p>
            <a:pPr algn="ctr">
              <a:lnSpc>
                <a:spcPct val="110000"/>
              </a:lnSpc>
            </a:pPr>
            <a:r>
              <a:rPr lang="en-US" sz="2400" b="1" dirty="0" smtClean="0">
                <a:solidFill>
                  <a:srgbClr val="0F3A67"/>
                </a:solidFill>
                <a:latin typeface="Tahoma" panose="020B0604030504040204" pitchFamily="34" charset="0"/>
                <a:ea typeface="Tahoma" panose="020B0604030504040204" pitchFamily="34" charset="0"/>
                <a:cs typeface="Tahoma" panose="020B0604030504040204" pitchFamily="34" charset="0"/>
              </a:rPr>
              <a:t>Join our </a:t>
            </a:r>
            <a:r>
              <a:rPr lang="en-US" sz="2400" b="1" dirty="0">
                <a:solidFill>
                  <a:srgbClr val="0F3A67"/>
                </a:solidFill>
                <a:latin typeface="Tahoma" panose="020B0604030504040204" pitchFamily="34" charset="0"/>
                <a:ea typeface="Tahoma" panose="020B0604030504040204" pitchFamily="34" charset="0"/>
                <a:cs typeface="Tahoma" panose="020B0604030504040204" pitchFamily="34" charset="0"/>
              </a:rPr>
              <a:t>Census 2020 campaign! </a:t>
            </a:r>
          </a:p>
          <a:p>
            <a:pPr>
              <a:lnSpc>
                <a:spcPct val="110000"/>
              </a:lnSpc>
            </a:pPr>
            <a:endPar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algn="ctr">
              <a:lnSpc>
                <a:spcPct val="110000"/>
              </a:lnSpc>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Visit </a:t>
            </a:r>
            <a:r>
              <a:rPr lang="en-US" sz="2000" b="1" dirty="0" smtClean="0">
                <a:solidFill>
                  <a:srgbClr val="0F3A67"/>
                </a:solidFill>
                <a:latin typeface="Tahoma" panose="020B0604030504040204" pitchFamily="34" charset="0"/>
                <a:ea typeface="Tahoma" panose="020B0604030504040204" pitchFamily="34" charset="0"/>
                <a:cs typeface="Tahoma" panose="020B0604030504040204" pitchFamily="34" charset="0"/>
                <a:hlinkClick r:id="rId3"/>
              </a:rPr>
              <a:t>www.NALEO.org</a:t>
            </a:r>
            <a:r>
              <a:rPr lang="en-US" sz="2000" b="1" dirty="0" smtClean="0">
                <a:solidFill>
                  <a:srgbClr val="0F3A67"/>
                </a:solidFill>
                <a:latin typeface="Tahoma" panose="020B0604030504040204" pitchFamily="34" charset="0"/>
                <a:ea typeface="Tahoma" panose="020B0604030504040204" pitchFamily="34" charset="0"/>
                <a:cs typeface="Tahoma" panose="020B0604030504040204" pitchFamily="34" charset="0"/>
              </a:rPr>
              <a:t> </a:t>
            </a:r>
          </a:p>
          <a:p>
            <a:pPr algn="ctr">
              <a:lnSpc>
                <a:spcPct val="110000"/>
              </a:lnSpc>
            </a:pPr>
            <a:endPar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algn="ctr">
              <a:lnSpc>
                <a:spcPct val="110000"/>
              </a:lnSpc>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Email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to </a:t>
            </a:r>
            <a:r>
              <a:rPr lang="en-US" sz="2000" b="1" dirty="0">
                <a:solidFill>
                  <a:srgbClr val="007DC3"/>
                </a:solidFill>
                <a:latin typeface="Tahoma" panose="020B0604030504040204" pitchFamily="34" charset="0"/>
                <a:ea typeface="Tahoma" panose="020B0604030504040204" pitchFamily="34" charset="0"/>
                <a:cs typeface="Tahoma" panose="020B0604030504040204" pitchFamily="34" charset="0"/>
              </a:rPr>
              <a:t>censusGOTC@naleo.org</a:t>
            </a:r>
            <a:r>
              <a:rPr lang="en-US" sz="2000" b="1" dirty="0">
                <a:solidFill>
                  <a:srgbClr val="0F3A67"/>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with “</a:t>
            </a:r>
            <a:r>
              <a:rPr lang="en-US" sz="2000" b="1" dirty="0">
                <a:solidFill>
                  <a:srgbClr val="007DC3"/>
                </a:solidFill>
                <a:latin typeface="Tahoma" panose="020B0604030504040204" pitchFamily="34" charset="0"/>
                <a:ea typeface="Tahoma" panose="020B0604030504040204" pitchFamily="34" charset="0"/>
                <a:cs typeface="Tahoma" panose="020B0604030504040204" pitchFamily="34" charset="0"/>
              </a:rPr>
              <a:t>Subscribe</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 in the subject line to join our Census email list.  </a:t>
            </a:r>
            <a:endPar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algn="ctr">
              <a:lnSpc>
                <a:spcPct val="110000"/>
              </a:lnSpc>
            </a:pPr>
            <a:endPar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algn="ctr">
              <a:lnSpc>
                <a:spcPct val="110000"/>
              </a:lnSpc>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Text </a:t>
            </a:r>
            <a:r>
              <a:rPr lang="en-US" sz="20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“CENSUS”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to</a:t>
            </a:r>
            <a:r>
              <a:rPr lang="en-US" sz="2000" b="1" dirty="0" smtClean="0">
                <a:solidFill>
                  <a:srgbClr val="00A0DD"/>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007DC3"/>
                </a:solidFill>
                <a:latin typeface="Tahoma" panose="020B0604030504040204" pitchFamily="34" charset="0"/>
                <a:ea typeface="Tahoma" panose="020B0604030504040204" pitchFamily="34" charset="0"/>
                <a:cs typeface="Tahoma" panose="020B0604030504040204" pitchFamily="34" charset="0"/>
              </a:rPr>
              <a:t>97779</a:t>
            </a:r>
            <a:r>
              <a:rPr lang="en-US" sz="2000" b="1" dirty="0">
                <a:solidFill>
                  <a:srgbClr val="00A0DD"/>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to join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our SMS/Census Get Out the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Count list. </a:t>
            </a:r>
          </a:p>
          <a:p>
            <a:pPr>
              <a:lnSpc>
                <a:spcPct val="110000"/>
              </a:lnSpc>
            </a:pPr>
            <a:r>
              <a:rPr lang="en-US" sz="1100" dirty="0" smtClean="0">
                <a:solidFill>
                  <a:srgbClr val="0F3A67"/>
                </a:solidFill>
                <a:latin typeface="Tahoma" panose="020B0604030504040204" pitchFamily="34" charset="0"/>
                <a:ea typeface="Tahoma" panose="020B0604030504040204" pitchFamily="34" charset="0"/>
                <a:cs typeface="Tahoma" panose="020B0604030504040204" pitchFamily="34" charset="0"/>
              </a:rPr>
              <a:t>       </a:t>
            </a:r>
          </a:p>
          <a:p>
            <a:pPr>
              <a:lnSpc>
                <a:spcPct val="110000"/>
              </a:lnSpc>
            </a:pPr>
            <a:r>
              <a:rPr lang="en-US" sz="1100" dirty="0">
                <a:solidFill>
                  <a:srgbClr val="0F3A67"/>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srgbClr val="0F3A67"/>
                </a:solidFill>
                <a:latin typeface="Tahoma" panose="020B0604030504040204" pitchFamily="34" charset="0"/>
                <a:ea typeface="Tahoma" panose="020B0604030504040204" pitchFamily="34" charset="0"/>
                <a:cs typeface="Tahoma" panose="020B0604030504040204" pitchFamily="34" charset="0"/>
              </a:rPr>
              <a:t>		(Standard </a:t>
            </a:r>
            <a:r>
              <a:rPr lang="en-US" sz="1100" dirty="0">
                <a:solidFill>
                  <a:srgbClr val="0F3A67"/>
                </a:solidFill>
                <a:latin typeface="Tahoma" panose="020B0604030504040204" pitchFamily="34" charset="0"/>
                <a:ea typeface="Tahoma" panose="020B0604030504040204" pitchFamily="34" charset="0"/>
                <a:cs typeface="Tahoma" panose="020B0604030504040204" pitchFamily="34" charset="0"/>
              </a:rPr>
              <a:t>messaging rates apply). </a:t>
            </a:r>
          </a:p>
        </p:txBody>
      </p:sp>
    </p:spTree>
    <p:extLst>
      <p:ext uri="{BB962C8B-B14F-4D97-AF65-F5344CB8AC3E}">
        <p14:creationId xmlns:p14="http://schemas.microsoft.com/office/powerpoint/2010/main" val="319775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0F3A67"/>
        </a:solidFill>
        <a:effectLst/>
      </p:bgPr>
    </p:bg>
    <p:spTree>
      <p:nvGrpSpPr>
        <p:cNvPr id="1" name=""/>
        <p:cNvGrpSpPr/>
        <p:nvPr/>
      </p:nvGrpSpPr>
      <p:grpSpPr>
        <a:xfrm>
          <a:off x="0" y="0"/>
          <a:ext cx="0" cy="0"/>
          <a:chOff x="0" y="0"/>
          <a:chExt cx="0" cy="0"/>
        </a:xfrm>
      </p:grpSpPr>
      <p:pic>
        <p:nvPicPr>
          <p:cNvPr id="43009" name="Picture 1" descr="pasted-image.pdf"/>
          <p:cNvPicPr>
            <a:picLocks noChangeAspect="1"/>
          </p:cNvPicPr>
          <p:nvPr/>
        </p:nvPicPr>
        <p:blipFill>
          <a:blip r:embed="rId3">
            <a:alphaModFix amt="5000"/>
            <a:extLst>
              <a:ext uri="{28A0092B-C50C-407E-A947-70E740481C1C}">
                <a14:useLocalDpi xmlns:a14="http://schemas.microsoft.com/office/drawing/2010/main"/>
              </a:ext>
            </a:extLst>
          </a:blip>
          <a:srcRect/>
          <a:stretch>
            <a:fillRect/>
          </a:stretch>
        </p:blipFill>
        <p:spPr bwMode="auto">
          <a:xfrm>
            <a:off x="-2971353" y="1663154"/>
            <a:ext cx="10752460" cy="10752460"/>
          </a:xfrm>
          <a:prstGeom prst="rect">
            <a:avLst/>
          </a:prstGeom>
          <a:noFill/>
          <a:ln>
            <a:noFill/>
          </a:ln>
          <a:effectLst/>
          <a:extLst>
            <a:ext uri="{909E8E84-426E-40dd-AFC4-6F175D3DCCD1}">
              <a14:hiddenFill xmlns="" xmlns:a14="http://schemas.microsoft.com/office/drawing/2010/main">
                <a:solidFill>
                  <a:srgbClr val="FFFFFF">
                    <a:alpha val="5228"/>
                  </a:srgbClr>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3010" name="AutoShape 2"/>
          <p:cNvSpPr>
            <a:spLocks/>
          </p:cNvSpPr>
          <p:nvPr/>
        </p:nvSpPr>
        <p:spPr bwMode="auto">
          <a:xfrm>
            <a:off x="607219" y="2209800"/>
            <a:ext cx="5566544" cy="711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pPr defTabSz="321457">
              <a:defRPr/>
            </a:pPr>
            <a:r>
              <a:rPr lang="en-US" sz="5062" b="1" dirty="0">
                <a:solidFill>
                  <a:srgbClr val="FFFFFF"/>
                </a:solidFill>
                <a:latin typeface="Gotham Book" charset="0"/>
                <a:cs typeface="Gotham Book" charset="0"/>
                <a:sym typeface="Gotham Book" charset="0"/>
              </a:rPr>
              <a:t>Thank you.</a:t>
            </a:r>
            <a:endParaRPr lang="en-US" sz="1266" b="1" dirty="0">
              <a:cs typeface="Helvetica Light" charset="0"/>
            </a:endParaRPr>
          </a:p>
        </p:txBody>
      </p:sp>
      <p:sp>
        <p:nvSpPr>
          <p:cNvPr id="9" name="Rectangle 8"/>
          <p:cNvSpPr/>
          <p:nvPr/>
        </p:nvSpPr>
        <p:spPr>
          <a:xfrm>
            <a:off x="607219" y="3581400"/>
            <a:ext cx="4572000" cy="2585323"/>
          </a:xfrm>
          <a:prstGeom prst="rect">
            <a:avLst/>
          </a:prstGeom>
        </p:spPr>
        <p:txBody>
          <a:bodyPr>
            <a:spAutoFit/>
          </a:bodyPr>
          <a:lstStyle/>
          <a:p>
            <a:pPr defTabSz="321457">
              <a:defRPr/>
            </a:pPr>
            <a:r>
              <a:rPr lang="en-US" sz="2400" b="1" dirty="0">
                <a:solidFill>
                  <a:srgbClr val="00A0DD"/>
                </a:solidFill>
                <a:latin typeface="Gotham" charset="0"/>
                <a:ea typeface="Gotham" charset="0"/>
                <a:cs typeface="Gotham" charset="0"/>
                <a:sym typeface="Gotham Book" charset="0"/>
              </a:rPr>
              <a:t>Arturo Vargas</a:t>
            </a:r>
            <a:r>
              <a:rPr lang="en-US" sz="2400" dirty="0">
                <a:solidFill>
                  <a:srgbClr val="00A0DD"/>
                </a:solidFill>
                <a:latin typeface="Gotham Book" panose="02000604040000020004" pitchFamily="50" charset="0"/>
                <a:cs typeface="Gotham Light" pitchFamily="50" charset="0"/>
                <a:sym typeface="Gotham Book" charset="0"/>
              </a:rPr>
              <a:t/>
            </a:r>
            <a:br>
              <a:rPr lang="en-US" sz="2400" dirty="0">
                <a:solidFill>
                  <a:srgbClr val="00A0DD"/>
                </a:solidFill>
                <a:latin typeface="Gotham Book" panose="02000604040000020004" pitchFamily="50" charset="0"/>
                <a:cs typeface="Gotham Light" pitchFamily="50" charset="0"/>
                <a:sym typeface="Gotham Book" charset="0"/>
              </a:rPr>
            </a:br>
            <a:r>
              <a:rPr lang="en-US" sz="2400" dirty="0" smtClean="0">
                <a:solidFill>
                  <a:srgbClr val="FFFFFF"/>
                </a:solidFill>
                <a:latin typeface="Gotham Book" panose="02000604040000020004" pitchFamily="50" charset="0"/>
                <a:cs typeface="Gotham Light" pitchFamily="50" charset="0"/>
                <a:sym typeface="Gotham Book" charset="0"/>
              </a:rPr>
              <a:t>Chief Executive Officer</a:t>
            </a:r>
            <a:r>
              <a:rPr lang="en-US" sz="2400" dirty="0">
                <a:solidFill>
                  <a:srgbClr val="FFFFFF"/>
                </a:solidFill>
                <a:latin typeface="Gotham Book" panose="02000604040000020004" pitchFamily="50" charset="0"/>
                <a:cs typeface="Gotham Light" pitchFamily="50" charset="0"/>
                <a:sym typeface="Gotham Book" charset="0"/>
              </a:rPr>
              <a:t/>
            </a:r>
            <a:br>
              <a:rPr lang="en-US" sz="2400" dirty="0">
                <a:solidFill>
                  <a:srgbClr val="FFFFFF"/>
                </a:solidFill>
                <a:latin typeface="Gotham Book" panose="02000604040000020004" pitchFamily="50" charset="0"/>
                <a:cs typeface="Gotham Light" pitchFamily="50" charset="0"/>
                <a:sym typeface="Gotham Book" charset="0"/>
              </a:rPr>
            </a:br>
            <a:r>
              <a:rPr lang="en-US" sz="2400" dirty="0">
                <a:solidFill>
                  <a:srgbClr val="FFFFFF"/>
                </a:solidFill>
                <a:latin typeface="Gotham Book" panose="02000604040000020004" pitchFamily="50" charset="0"/>
                <a:cs typeface="Gotham Light" pitchFamily="50" charset="0"/>
                <a:sym typeface="Gotham Book" charset="0"/>
              </a:rPr>
              <a:t>a</a:t>
            </a:r>
            <a:r>
              <a:rPr lang="en-US" sz="2400" dirty="0">
                <a:solidFill>
                  <a:schemeClr val="bg1"/>
                </a:solidFill>
                <a:latin typeface="Gotham Book" panose="02000604040000020004" pitchFamily="50" charset="0"/>
                <a:cs typeface="Gotham Light" pitchFamily="50" charset="0"/>
                <a:sym typeface="Gotham Book" charset="0"/>
              </a:rPr>
              <a:t>vargas@naleo.org</a:t>
            </a:r>
          </a:p>
          <a:p>
            <a:pPr defTabSz="321457">
              <a:defRPr/>
            </a:pPr>
            <a:r>
              <a:rPr lang="en-US" sz="2400" dirty="0">
                <a:solidFill>
                  <a:srgbClr val="FFFFFF"/>
                </a:solidFill>
                <a:latin typeface="Gotham Book" panose="02000604040000020004" pitchFamily="50" charset="0"/>
                <a:cs typeface="Gotham Light" pitchFamily="50" charset="0"/>
                <a:sym typeface="Gotham Book" charset="0"/>
              </a:rPr>
              <a:t>Twitter: @</a:t>
            </a:r>
            <a:r>
              <a:rPr lang="en-US" sz="2400" dirty="0" err="1">
                <a:solidFill>
                  <a:srgbClr val="FFFFFF"/>
                </a:solidFill>
                <a:latin typeface="Gotham Book" panose="02000604040000020004" pitchFamily="50" charset="0"/>
                <a:cs typeface="Gotham Light" pitchFamily="50" charset="0"/>
                <a:sym typeface="Gotham Book" charset="0"/>
              </a:rPr>
              <a:t>ArturoNALEO</a:t>
            </a:r>
            <a:r>
              <a:rPr lang="en-US" sz="2400" dirty="0">
                <a:solidFill>
                  <a:srgbClr val="FFFFFF"/>
                </a:solidFill>
                <a:latin typeface="Gotham Book" panose="02000604040000020004" pitchFamily="50" charset="0"/>
                <a:cs typeface="Gotham Light" pitchFamily="50" charset="0"/>
                <a:sym typeface="Gotham Book" charset="0"/>
              </a:rPr>
              <a:t/>
            </a:r>
            <a:br>
              <a:rPr lang="en-US" sz="2400" dirty="0">
                <a:solidFill>
                  <a:srgbClr val="FFFFFF"/>
                </a:solidFill>
                <a:latin typeface="Gotham Book" panose="02000604040000020004" pitchFamily="50" charset="0"/>
                <a:cs typeface="Gotham Light" pitchFamily="50" charset="0"/>
                <a:sym typeface="Gotham Book" charset="0"/>
              </a:rPr>
            </a:br>
            <a:r>
              <a:rPr lang="en-US" sz="2400" dirty="0">
                <a:solidFill>
                  <a:srgbClr val="FFFFFF"/>
                </a:solidFill>
                <a:latin typeface="Gotham Book" panose="02000604040000020004" pitchFamily="50" charset="0"/>
                <a:cs typeface="Gotham Light" pitchFamily="50" charset="0"/>
                <a:sym typeface="Gotham Book" charset="0"/>
              </a:rPr>
              <a:t/>
            </a:r>
            <a:br>
              <a:rPr lang="en-US" sz="2400" dirty="0">
                <a:solidFill>
                  <a:srgbClr val="FFFFFF"/>
                </a:solidFill>
                <a:latin typeface="Gotham Book" panose="02000604040000020004" pitchFamily="50" charset="0"/>
                <a:cs typeface="Gotham Light" pitchFamily="50" charset="0"/>
                <a:sym typeface="Gotham Book" charset="0"/>
              </a:rPr>
            </a:br>
            <a:r>
              <a:rPr lang="en-US" sz="2400" dirty="0">
                <a:solidFill>
                  <a:srgbClr val="FFFFFF"/>
                </a:solidFill>
                <a:latin typeface="Gotham Book" panose="02000604040000020004" pitchFamily="50" charset="0"/>
                <a:cs typeface="Gotham Light" pitchFamily="50" charset="0"/>
                <a:sym typeface="Gotham Book" charset="0"/>
              </a:rPr>
              <a:t>www.naleo.org</a:t>
            </a:r>
            <a:r>
              <a:rPr lang="en-US" dirty="0">
                <a:solidFill>
                  <a:srgbClr val="FFFFFF"/>
                </a:solidFill>
                <a:latin typeface="Gotham Book" panose="02000604040000020004" pitchFamily="50" charset="0"/>
                <a:cs typeface="Gotham-Light"/>
                <a:sym typeface="Gotham Book" charset="0"/>
              </a:rPr>
              <a:t/>
            </a:r>
            <a:br>
              <a:rPr lang="en-US" dirty="0">
                <a:solidFill>
                  <a:srgbClr val="FFFFFF"/>
                </a:solidFill>
                <a:latin typeface="Gotham Book" panose="02000604040000020004" pitchFamily="50" charset="0"/>
                <a:cs typeface="Gotham-Light"/>
                <a:sym typeface="Gotham Book" charset="0"/>
              </a:rPr>
            </a:br>
            <a:endParaRPr lang="en-US" dirty="0">
              <a:latin typeface="Gotham Book" panose="02000604040000020004" pitchFamily="50" charset="0"/>
              <a:cs typeface="Gotham-Ligh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186" y="482687"/>
            <a:ext cx="1117513" cy="1117513"/>
          </a:xfrm>
          <a:prstGeom prst="rect">
            <a:avLst/>
          </a:prstGeom>
        </p:spPr>
      </p:pic>
    </p:spTree>
    <p:extLst>
      <p:ext uri="{BB962C8B-B14F-4D97-AF65-F5344CB8AC3E}">
        <p14:creationId xmlns:p14="http://schemas.microsoft.com/office/powerpoint/2010/main" val="18057235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6"/>
          <p:cNvSpPr txBox="1">
            <a:spLocks noChangeArrowheads="1"/>
          </p:cNvSpPr>
          <p:nvPr/>
        </p:nvSpPr>
        <p:spPr bwMode="auto">
          <a:xfrm>
            <a:off x="10019109" y="2366368"/>
            <a:ext cx="184731" cy="481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742950" indent="-285750">
              <a:defRPr sz="3600">
                <a:solidFill>
                  <a:srgbClr val="000000"/>
                </a:solidFill>
                <a:latin typeface="Helvetica Light" pitchFamily="1" charset="0"/>
                <a:ea typeface="MS PGothic" panose="020B0600070205080204" pitchFamily="34" charset="-128"/>
                <a:sym typeface="Helvetica Light" pitchFamily="1" charset="0"/>
              </a:defRPr>
            </a:lvl2pPr>
            <a:lvl3pPr marL="1143000" indent="-228600">
              <a:defRPr sz="3600">
                <a:solidFill>
                  <a:srgbClr val="000000"/>
                </a:solidFill>
                <a:latin typeface="Helvetica Light" pitchFamily="1" charset="0"/>
                <a:ea typeface="MS PGothic" panose="020B0600070205080204" pitchFamily="34" charset="-128"/>
                <a:sym typeface="Helvetica Light" pitchFamily="1" charset="0"/>
              </a:defRPr>
            </a:lvl3pPr>
            <a:lvl4pPr marL="1600200" indent="-228600">
              <a:defRPr sz="3600">
                <a:solidFill>
                  <a:srgbClr val="000000"/>
                </a:solidFill>
                <a:latin typeface="Helvetica Light" pitchFamily="1" charset="0"/>
                <a:ea typeface="MS PGothic" panose="020B0600070205080204" pitchFamily="34" charset="-128"/>
                <a:sym typeface="Helvetica Light" pitchFamily="1" charset="0"/>
              </a:defRPr>
            </a:lvl4pPr>
            <a:lvl5pPr marL="2057400" indent="-228600">
              <a:defRPr sz="3600">
                <a:solidFill>
                  <a:srgbClr val="000000"/>
                </a:solidFill>
                <a:latin typeface="Helvetica Light" pitchFamily="1" charset="0"/>
                <a:ea typeface="MS PGothic" panose="020B0600070205080204" pitchFamily="34" charset="-128"/>
                <a:sym typeface="Helvetica Light" pitchFamily="1" charset="0"/>
              </a:defRPr>
            </a:lvl5pPr>
            <a:lvl6pPr marL="25146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29718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34290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38862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endParaRPr lang="en-US" altLang="en-US" sz="2531"/>
          </a:p>
        </p:txBody>
      </p:sp>
      <p:sp>
        <p:nvSpPr>
          <p:cNvPr id="2" name="Rectangle 1"/>
          <p:cNvSpPr/>
          <p:nvPr/>
        </p:nvSpPr>
        <p:spPr>
          <a:xfrm>
            <a:off x="798660" y="1400049"/>
            <a:ext cx="7599759" cy="1754326"/>
          </a:xfrm>
          <a:prstGeom prst="rect">
            <a:avLst/>
          </a:prstGeom>
        </p:spPr>
        <p:txBody>
          <a:bodyPr wrap="square">
            <a:spAutoFit/>
          </a:bodyPr>
          <a:lstStyle/>
          <a:p>
            <a:pPr marL="285750" indent="-285750">
              <a:buFont typeface="Arial" charset="0"/>
              <a:buChar char="•"/>
              <a:defRPr/>
            </a:pP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Bureau was mandated to conduct the 2020 Census at a lower cost per household than 2010.  Its plans have fallen </a:t>
            </a: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short and may now be the most expensive Census in history.</a:t>
            </a: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Bureau is making final </a:t>
            </a: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adjustments to </a:t>
            </a:r>
            <a:r>
              <a:rPr lang="en-US" dirty="0">
                <a:solidFill>
                  <a:srgbClr val="0F3A67"/>
                </a:solidFill>
                <a:latin typeface="Tahoma" panose="020B0604030504040204" pitchFamily="34" charset="0"/>
                <a:ea typeface="Tahoma" panose="020B0604030504040204" pitchFamily="34" charset="0"/>
                <a:cs typeface="Tahoma" panose="020B0604030504040204" pitchFamily="34" charset="0"/>
              </a:rPr>
              <a:t>changes and new approaches which all have important implications for the Latino community:</a:t>
            </a:r>
          </a:p>
        </p:txBody>
      </p:sp>
      <p:sp>
        <p:nvSpPr>
          <p:cNvPr id="7" name="AutoShape 1"/>
          <p:cNvSpPr>
            <a:spLocks/>
          </p:cNvSpPr>
          <p:nvPr/>
        </p:nvSpPr>
        <p:spPr bwMode="auto">
          <a:xfrm>
            <a:off x="401029" y="87354"/>
            <a:ext cx="8395023" cy="79362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eaLnBrk="1"/>
            <a:r>
              <a:rPr lang="en-US" altLang="en-US"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Census</a:t>
            </a:r>
          </a:p>
        </p:txBody>
      </p:sp>
      <p:sp>
        <p:nvSpPr>
          <p:cNvPr id="8" name="Content Placeholder 2"/>
          <p:cNvSpPr txBox="1">
            <a:spLocks/>
          </p:cNvSpPr>
          <p:nvPr/>
        </p:nvSpPr>
        <p:spPr bwMode="auto">
          <a:xfrm>
            <a:off x="0" y="880347"/>
            <a:ext cx="9144000" cy="496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defRPr/>
            </a:pPr>
            <a:r>
              <a:rPr lang="en-US" sz="2000" b="1" dirty="0">
                <a:solidFill>
                  <a:srgbClr val="204B7D"/>
                </a:solidFill>
                <a:latin typeface="Tahoma" panose="020B0604030504040204" pitchFamily="34" charset="0"/>
                <a:ea typeface="Tahoma" panose="020B0604030504040204" pitchFamily="34" charset="0"/>
                <a:cs typeface="Tahoma" panose="020B0604030504040204" pitchFamily="34" charset="0"/>
              </a:rPr>
              <a:t>Proposed Changes and New Approaches</a:t>
            </a:r>
          </a:p>
        </p:txBody>
      </p:sp>
      <p:pic>
        <p:nvPicPr>
          <p:cNvPr id="9" name="Picture 8" descr="wireless-internet11.png"/>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362215" y="3203581"/>
            <a:ext cx="714375" cy="514212"/>
          </a:xfrm>
          <a:prstGeom prst="rect">
            <a:avLst/>
          </a:prstGeom>
        </p:spPr>
      </p:pic>
      <p:sp>
        <p:nvSpPr>
          <p:cNvPr id="4" name="Rectangle 3"/>
          <p:cNvSpPr/>
          <p:nvPr/>
        </p:nvSpPr>
        <p:spPr>
          <a:xfrm>
            <a:off x="1182318" y="3133018"/>
            <a:ext cx="3129273" cy="584775"/>
          </a:xfrm>
          <a:prstGeom prst="rect">
            <a:avLst/>
          </a:prstGeom>
        </p:spPr>
        <p:txBody>
          <a:bodyPr wrap="square">
            <a:spAutoFit/>
          </a:bodyPr>
          <a:lstStyle/>
          <a:p>
            <a:pPr>
              <a:defRPr/>
            </a:pP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Internet response as primary response option</a:t>
            </a:r>
          </a:p>
        </p:txBody>
      </p:sp>
      <p:sp>
        <p:nvSpPr>
          <p:cNvPr id="5" name="Rectangle 4"/>
          <p:cNvSpPr/>
          <p:nvPr/>
        </p:nvSpPr>
        <p:spPr>
          <a:xfrm>
            <a:off x="5656712" y="4199579"/>
            <a:ext cx="3053953" cy="830997"/>
          </a:xfrm>
          <a:prstGeom prst="rect">
            <a:avLst/>
          </a:prstGeom>
        </p:spPr>
        <p:txBody>
          <a:bodyPr wrap="square">
            <a:spAutoFit/>
          </a:bodyPr>
          <a:lstStyle/>
          <a:p>
            <a:pPr>
              <a:defRPr/>
            </a:pP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Reduction in number of local census offices, field staff, field “presence”</a:t>
            </a:r>
          </a:p>
        </p:txBody>
      </p:sp>
      <p:sp>
        <p:nvSpPr>
          <p:cNvPr id="6" name="Rectangle 5"/>
          <p:cNvSpPr/>
          <p:nvPr/>
        </p:nvSpPr>
        <p:spPr>
          <a:xfrm>
            <a:off x="1283301" y="4076469"/>
            <a:ext cx="3482578" cy="1077218"/>
          </a:xfrm>
          <a:prstGeom prst="rect">
            <a:avLst/>
          </a:prstGeom>
        </p:spPr>
        <p:txBody>
          <a:bodyPr wrap="square">
            <a:spAutoFit/>
          </a:bodyPr>
          <a:lstStyle/>
          <a:p>
            <a:pPr>
              <a:defRPr/>
            </a:pP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Use of administrative records and other third-party data </a:t>
            </a:r>
            <a:b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for address canvassing and </a:t>
            </a:r>
            <a:b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non-response </a:t>
            </a:r>
            <a:r>
              <a:rPr lang="en-US" sz="1600" dirty="0" smtClean="0">
                <a:solidFill>
                  <a:srgbClr val="0F3A67"/>
                </a:solidFill>
                <a:latin typeface="Tahoma" panose="020B0604030504040204" pitchFamily="34" charset="0"/>
                <a:ea typeface="Tahoma" panose="020B0604030504040204" pitchFamily="34" charset="0"/>
                <a:cs typeface="Tahoma" panose="020B0604030504040204" pitchFamily="34" charset="0"/>
              </a:rPr>
              <a:t>follow-up </a:t>
            </a: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(NRFU)</a:t>
            </a:r>
          </a:p>
        </p:txBody>
      </p:sp>
      <p:sp>
        <p:nvSpPr>
          <p:cNvPr id="10" name="Rectangle 9"/>
          <p:cNvSpPr/>
          <p:nvPr/>
        </p:nvSpPr>
        <p:spPr>
          <a:xfrm>
            <a:off x="5799902" y="3231571"/>
            <a:ext cx="3589734" cy="584775"/>
          </a:xfrm>
          <a:prstGeom prst="rect">
            <a:avLst/>
          </a:prstGeom>
        </p:spPr>
        <p:txBody>
          <a:bodyPr wrap="square">
            <a:spAutoFit/>
          </a:bodyPr>
          <a:lstStyle/>
          <a:p>
            <a:pPr>
              <a:defRPr/>
            </a:pP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Redesign of questions on </a:t>
            </a:r>
            <a:b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rPr>
              <a:t>Hispanic origin and race</a:t>
            </a:r>
            <a:endParaRPr lang="en-US" sz="1758" dirty="0">
              <a:solidFill>
                <a:srgbClr val="0F3A67"/>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descr="clipboard.png"/>
          <p:cNvPicPr>
            <a:picLocks noChangeAspect="1"/>
          </p:cNvPicPr>
          <p:nvPr/>
        </p:nvPicPr>
        <p:blipFill>
          <a:blip r:embed="rId4">
            <a:alphaModFix amt="39000"/>
            <a:extLst>
              <a:ext uri="{28A0092B-C50C-407E-A947-70E740481C1C}">
                <a14:useLocalDpi xmlns:a14="http://schemas.microsoft.com/office/drawing/2010/main" val="0"/>
              </a:ext>
            </a:extLst>
          </a:blip>
          <a:stretch>
            <a:fillRect/>
          </a:stretch>
        </p:blipFill>
        <p:spPr>
          <a:xfrm>
            <a:off x="4940180" y="4114594"/>
            <a:ext cx="716532" cy="887230"/>
          </a:xfrm>
          <a:prstGeom prst="rect">
            <a:avLst/>
          </a:prstGeom>
        </p:spPr>
      </p:pic>
      <p:pic>
        <p:nvPicPr>
          <p:cNvPr id="16" name="Picture 15" descr="data-2.png"/>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39086" y="4019600"/>
            <a:ext cx="1022922" cy="1077219"/>
          </a:xfrm>
          <a:prstGeom prst="rect">
            <a:avLst/>
          </a:prstGeom>
        </p:spPr>
      </p:pic>
      <p:pic>
        <p:nvPicPr>
          <p:cNvPr id="11" name="Picture 10" descr="brush.png"/>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4828289" y="3221725"/>
            <a:ext cx="940314" cy="803672"/>
          </a:xfrm>
          <a:prstGeom prst="rect">
            <a:avLst/>
          </a:prstGeom>
        </p:spPr>
      </p:pic>
    </p:spTree>
    <p:extLst>
      <p:ext uri="{BB962C8B-B14F-4D97-AF65-F5344CB8AC3E}">
        <p14:creationId xmlns:p14="http://schemas.microsoft.com/office/powerpoint/2010/main" val="162090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3311" y="2056686"/>
            <a:ext cx="7848600" cy="4524315"/>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Years of underfunding have significantly altered the Bureau’s preparations and plans for the 2020 Census. </a:t>
            </a:r>
          </a:p>
          <a:p>
            <a:pPr marL="285750" indent="-285750">
              <a:buFont typeface="Arial" panose="020B0604020202020204" pitchFamily="34" charset="0"/>
              <a:buChar char="•"/>
            </a:pPr>
            <a:endParaRPr lang="en-US"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Rural communities hit hard:  Update/Enumerate replaced by Update/Leave in most areas; no final tests in rural communities.</a:t>
            </a:r>
          </a:p>
          <a:p>
            <a:pPr marL="285750" indent="-285750">
              <a:buFont typeface="Arial" panose="020B0604020202020204" pitchFamily="34" charset="0"/>
              <a:buChar char="•"/>
            </a:pPr>
            <a:endParaRPr lang="en-U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Plans for the Dress Rehearsal in three diverse sites replaced by a single, limited “End-to-End test” in an urban site.</a:t>
            </a:r>
          </a:p>
          <a:p>
            <a:pPr marL="285750" indent="-285750">
              <a:buFont typeface="Arial" panose="020B0604020202020204" pitchFamily="34" charset="0"/>
              <a:buChar char="•"/>
            </a:pPr>
            <a:endParaRPr lang="en-US"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Ban on hiring work-authorized non-U.S. citizens.</a:t>
            </a:r>
          </a:p>
          <a:p>
            <a:pPr marL="285750" indent="-285750">
              <a:buFont typeface="Arial" panose="020B0604020202020204" pitchFamily="34" charset="0"/>
              <a:buChar char="•"/>
            </a:pPr>
            <a:endParaRPr lang="en-U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The 2020 Census questionnaire has been radically changed in the final months before the enumeration, including the abrupt, unexplained changes to the Bureau’s plans for data collection on Race and Ethnicity, and the last minute addition of a citizenship question.</a:t>
            </a:r>
            <a:endParaRPr lang="en-U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dirty="0"/>
              <a:t> </a:t>
            </a:r>
          </a:p>
        </p:txBody>
      </p:sp>
      <p:sp>
        <p:nvSpPr>
          <p:cNvPr id="6" name="Rectangle 5"/>
          <p:cNvSpPr/>
          <p:nvPr/>
        </p:nvSpPr>
        <p:spPr>
          <a:xfrm>
            <a:off x="838200" y="381000"/>
            <a:ext cx="7391400" cy="1292662"/>
          </a:xfrm>
          <a:prstGeom prst="rect">
            <a:avLst/>
          </a:prstGeom>
        </p:spPr>
        <p:txBody>
          <a:bodyPr wrap="square">
            <a:spAutoFit/>
          </a:bodyPr>
          <a:lstStyle/>
          <a:p>
            <a:r>
              <a:rPr lang="en-US" sz="26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The 2020 Census that is proceeding is NOT the operation the Bureau has been planning for the past decade </a:t>
            </a:r>
            <a:endParaRPr lang="en-US" sz="2600" i="1" dirty="0">
              <a:solidFill>
                <a:srgbClr val="007DC3"/>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1027932" y="1949707"/>
            <a:ext cx="7305185"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17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6"/>
          <p:cNvSpPr txBox="1">
            <a:spLocks noChangeArrowheads="1"/>
          </p:cNvSpPr>
          <p:nvPr/>
        </p:nvSpPr>
        <p:spPr bwMode="auto">
          <a:xfrm>
            <a:off x="9800332" y="2632027"/>
            <a:ext cx="184731" cy="384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742950" indent="-285750">
              <a:defRPr sz="3600">
                <a:solidFill>
                  <a:srgbClr val="000000"/>
                </a:solidFill>
                <a:latin typeface="Helvetica Light" pitchFamily="1" charset="0"/>
                <a:ea typeface="MS PGothic" panose="020B0600070205080204" pitchFamily="34" charset="-128"/>
                <a:sym typeface="Helvetica Light" pitchFamily="1" charset="0"/>
              </a:defRPr>
            </a:lvl2pPr>
            <a:lvl3pPr marL="1143000" indent="-228600">
              <a:defRPr sz="3600">
                <a:solidFill>
                  <a:srgbClr val="000000"/>
                </a:solidFill>
                <a:latin typeface="Helvetica Light" pitchFamily="1" charset="0"/>
                <a:ea typeface="MS PGothic" panose="020B0600070205080204" pitchFamily="34" charset="-128"/>
                <a:sym typeface="Helvetica Light" pitchFamily="1" charset="0"/>
              </a:defRPr>
            </a:lvl3pPr>
            <a:lvl4pPr marL="1600200" indent="-228600">
              <a:defRPr sz="3600">
                <a:solidFill>
                  <a:srgbClr val="000000"/>
                </a:solidFill>
                <a:latin typeface="Helvetica Light" pitchFamily="1" charset="0"/>
                <a:ea typeface="MS PGothic" panose="020B0600070205080204" pitchFamily="34" charset="-128"/>
                <a:sym typeface="Helvetica Light" pitchFamily="1" charset="0"/>
              </a:defRPr>
            </a:lvl4pPr>
            <a:lvl5pPr marL="2057400" indent="-228600">
              <a:defRPr sz="3600">
                <a:solidFill>
                  <a:srgbClr val="000000"/>
                </a:solidFill>
                <a:latin typeface="Helvetica Light" pitchFamily="1" charset="0"/>
                <a:ea typeface="MS PGothic" panose="020B0600070205080204" pitchFamily="34" charset="-128"/>
                <a:sym typeface="Helvetica Light" pitchFamily="1" charset="0"/>
              </a:defRPr>
            </a:lvl5pPr>
            <a:lvl6pPr marL="25146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29718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34290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38862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endParaRPr lang="en-US" altLang="en-US" sz="1898"/>
          </a:p>
        </p:txBody>
      </p:sp>
      <p:sp>
        <p:nvSpPr>
          <p:cNvPr id="64515" name="Content Placeholder 2"/>
          <p:cNvSpPr txBox="1">
            <a:spLocks/>
          </p:cNvSpPr>
          <p:nvPr/>
        </p:nvSpPr>
        <p:spPr bwMode="auto">
          <a:xfrm>
            <a:off x="3326308" y="1419822"/>
            <a:ext cx="2009180" cy="287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457200">
              <a:defRPr sz="3600">
                <a:solidFill>
                  <a:srgbClr val="000000"/>
                </a:solidFill>
                <a:latin typeface="Helvetica Light" pitchFamily="1" charset="0"/>
                <a:ea typeface="MS PGothic" panose="020B0600070205080204" pitchFamily="34" charset="-128"/>
                <a:sym typeface="Helvetica Light" pitchFamily="1" charset="0"/>
              </a:defRPr>
            </a:lvl2pPr>
            <a:lvl3pPr marL="914400">
              <a:defRPr sz="3600">
                <a:solidFill>
                  <a:srgbClr val="000000"/>
                </a:solidFill>
                <a:latin typeface="Helvetica Light" pitchFamily="1" charset="0"/>
                <a:ea typeface="MS PGothic" panose="020B0600070205080204" pitchFamily="34" charset="-128"/>
                <a:sym typeface="Helvetica Light" pitchFamily="1" charset="0"/>
              </a:defRPr>
            </a:lvl3pPr>
            <a:lvl4pPr marL="1371600">
              <a:defRPr sz="3600">
                <a:solidFill>
                  <a:srgbClr val="000000"/>
                </a:solidFill>
                <a:latin typeface="Helvetica Light" pitchFamily="1" charset="0"/>
                <a:ea typeface="MS PGothic" panose="020B0600070205080204" pitchFamily="34" charset="-128"/>
                <a:sym typeface="Helvetica Light" pitchFamily="1" charset="0"/>
              </a:defRPr>
            </a:lvl4pPr>
            <a:lvl5pPr marL="1828800">
              <a:defRPr sz="3600">
                <a:solidFill>
                  <a:srgbClr val="000000"/>
                </a:solidFill>
                <a:latin typeface="Helvetica Light" pitchFamily="1" charset="0"/>
                <a:ea typeface="MS PGothic" panose="020B0600070205080204" pitchFamily="34" charset="-128"/>
                <a:sym typeface="Helvetica Light" pitchFamily="1" charset="0"/>
              </a:defRPr>
            </a:lvl5pPr>
            <a:lvl6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indent="9144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defTabSz="482186">
              <a:spcBef>
                <a:spcPct val="20000"/>
              </a:spcBef>
            </a:pPr>
            <a:r>
              <a:rPr lang="en-US" altLang="en-US" sz="949">
                <a:solidFill>
                  <a:srgbClr val="FFFFFF"/>
                </a:solidFill>
                <a:latin typeface="Gotham-Book" pitchFamily="50" charset="0"/>
                <a:ea typeface="Gotham-Book" pitchFamily="50" charset="0"/>
                <a:cs typeface="Gotham-Book" pitchFamily="50" charset="0"/>
              </a:rPr>
              <a:t>Latino Voter Impact in 2008 </a:t>
            </a:r>
          </a:p>
        </p:txBody>
      </p:sp>
      <p:sp>
        <p:nvSpPr>
          <p:cNvPr id="8" name="AutoShape 1"/>
          <p:cNvSpPr>
            <a:spLocks/>
          </p:cNvSpPr>
          <p:nvPr/>
        </p:nvSpPr>
        <p:spPr bwMode="auto">
          <a:xfrm>
            <a:off x="1598712" y="533400"/>
            <a:ext cx="4116288" cy="14356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r>
              <a:rPr lang="en-US" altLang="en-US" sz="22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Two-question </a:t>
            </a:r>
            <a:r>
              <a:rPr lang="en-US" altLang="en-US" sz="2200" b="1" dirty="0" smtClean="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format on Race and Hispanic origin for </a:t>
            </a:r>
            <a:endParaRPr lang="en-US" altLang="en-US" sz="22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endParaRPr>
          </a:p>
          <a:p>
            <a:pPr eaLnBrk="1"/>
            <a:r>
              <a:rPr lang="en-US" altLang="en-US" sz="2200" b="1" dirty="0" smtClean="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Census </a:t>
            </a:r>
            <a:r>
              <a:rPr lang="en-US" altLang="en-US" sz="22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2020 raises questions</a:t>
            </a:r>
          </a:p>
        </p:txBody>
      </p:sp>
      <p:sp>
        <p:nvSpPr>
          <p:cNvPr id="7" name="AutoShape 1"/>
          <p:cNvSpPr>
            <a:spLocks/>
          </p:cNvSpPr>
          <p:nvPr/>
        </p:nvSpPr>
        <p:spPr bwMode="auto">
          <a:xfrm>
            <a:off x="1423867" y="4191485"/>
            <a:ext cx="6296267" cy="2662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eaLnBrk="1"/>
            <a:endParaRPr lang="en-US" altLang="en-US" sz="1950" dirty="0">
              <a:solidFill>
                <a:srgbClr val="204B7D"/>
              </a:solidFill>
              <a:latin typeface="Gotham Bold"/>
              <a:cs typeface="Gotham Bold"/>
              <a:sym typeface="Gotham Bold" pitchFamily="50" charset="0"/>
            </a:endParaRPr>
          </a:p>
        </p:txBody>
      </p:sp>
      <p:sp>
        <p:nvSpPr>
          <p:cNvPr id="4" name="Rectangle 3"/>
          <p:cNvSpPr/>
          <p:nvPr/>
        </p:nvSpPr>
        <p:spPr>
          <a:xfrm>
            <a:off x="534888" y="2226832"/>
            <a:ext cx="4800600" cy="4401205"/>
          </a:xfrm>
          <a:prstGeom prst="rect">
            <a:avLst/>
          </a:prstGeom>
        </p:spPr>
        <p:txBody>
          <a:bodyPr wrap="square">
            <a:spAutoFit/>
          </a:bodyPr>
          <a:lstStyle/>
          <a:p>
            <a:pPr marL="285750" indent="-285750">
              <a:buFont typeface="Arial" charset="0"/>
              <a:buChar char="•"/>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Only one Latino national origin will be reported by Census Bureau regardless of how respondents answer.</a:t>
            </a:r>
          </a:p>
          <a:p>
            <a:pPr marL="285750" indent="-285750">
              <a:buFont typeface="Arial" charset="0"/>
              <a:buChar char="•"/>
            </a:pPr>
            <a:endPar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U</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nclear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how Latinos will be respond to detailed reporting of White and Black sub-group identifications; Afro-Caribbean examples not included in Black/African American question.</a:t>
            </a:r>
          </a:p>
          <a:p>
            <a:pPr marL="285750" indent="-285750">
              <a:buFont typeface="Arial" charset="0"/>
              <a:buChar char="•"/>
            </a:pPr>
            <a:endPar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Census Bureau projects that with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this approach</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“Some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other race”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will become second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largest racial group in the nation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after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Census 2020.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r="3610" b="4863"/>
          <a:stretch/>
        </p:blipFill>
        <p:spPr>
          <a:xfrm>
            <a:off x="5798611" y="621787"/>
            <a:ext cx="2816347" cy="160504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684" b="3758"/>
          <a:stretch/>
        </p:blipFill>
        <p:spPr>
          <a:xfrm>
            <a:off x="5792688" y="2367473"/>
            <a:ext cx="2816347" cy="4086478"/>
          </a:xfrm>
          <a:prstGeom prst="rect">
            <a:avLst/>
          </a:prstGeom>
        </p:spPr>
      </p:pic>
      <p:pic>
        <p:nvPicPr>
          <p:cNvPr id="9" name="Picture 8">
            <a:extLst>
              <a:ext uri="{FF2B5EF4-FFF2-40B4-BE49-F238E27FC236}">
                <a16:creationId xmlns:a16="http://schemas.microsoft.com/office/drawing/2014/main" xmlns="" id="{C2690684-85C7-8642-A892-7EF4A1923B27}"/>
              </a:ext>
            </a:extLst>
          </p:cNvPr>
          <p:cNvPicPr>
            <a:picLocks noChangeAspect="1"/>
          </p:cNvPicPr>
          <p:nvPr/>
        </p:nvPicPr>
        <p:blipFill>
          <a:blip r:embed="rId5"/>
          <a:stretch>
            <a:fillRect/>
          </a:stretch>
        </p:blipFill>
        <p:spPr>
          <a:xfrm>
            <a:off x="336777" y="685800"/>
            <a:ext cx="1106486" cy="1106486"/>
          </a:xfrm>
          <a:prstGeom prst="rect">
            <a:avLst/>
          </a:prstGeom>
        </p:spPr>
      </p:pic>
    </p:spTree>
    <p:extLst>
      <p:ext uri="{BB962C8B-B14F-4D97-AF65-F5344CB8AC3E}">
        <p14:creationId xmlns:p14="http://schemas.microsoft.com/office/powerpoint/2010/main" val="116735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6"/>
          <p:cNvSpPr txBox="1">
            <a:spLocks noChangeArrowheads="1"/>
          </p:cNvSpPr>
          <p:nvPr/>
        </p:nvSpPr>
        <p:spPr bwMode="auto">
          <a:xfrm>
            <a:off x="9620710" y="2831270"/>
            <a:ext cx="184731" cy="31149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600">
                <a:solidFill>
                  <a:srgbClr val="000000"/>
                </a:solidFill>
                <a:latin typeface="Helvetica Light" pitchFamily="1" charset="0"/>
                <a:ea typeface="MS PGothic" panose="020B0600070205080204" pitchFamily="34" charset="-128"/>
                <a:sym typeface="Helvetica Light" pitchFamily="1" charset="0"/>
              </a:defRPr>
            </a:lvl1pPr>
            <a:lvl2pPr marL="742950" indent="-285750">
              <a:defRPr sz="3600">
                <a:solidFill>
                  <a:srgbClr val="000000"/>
                </a:solidFill>
                <a:latin typeface="Helvetica Light" pitchFamily="1" charset="0"/>
                <a:ea typeface="MS PGothic" panose="020B0600070205080204" pitchFamily="34" charset="-128"/>
                <a:sym typeface="Helvetica Light" pitchFamily="1" charset="0"/>
              </a:defRPr>
            </a:lvl2pPr>
            <a:lvl3pPr marL="1143000" indent="-228600">
              <a:defRPr sz="3600">
                <a:solidFill>
                  <a:srgbClr val="000000"/>
                </a:solidFill>
                <a:latin typeface="Helvetica Light" pitchFamily="1" charset="0"/>
                <a:ea typeface="MS PGothic" panose="020B0600070205080204" pitchFamily="34" charset="-128"/>
                <a:sym typeface="Helvetica Light" pitchFamily="1" charset="0"/>
              </a:defRPr>
            </a:lvl3pPr>
            <a:lvl4pPr marL="1600200" indent="-228600">
              <a:defRPr sz="3600">
                <a:solidFill>
                  <a:srgbClr val="000000"/>
                </a:solidFill>
                <a:latin typeface="Helvetica Light" pitchFamily="1" charset="0"/>
                <a:ea typeface="MS PGothic" panose="020B0600070205080204" pitchFamily="34" charset="-128"/>
                <a:sym typeface="Helvetica Light" pitchFamily="1" charset="0"/>
              </a:defRPr>
            </a:lvl4pPr>
            <a:lvl5pPr marL="2057400" indent="-228600">
              <a:defRPr sz="3600">
                <a:solidFill>
                  <a:srgbClr val="000000"/>
                </a:solidFill>
                <a:latin typeface="Helvetica Light" pitchFamily="1" charset="0"/>
                <a:ea typeface="MS PGothic" panose="020B0600070205080204" pitchFamily="34" charset="-128"/>
                <a:sym typeface="Helvetica Light" pitchFamily="1" charset="0"/>
              </a:defRPr>
            </a:lvl5pPr>
            <a:lvl6pPr marL="25146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29718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34290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3886200" indent="-228600" defTabSz="584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eaLnBrk="1"/>
            <a:endParaRPr lang="en-US" altLang="en-US" sz="1424"/>
          </a:p>
        </p:txBody>
      </p:sp>
      <p:sp>
        <p:nvSpPr>
          <p:cNvPr id="7" name="AutoShape 1"/>
          <p:cNvSpPr>
            <a:spLocks/>
          </p:cNvSpPr>
          <p:nvPr/>
        </p:nvSpPr>
        <p:spPr bwMode="auto">
          <a:xfrm>
            <a:off x="250166" y="0"/>
            <a:ext cx="8893833" cy="10792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719" tIns="35719" rIns="35719" bIns="3571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pPr algn="ctr"/>
            <a:r>
              <a:rPr lang="en-US" altLang="en-US" sz="26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Other </a:t>
            </a:r>
            <a:r>
              <a:rPr lang="en-US" altLang="en-US" sz="2600" b="1" dirty="0" smtClean="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administration </a:t>
            </a:r>
            <a:r>
              <a:rPr lang="en-US" altLang="en-US" sz="26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and </a:t>
            </a:r>
            <a:r>
              <a:rPr lang="en-US" altLang="en-US" sz="2600" b="1" dirty="0" smtClean="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rPr>
              <a:t>legislative issues</a:t>
            </a:r>
            <a:endParaRPr lang="en-US" altLang="en-US" sz="26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endParaRPr>
          </a:p>
        </p:txBody>
      </p:sp>
      <p:sp>
        <p:nvSpPr>
          <p:cNvPr id="8" name="Rectangle 7"/>
          <p:cNvSpPr/>
          <p:nvPr/>
        </p:nvSpPr>
        <p:spPr>
          <a:xfrm>
            <a:off x="422694" y="879894"/>
            <a:ext cx="8289985" cy="5447645"/>
          </a:xfrm>
          <a:prstGeom prst="rect">
            <a:avLst/>
          </a:prstGeom>
        </p:spPr>
        <p:txBody>
          <a:bodyPr wrap="square">
            <a:spAutoFit/>
          </a:bodyPr>
          <a:lstStyle/>
          <a:p>
            <a:pPr marL="285750" indent="-285750">
              <a:buFont typeface="Arial" charset="0"/>
              <a:buChar char="•"/>
            </a:pPr>
            <a:endPar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No permanent Census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Bureau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Director since July 1, 2017.              Dr. Stephen Dillingham has been nominated for the position;    NALEO Educational Fund is evaluating the nomination</a:t>
            </a:r>
          </a:p>
          <a:p>
            <a:pPr marL="285750" indent="-285750">
              <a:buFont typeface="Arial" charset="0"/>
              <a:buChar cha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The GAO has designated Census 2020 as a “high risk” activity, citing new enumeration approaches and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uncertain, and underfunded,       IT systems</a:t>
            </a:r>
            <a:endParaRPr lang="en-US" sz="1600"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charset="0"/>
              <a:buChar char="•"/>
              <a:defRP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Erosion of public trust regarding the privacy of information given to the Census Bureau, including via the internet, and increased fear among immigrants in contact with the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government</a:t>
            </a:r>
          </a:p>
          <a:p>
            <a:pPr>
              <a:defRPr/>
            </a:pPr>
            <a:endPar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The Census Bureau’s financial situation has improved, but funding is still </a:t>
            </a:r>
            <a:r>
              <a:rPr lang="en-US" sz="2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inadequate. FY </a:t>
            </a: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2019 </a:t>
            </a:r>
            <a:r>
              <a:rPr lang="en-US" sz="2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appropriations </a:t>
            </a: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projected to be </a:t>
            </a:r>
            <a:r>
              <a:rPr lang="en-U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2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3.015 billion; </a:t>
            </a:r>
            <a:r>
              <a:rPr lang="en-US" sz="2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advocates support </a:t>
            </a:r>
            <a:r>
              <a:rPr lang="en-US" sz="2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2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3.452 </a:t>
            </a:r>
            <a:r>
              <a:rPr lang="en-US" sz="20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billion </a:t>
            </a:r>
            <a:r>
              <a:rPr lang="en-US" sz="2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to adequately fund final preparations</a:t>
            </a:r>
            <a:r>
              <a:rPr lang="en-US" sz="2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charset="0"/>
              <a:buChar char="•"/>
              <a:defRP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4627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952500" y="2057400"/>
            <a:ext cx="7239000"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76300" y="381000"/>
            <a:ext cx="7391400" cy="1384995"/>
          </a:xfrm>
          <a:prstGeom prst="rect">
            <a:avLst/>
          </a:prstGeom>
        </p:spPr>
        <p:txBody>
          <a:bodyPr wrap="square">
            <a:spAutoFit/>
          </a:bodyPr>
          <a:lstStyle/>
          <a:p>
            <a:r>
              <a:rPr lang="en-US" sz="28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Administration’s last minute addition of a Citizenship Question puts Census 2020 at </a:t>
            </a:r>
            <a:r>
              <a:rPr lang="en-US" sz="2800" b="1" dirty="0">
                <a:solidFill>
                  <a:srgbClr val="007DC3"/>
                </a:solidFill>
                <a:latin typeface="Tahoma" panose="020B0604030504040204" pitchFamily="34" charset="0"/>
                <a:ea typeface="Tahoma" panose="020B0604030504040204" pitchFamily="34" charset="0"/>
                <a:cs typeface="Tahoma" panose="020B0604030504040204" pitchFamily="34" charset="0"/>
              </a:rPr>
              <a:t>s</a:t>
            </a:r>
            <a:r>
              <a:rPr lang="en-US" sz="28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erious risk</a:t>
            </a:r>
            <a:endParaRPr lang="en-US" altLang="en-US" sz="2800" b="1" dirty="0">
              <a:solidFill>
                <a:srgbClr val="007DC3"/>
              </a:solidFill>
              <a:latin typeface="Tahoma" panose="020B0604030504040204" pitchFamily="34" charset="0"/>
              <a:ea typeface="Tahoma" panose="020B0604030504040204" pitchFamily="34" charset="0"/>
              <a:cs typeface="Tahoma" panose="020B0604030504040204" pitchFamily="34" charset="0"/>
              <a:sym typeface="Gotham Bold" pitchFamily="50" charset="0"/>
            </a:endParaRPr>
          </a:p>
        </p:txBody>
      </p:sp>
      <p:sp>
        <p:nvSpPr>
          <p:cNvPr id="4" name="Rectangle 3"/>
          <p:cNvSpPr/>
          <p:nvPr/>
        </p:nvSpPr>
        <p:spPr>
          <a:xfrm>
            <a:off x="609600" y="2362200"/>
            <a:ext cx="3733800" cy="4493538"/>
          </a:xfrm>
          <a:prstGeom prst="rect">
            <a:avLst/>
          </a:prstGeom>
        </p:spPr>
        <p:txBody>
          <a:bodyPr wrap="square">
            <a:spAutoFit/>
          </a:bodyPr>
          <a:lstStyle/>
          <a:p>
            <a:pPr marL="285750" indent="-285750">
              <a:buFont typeface="Arial" charset="0"/>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On March 26, the Secretary Ross agreed to a DOJ request and ordered the addition of a citizenship question </a:t>
            </a:r>
          </a:p>
          <a:p>
            <a:pPr marL="285750" indent="-285750">
              <a:buFont typeface="Arial" charset="0"/>
              <a:buChar char="•"/>
              <a:defRPr/>
            </a:pP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Secretary Ross subsequently reported this was his idea all along, and that he asked DOJ to make the request</a:t>
            </a:r>
          </a:p>
          <a:p>
            <a:pPr marL="285750" indent="-285750">
              <a:buFont typeface="Arial" charset="0"/>
              <a:buChar char="•"/>
              <a:defRPr/>
            </a:pPr>
            <a:endPar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charset="0"/>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Census Bureau submitted Census 2020 questionnaire to Congress with this question, but not with the topics as required by March 2017</a:t>
            </a:r>
          </a:p>
          <a:p>
            <a:pPr>
              <a:defRP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495800" y="2438400"/>
            <a:ext cx="3733800" cy="2135285"/>
          </a:xfrm>
          <a:prstGeom prst="rect">
            <a:avLst/>
          </a:prstGeom>
        </p:spPr>
      </p:pic>
    </p:spTree>
    <p:extLst>
      <p:ext uri="{BB962C8B-B14F-4D97-AF65-F5344CB8AC3E}">
        <p14:creationId xmlns:p14="http://schemas.microsoft.com/office/powerpoint/2010/main" val="867759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944957"/>
            <a:ext cx="7848600" cy="5570756"/>
          </a:xfrm>
          <a:prstGeom prst="rect">
            <a:avLst/>
          </a:prstGeom>
        </p:spPr>
        <p:txBody>
          <a:bodyPr wrap="square">
            <a:spAutoFit/>
          </a:bodyPr>
          <a:lstStyle/>
          <a:p>
            <a:pPr marL="285750" indent="-285750">
              <a:buFont typeface="Arial"/>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Two lawsuits in the Southern District of New York, which have been consolidated into one (State of New York, et. al.; ACLU and NYCLU); two lawsuits in the Northern District of California (State of California; LCCRUL), and the District of Maryland (MALDEF/AAAJC; National Redistricting Foundation) on the citizenship question.</a:t>
            </a: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defRPr/>
            </a:pP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The New York case is proceeding most quickly.  In July, Judge Jesse Furman granted additional discovery. Motions are now before the Supreme Court. Trial may start in November.</a:t>
            </a:r>
          </a:p>
          <a:p>
            <a:pPr marL="285750" indent="-285750">
              <a:buFont typeface="Arial"/>
              <a:buChar char="•"/>
              <a:defRPr/>
            </a:pP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Judges have rejected the Administration’s motions to dismiss the litigation, and the cases are moving forward.  </a:t>
            </a:r>
          </a:p>
          <a:p>
            <a:pPr lvl="1">
              <a:defRPr/>
            </a:pPr>
            <a:endParaRPr lang="en-US"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MALDEF/AAAJC lawsuit includes American Indians, conspiracy theory.</a:t>
            </a:r>
          </a:p>
          <a:p>
            <a:pPr marL="285750" indent="-285750">
              <a:buFont typeface="Arial"/>
              <a:buChar char="•"/>
              <a:defRP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NAACP lawsuit alleges 2020 Census will undercount African Americans.</a:t>
            </a:r>
          </a:p>
          <a:p>
            <a:pPr marL="285750" indent="-285750">
              <a:buFont typeface="Arial"/>
              <a:buChar char="•"/>
              <a:defRPr/>
            </a:pPr>
            <a:endParaRPr lang="en-US" sz="16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defRPr/>
            </a:pPr>
            <a:r>
              <a:rPr lang="en-US" dirty="0" smtClean="0">
                <a:solidFill>
                  <a:srgbClr val="0F3A67"/>
                </a:solidFill>
                <a:latin typeface="Tahoma" panose="020B0604030504040204" pitchFamily="34" charset="0"/>
                <a:ea typeface="Tahoma" panose="020B0604030504040204" pitchFamily="34" charset="0"/>
                <a:cs typeface="Tahoma" panose="020B0604030504040204" pitchFamily="34" charset="0"/>
              </a:rPr>
              <a:t>Alabama filed lawsuit to remove undocumented immigrants from the reapportionment count.</a:t>
            </a:r>
          </a:p>
        </p:txBody>
      </p:sp>
      <p:sp>
        <p:nvSpPr>
          <p:cNvPr id="6" name="Rectangle 5"/>
          <p:cNvSpPr/>
          <p:nvPr/>
        </p:nvSpPr>
        <p:spPr>
          <a:xfrm>
            <a:off x="838200" y="243603"/>
            <a:ext cx="7391400" cy="492443"/>
          </a:xfrm>
          <a:prstGeom prst="rect">
            <a:avLst/>
          </a:prstGeom>
        </p:spPr>
        <p:txBody>
          <a:bodyPr wrap="square">
            <a:spAutoFit/>
          </a:bodyPr>
          <a:lstStyle/>
          <a:p>
            <a:r>
              <a:rPr lang="en-US" sz="26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Eight lawsuits are pending</a:t>
            </a:r>
            <a:endParaRPr lang="en-US" sz="2600" i="1" dirty="0">
              <a:solidFill>
                <a:srgbClr val="007DC3"/>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1035170" y="876795"/>
            <a:ext cx="7189423"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647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199" y="243603"/>
            <a:ext cx="7917611" cy="892552"/>
          </a:xfrm>
          <a:prstGeom prst="rect">
            <a:avLst/>
          </a:prstGeom>
        </p:spPr>
        <p:txBody>
          <a:bodyPr wrap="square">
            <a:spAutoFit/>
          </a:bodyPr>
          <a:lstStyle/>
          <a:p>
            <a:r>
              <a:rPr lang="en-US" sz="26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NALEO’s current position on the </a:t>
            </a:r>
          </a:p>
          <a:p>
            <a:r>
              <a:rPr lang="en-US" sz="2600" b="1" dirty="0" smtClean="0">
                <a:solidFill>
                  <a:srgbClr val="007DC3"/>
                </a:solidFill>
                <a:latin typeface="Tahoma" panose="020B0604030504040204" pitchFamily="34" charset="0"/>
                <a:ea typeface="Tahoma" panose="020B0604030504040204" pitchFamily="34" charset="0"/>
                <a:cs typeface="Tahoma" panose="020B0604030504040204" pitchFamily="34" charset="0"/>
              </a:rPr>
              <a:t>Citizenship Question</a:t>
            </a:r>
            <a:endParaRPr lang="en-US" sz="2600" i="1" dirty="0">
              <a:solidFill>
                <a:srgbClr val="007DC3"/>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1035170" y="1136155"/>
            <a:ext cx="7189423"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09600" y="1232012"/>
            <a:ext cx="7848600" cy="5016758"/>
          </a:xfrm>
          <a:prstGeom prst="rect">
            <a:avLst/>
          </a:prstGeom>
        </p:spPr>
        <p:txBody>
          <a:bodyPr wrap="square">
            <a:spAutoFit/>
          </a:bodyPr>
          <a:lstStyle/>
          <a:p>
            <a:pPr marL="285750" indent="-285750">
              <a:buFont typeface="Arial"/>
              <a:buChar char="•"/>
              <a:defRPr/>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Accurate and reliable information is not yet available about how the Census Bureau will handle the Citizenship Question; an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internal working group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will determine:</a:t>
            </a:r>
          </a:p>
          <a:p>
            <a:pPr>
              <a:defRPr/>
            </a:pPr>
            <a:endPar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a:buChar char="•"/>
              <a:defRP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What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the Bureau will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do if the question is left blank</a:t>
            </a:r>
          </a:p>
          <a:p>
            <a:pPr marL="742950" lvl="1" indent="-285750">
              <a:buFont typeface="Arial"/>
              <a:buChar char="•"/>
              <a:defRP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What will happen if the question is not answered accurately</a:t>
            </a:r>
          </a:p>
          <a:p>
            <a:pPr marL="742950" lvl="1" indent="-285750">
              <a:buFont typeface="Arial"/>
              <a:buChar char="•"/>
              <a:defRP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If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it will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use administrative records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from DHS, Department of State, USCIS and other sources, to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“impute” an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answer</a:t>
            </a:r>
          </a:p>
          <a:p>
            <a:pPr>
              <a:defRPr/>
            </a:pPr>
            <a:endPar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defRPr/>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The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Administration has nominated a new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Census Bureau Director and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it is unknown what policy agenda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he may implement </a:t>
            </a:r>
          </a:p>
          <a:p>
            <a:pPr marL="285750" indent="-285750">
              <a:buFont typeface="Arial"/>
              <a:buChar char="•"/>
              <a:defRPr/>
            </a:pPr>
            <a:endPar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defRPr/>
            </a:pP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Once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these determinations are made, NALEO will be able to provide guidance on the Citizenship Question</a:t>
            </a:r>
          </a:p>
          <a:p>
            <a:pPr>
              <a:defRPr/>
            </a:pPr>
            <a:endPar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defRPr/>
            </a:pP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Community leaders must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work </a:t>
            </a:r>
            <a:r>
              <a:rPr lang="en-US" sz="2000" dirty="0">
                <a:solidFill>
                  <a:srgbClr val="0F3A67"/>
                </a:solidFill>
                <a:latin typeface="Tahoma" panose="020B0604030504040204" pitchFamily="34" charset="0"/>
                <a:ea typeface="Tahoma" panose="020B0604030504040204" pitchFamily="34" charset="0"/>
                <a:cs typeface="Tahoma" panose="020B0604030504040204" pitchFamily="34" charset="0"/>
              </a:rPr>
              <a:t>to avoid panic and </a:t>
            </a:r>
            <a:r>
              <a:rPr lang="en-US" sz="2000" dirty="0" smtClean="0">
                <a:solidFill>
                  <a:srgbClr val="0F3A67"/>
                </a:solidFill>
                <a:latin typeface="Tahoma" panose="020B0604030504040204" pitchFamily="34" charset="0"/>
                <a:ea typeface="Tahoma" panose="020B0604030504040204" pitchFamily="34" charset="0"/>
                <a:cs typeface="Tahoma" panose="020B0604030504040204" pitchFamily="34" charset="0"/>
              </a:rPr>
              <a:t>misinformation</a:t>
            </a:r>
          </a:p>
        </p:txBody>
      </p:sp>
    </p:spTree>
    <p:extLst>
      <p:ext uri="{BB962C8B-B14F-4D97-AF65-F5344CB8AC3E}">
        <p14:creationId xmlns:p14="http://schemas.microsoft.com/office/powerpoint/2010/main" val="37137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
          <p:cNvSpPr>
            <a:spLocks/>
          </p:cNvSpPr>
          <p:nvPr/>
        </p:nvSpPr>
        <p:spPr bwMode="auto">
          <a:xfrm>
            <a:off x="2829465" y="60385"/>
            <a:ext cx="6961516" cy="15700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6789" tIns="26789" rIns="26789" bIns="26789" anchor="ctr"/>
          <a:lstStyle>
            <a:lvl1pPr defTabSz="457200">
              <a:defRPr sz="3600">
                <a:solidFill>
                  <a:srgbClr val="000000"/>
                </a:solidFill>
                <a:latin typeface="Helvetica Light" pitchFamily="1" charset="0"/>
                <a:ea typeface="MS PGothic" panose="020B0600070205080204" pitchFamily="34" charset="-128"/>
                <a:sym typeface="Helvetica Light" pitchFamily="1" charset="0"/>
              </a:defRPr>
            </a:lvl1pPr>
            <a:lvl2pPr defTabSz="457200">
              <a:defRPr sz="3600">
                <a:solidFill>
                  <a:srgbClr val="000000"/>
                </a:solidFill>
                <a:latin typeface="Helvetica Light" pitchFamily="1" charset="0"/>
                <a:ea typeface="MS PGothic" panose="020B0600070205080204" pitchFamily="34" charset="-128"/>
                <a:sym typeface="Helvetica Light" pitchFamily="1" charset="0"/>
              </a:defRPr>
            </a:lvl2pPr>
            <a:lvl3pPr defTabSz="457200">
              <a:defRPr sz="3600">
                <a:solidFill>
                  <a:srgbClr val="000000"/>
                </a:solidFill>
                <a:latin typeface="Helvetica Light" pitchFamily="1" charset="0"/>
                <a:ea typeface="MS PGothic" panose="020B0600070205080204" pitchFamily="34" charset="-128"/>
                <a:sym typeface="Helvetica Light" pitchFamily="1" charset="0"/>
              </a:defRPr>
            </a:lvl3pPr>
            <a:lvl4pPr defTabSz="457200">
              <a:defRPr sz="3600">
                <a:solidFill>
                  <a:srgbClr val="000000"/>
                </a:solidFill>
                <a:latin typeface="Helvetica Light" pitchFamily="1" charset="0"/>
                <a:ea typeface="MS PGothic" panose="020B0600070205080204" pitchFamily="34" charset="-128"/>
                <a:sym typeface="Helvetica Light" pitchFamily="1" charset="0"/>
              </a:defRPr>
            </a:lvl4pPr>
            <a:lvl5pPr defTabSz="457200">
              <a:defRPr sz="3600">
                <a:solidFill>
                  <a:srgbClr val="000000"/>
                </a:solidFill>
                <a:latin typeface="Helvetica Light" pitchFamily="1" charset="0"/>
                <a:ea typeface="MS PGothic" panose="020B0600070205080204" pitchFamily="34" charset="-128"/>
                <a:sym typeface="Helvetica Light" pitchFamily="1" charset="0"/>
              </a:defRPr>
            </a:lvl5pPr>
            <a:lvl6pPr marL="13716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6pPr>
            <a:lvl7pPr marL="18288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7pPr>
            <a:lvl8pPr marL="22860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8pPr>
            <a:lvl9pPr marL="2743200" indent="914400" defTabSz="457200" eaLnBrk="0" fontAlgn="base" hangingPunct="0">
              <a:spcBef>
                <a:spcPct val="0"/>
              </a:spcBef>
              <a:spcAft>
                <a:spcPct val="0"/>
              </a:spcAft>
              <a:defRPr sz="3600">
                <a:solidFill>
                  <a:srgbClr val="000000"/>
                </a:solidFill>
                <a:latin typeface="Helvetica Light" pitchFamily="1" charset="0"/>
                <a:ea typeface="MS PGothic" panose="020B0600070205080204" pitchFamily="34" charset="-128"/>
                <a:sym typeface="Helvetica Light" pitchFamily="1" charset="0"/>
              </a:defRPr>
            </a:lvl9pPr>
          </a:lstStyle>
          <a:p>
            <a:r>
              <a:rPr lang="en-US" altLang="en-US"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sym typeface="Gotham Bold" pitchFamily="50" charset="0"/>
              </a:rPr>
              <a:t>NALEO MESSAGING RESEARCH</a:t>
            </a:r>
          </a:p>
          <a:p>
            <a:endParaRPr lang="en-US" altLang="en-US" sz="24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endParaRPr>
          </a:p>
          <a:p>
            <a:r>
              <a:rPr lang="en-US" altLang="en-US" sz="2400" b="1" dirty="0" smtClean="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GENERAL </a:t>
            </a:r>
            <a:r>
              <a:rPr lang="en-US" altLang="en-US" sz="2400" b="1" dirty="0">
                <a:solidFill>
                  <a:srgbClr val="00A0DD"/>
                </a:solidFill>
                <a:latin typeface="Tahoma" panose="020B0604030504040204" pitchFamily="34" charset="0"/>
                <a:ea typeface="Tahoma" panose="020B0604030504040204" pitchFamily="34" charset="0"/>
                <a:cs typeface="Tahoma" panose="020B0604030504040204" pitchFamily="34" charset="0"/>
                <a:sym typeface="Gotham Bold" pitchFamily="50" charset="0"/>
              </a:rPr>
              <a:t>VIEWS ON CENSUS</a:t>
            </a:r>
          </a:p>
        </p:txBody>
      </p:sp>
      <p:sp>
        <p:nvSpPr>
          <p:cNvPr id="4" name="Content Placeholder 2"/>
          <p:cNvSpPr>
            <a:spLocks noGrp="1"/>
          </p:cNvSpPr>
          <p:nvPr>
            <p:ph idx="4294967295"/>
          </p:nvPr>
        </p:nvSpPr>
        <p:spPr>
          <a:xfrm>
            <a:off x="457200" y="2331907"/>
            <a:ext cx="3962400" cy="6233923"/>
          </a:xfrm>
        </p:spPr>
        <p:txBody>
          <a:bodyPr>
            <a:noAutofit/>
          </a:bodyPr>
          <a:lstStyle/>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Participants had a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generally positive view</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of the Census. </a:t>
            </a:r>
          </a:p>
          <a:p>
            <a:pPr marL="0" indent="0">
              <a:lnSpc>
                <a:spcPct val="120000"/>
              </a:lnSpc>
              <a:buNone/>
            </a:pP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Hesitation, fear, and cynicism </a:t>
            </a:r>
            <a:r>
              <a:rPr lang="en-US" sz="1400" dirty="0">
                <a:latin typeface="Tahoma" panose="020B0604030504040204" pitchFamily="34" charset="0"/>
                <a:ea typeface="Tahoma" panose="020B0604030504040204" pitchFamily="34" charset="0"/>
                <a:cs typeface="Tahoma" panose="020B0604030504040204" pitchFamily="34" charset="0"/>
              </a:rPr>
              <a:t>arose among focus group participants when they saw a version of the actual questionnaire</a:t>
            </a:r>
          </a:p>
          <a:p>
            <a:pPr lvl="1">
              <a:lnSpc>
                <a:spcPct val="120000"/>
              </a:lnSpc>
            </a:pPr>
            <a:r>
              <a:rPr lang="en-US" sz="1400" dirty="0">
                <a:latin typeface="Tahoma" panose="020B0604030504040204" pitchFamily="34" charset="0"/>
                <a:ea typeface="Tahoma" panose="020B0604030504040204" pitchFamily="34" charset="0"/>
                <a:cs typeface="Tahoma" panose="020B0604030504040204" pitchFamily="34" charset="0"/>
              </a:rPr>
              <a:t>The citizenship question raised the most concerns, anxiety increased as participants considered the reality of providing their information to the current administration</a:t>
            </a:r>
          </a:p>
          <a:p>
            <a:pPr marL="457200" lvl="1" indent="0">
              <a:lnSpc>
                <a:spcPct val="10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1400" dirty="0">
                <a:latin typeface="Tahoma" panose="020B0604030504040204" pitchFamily="34" charset="0"/>
                <a:ea typeface="Tahoma" panose="020B0604030504040204" pitchFamily="34" charset="0"/>
                <a:cs typeface="Tahoma" panose="020B0604030504040204" pitchFamily="34" charset="0"/>
              </a:rPr>
              <a:t>There was </a:t>
            </a:r>
            <a:r>
              <a:rPr lang="en-US" sz="1400" b="1" dirty="0">
                <a:solidFill>
                  <a:srgbClr val="204B7D"/>
                </a:solidFill>
                <a:latin typeface="Tahoma" panose="020B0604030504040204" pitchFamily="34" charset="0"/>
                <a:ea typeface="Tahoma" panose="020B0604030504040204" pitchFamily="34" charset="0"/>
                <a:cs typeface="Tahoma" panose="020B0604030504040204" pitchFamily="34" charset="0"/>
              </a:rPr>
              <a:t>lack of confidence that the data provided would be kept confidential</a:t>
            </a:r>
            <a:r>
              <a:rPr lang="en-US" sz="1400" dirty="0">
                <a:latin typeface="Tahoma" panose="020B0604030504040204" pitchFamily="34" charset="0"/>
                <a:ea typeface="Tahoma" panose="020B0604030504040204" pitchFamily="34" charset="0"/>
                <a:cs typeface="Tahoma" panose="020B0604030504040204" pitchFamily="34" charset="0"/>
              </a:rPr>
              <a:t>.</a:t>
            </a:r>
          </a:p>
        </p:txBody>
      </p:sp>
      <p:sp>
        <p:nvSpPr>
          <p:cNvPr id="2" name="Rectangle 1">
            <a:extLst>
              <a:ext uri="{FF2B5EF4-FFF2-40B4-BE49-F238E27FC236}">
                <a16:creationId xmlns:a16="http://schemas.microsoft.com/office/drawing/2014/main" xmlns="" id="{452BE83C-CB15-5F42-A02C-7265DE05F461}"/>
              </a:ext>
            </a:extLst>
          </p:cNvPr>
          <p:cNvSpPr/>
          <p:nvPr/>
        </p:nvSpPr>
        <p:spPr>
          <a:xfrm>
            <a:off x="4953000" y="2667000"/>
            <a:ext cx="3886200" cy="2031325"/>
          </a:xfrm>
          <a:prstGeom prst="rect">
            <a:avLst/>
          </a:prstGeom>
        </p:spPr>
        <p:txBody>
          <a:bodyPr wrap="square">
            <a:spAutoFit/>
          </a:bodyPr>
          <a:lstStyle/>
          <a:p>
            <a:r>
              <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“You know in Spanish the word, ‘</a:t>
            </a:r>
            <a:r>
              <a:rPr lang="en-US" i="1"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desconfianza</a:t>
            </a:r>
            <a:r>
              <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Ok that’s how I feel about it… …So, for me personally, this gives me that “</a:t>
            </a:r>
            <a:r>
              <a:rPr lang="en-US" i="1"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desconfianza</a:t>
            </a:r>
            <a:r>
              <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feeling, asking about citizenship.  I don’t think this Census is going to be very effective</a:t>
            </a:r>
            <a:r>
              <a:rPr lang="en-US" i="1"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t>
            </a:r>
            <a:endParaRPr lang="en-US" i="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8DA99BB5-D30C-AE4D-A0BC-73C2E686B7AE}"/>
              </a:ext>
            </a:extLst>
          </p:cNvPr>
          <p:cNvSpPr txBox="1"/>
          <p:nvPr/>
        </p:nvSpPr>
        <p:spPr bwMode="auto">
          <a:xfrm>
            <a:off x="845389" y="1086928"/>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48221" tIns="24110" rIns="48221" bIns="24110" numCol="1" rtlCol="0" anchor="t" anchorCtr="0" compatLnSpc="1">
            <a:prstTxWarp prst="textNoShape">
              <a:avLst/>
            </a:prstTxWarp>
            <a:noAutofit/>
          </a:bodyPr>
          <a:lstStyle/>
          <a:p>
            <a:pPr marL="0" indent="0" defTabSz="685765" eaLnBrk="1" fontAlgn="auto" hangingPunct="1">
              <a:lnSpc>
                <a:spcPct val="150000"/>
              </a:lnSpc>
              <a:spcBef>
                <a:spcPts val="0"/>
              </a:spcBef>
              <a:spcAft>
                <a:spcPts val="0"/>
              </a:spcAft>
              <a:buNone/>
            </a:pPr>
            <a:endParaRPr lang="en-US" sz="1800" b="1" dirty="0">
              <a:solidFill>
                <a:sysClr val="windowText" lastClr="000000"/>
              </a:solidFill>
              <a:latin typeface="Gotham Book"/>
              <a:ea typeface="Gotham" charset="0"/>
              <a:cs typeface="Gotham" charset="0"/>
            </a:endParaRPr>
          </a:p>
        </p:txBody>
      </p:sp>
      <p:pic>
        <p:nvPicPr>
          <p:cNvPr id="9" name="Picture 8">
            <a:extLst>
              <a:ext uri="{FF2B5EF4-FFF2-40B4-BE49-F238E27FC236}">
                <a16:creationId xmlns:a16="http://schemas.microsoft.com/office/drawing/2014/main" xmlns="" id="{60C5868C-3D40-854F-91D1-D133F089D61F}"/>
              </a:ext>
            </a:extLst>
          </p:cNvPr>
          <p:cNvPicPr>
            <a:picLocks noChangeAspect="1"/>
          </p:cNvPicPr>
          <p:nvPr/>
        </p:nvPicPr>
        <p:blipFill>
          <a:blip r:embed="rId3"/>
          <a:stretch>
            <a:fillRect/>
          </a:stretch>
        </p:blipFill>
        <p:spPr>
          <a:xfrm>
            <a:off x="1302589" y="168777"/>
            <a:ext cx="1454988" cy="1652736"/>
          </a:xfrm>
          <a:prstGeom prst="rect">
            <a:avLst/>
          </a:prstGeom>
        </p:spPr>
      </p:pic>
      <p:cxnSp>
        <p:nvCxnSpPr>
          <p:cNvPr id="13" name="Straight Connector 12">
            <a:extLst>
              <a:ext uri="{FF2B5EF4-FFF2-40B4-BE49-F238E27FC236}">
                <a16:creationId xmlns:a16="http://schemas.microsoft.com/office/drawing/2014/main" xmlns="" id="{AAFAAE05-97EF-254C-B372-B4E241AC6BF2}"/>
              </a:ext>
            </a:extLst>
          </p:cNvPr>
          <p:cNvCxnSpPr>
            <a:cxnSpLocks/>
          </p:cNvCxnSpPr>
          <p:nvPr/>
        </p:nvCxnSpPr>
        <p:spPr>
          <a:xfrm flipV="1">
            <a:off x="4648200" y="2133600"/>
            <a:ext cx="0" cy="441960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23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1292</TotalTime>
  <Words>1961</Words>
  <Application>Microsoft Office PowerPoint</Application>
  <PresentationFormat>On-screen Show (4:3)</PresentationFormat>
  <Paragraphs>216</Paragraphs>
  <Slides>16</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MS PGothic</vt:lpstr>
      <vt:lpstr>Arial</vt:lpstr>
      <vt:lpstr>Avenir Roman</vt:lpstr>
      <vt:lpstr>Calibri</vt:lpstr>
      <vt:lpstr>Calibri Light</vt:lpstr>
      <vt:lpstr>Gotham</vt:lpstr>
      <vt:lpstr>Gotham Bold</vt:lpstr>
      <vt:lpstr>Gotham Book</vt:lpstr>
      <vt:lpstr>Gotham Light</vt:lpstr>
      <vt:lpstr>Gotham-Book</vt:lpstr>
      <vt:lpstr>Gotham-Light</vt:lpstr>
      <vt:lpstr>Helvetica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NALEO &amp;  NALEO Educational Fund   May 2018</dc:title>
  <dc:creator>Chalimar Prasertsri</dc:creator>
  <cp:lastModifiedBy>Arturo Vargas</cp:lastModifiedBy>
  <cp:revision>117</cp:revision>
  <cp:lastPrinted>2018-05-15T00:25:37Z</cp:lastPrinted>
  <dcterms:created xsi:type="dcterms:W3CDTF">2018-05-14T21:52:18Z</dcterms:created>
  <dcterms:modified xsi:type="dcterms:W3CDTF">2018-10-24T21:43:22Z</dcterms:modified>
</cp:coreProperties>
</file>