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9"/>
  </p:notesMasterIdLst>
  <p:sldIdLst>
    <p:sldId id="335" r:id="rId5"/>
    <p:sldId id="1021" r:id="rId6"/>
    <p:sldId id="340" r:id="rId7"/>
    <p:sldId id="341" r:id="rId8"/>
    <p:sldId id="337" r:id="rId9"/>
    <p:sldId id="1024" r:id="rId10"/>
    <p:sldId id="285" r:id="rId11"/>
    <p:sldId id="342" r:id="rId12"/>
    <p:sldId id="963" r:id="rId13"/>
    <p:sldId id="344" r:id="rId14"/>
    <p:sldId id="347" r:id="rId15"/>
    <p:sldId id="1026" r:id="rId16"/>
    <p:sldId id="1023" r:id="rId17"/>
    <p:sldId id="315"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FA631D-DBDA-2490-7B98-6E41F1F2C324}" name="Leah Hendey" initials="LH" userId="8jFwzVyQh2nKbQYtE7I76bggWlwRwsFGzv/uqMgVTeo=" providerId="None"/>
  <p188:author id="{4D00A56B-EBCC-854B-7B11-141D12EE538F}" name="Kathy Pettit" initials="KP" userId="2d1efab8c4634a01" providerId="Windows Live"/>
  <p188:author id="{FC5E75D7-3C00-DB83-146E-2181EFB517A7}" name="Kathy Pettit" initials="KP" userId="dXo+z1QxxsN0BGCIuVF1mSAbS4y4XBiQ8GwP9ONTnSQ=" providerId="None"/>
  <p188:author id="{1F1821E5-2120-AF98-CDF1-63A46108AFF4}" name="Wehmann, John" initials="JW" userId="S::jwehmann@urban.org::3dcdc852-9062-44fb-9393-aa85af66f17c" providerId="AD"/>
  <p188:author id="{D2D1EDE9-C3A8-288A-11C8-AFC573D22F6B}" name="Hendey, Leah" initials="LH" userId="S::LHendey@urban.org::1ac54eee-8ef4-446a-896a-9d3adc13ddf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endey, Leah" initials="HL" lastIdx="4" clrIdx="0">
    <p:extLst>
      <p:ext uri="{19B8F6BF-5375-455C-9EA6-DF929625EA0E}">
        <p15:presenceInfo xmlns:p15="http://schemas.microsoft.com/office/powerpoint/2012/main" userId="S::LHendey@urban.org::1ac54eee-8ef4-446a-896a-9d3adc13ddf1" providerId="AD"/>
      </p:ext>
    </p:extLst>
  </p:cmAuthor>
  <p:cmAuthor id="2" name="Kathy Pettit" initials="KP" lastIdx="13" clrIdx="1">
    <p:extLst>
      <p:ext uri="{19B8F6BF-5375-455C-9EA6-DF929625EA0E}">
        <p15:presenceInfo xmlns:p15="http://schemas.microsoft.com/office/powerpoint/2012/main" userId="dXo+z1QxxsN0BGCIuVF1mSAbS4y4XBiQ8GwP9ONTnSQ=" providerId="None"/>
      </p:ext>
    </p:extLst>
  </p:cmAuthor>
  <p:cmAuthor id="3" name="Leah Hendey" initials="LH" lastIdx="6" clrIdx="2">
    <p:extLst>
      <p:ext uri="{19B8F6BF-5375-455C-9EA6-DF929625EA0E}">
        <p15:presenceInfo xmlns:p15="http://schemas.microsoft.com/office/powerpoint/2012/main" userId="8jFwzVyQh2nKbQYtE7I76bggWlwRwsFGzv/uqMgVTe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691"/>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ED001-8E4F-41BA-B339-E1E7E3327FC9}" type="datetimeFigureOut">
              <a:rPr lang="en-US" smtClean="0"/>
              <a:t>9/16/2024</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C0A19E-F03E-4439-8473-00B692EFD32E}" type="slidenum">
              <a:rPr lang="en-US" smtClean="0"/>
              <a:t>‹#›</a:t>
            </a:fld>
            <a:endParaRPr lang="en-US" dirty="0"/>
          </a:p>
        </p:txBody>
      </p:sp>
    </p:spTree>
    <p:extLst>
      <p:ext uri="{BB962C8B-B14F-4D97-AF65-F5344CB8AC3E}">
        <p14:creationId xmlns:p14="http://schemas.microsoft.com/office/powerpoint/2010/main" val="927318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800"/>
              </a:spcAft>
            </a:pPr>
            <a:r>
              <a:rPr lang="en-US" dirty="0"/>
              <a:t>To inform the details of the strategic plan…</a:t>
            </a:r>
          </a:p>
          <a:p>
            <a:pPr>
              <a:spcBef>
                <a:spcPts val="600"/>
              </a:spcBef>
              <a:spcAft>
                <a:spcPts val="800"/>
              </a:spcAft>
            </a:pPr>
            <a:r>
              <a:rPr lang="en-US" dirty="0"/>
              <a:t>This framework shows where we’re headed. It’s the beginning of our map. </a:t>
            </a:r>
          </a:p>
          <a:p>
            <a:pPr marL="285750" indent="-285750">
              <a:spcBef>
                <a:spcPts val="600"/>
              </a:spcBef>
              <a:spcAft>
                <a:spcPts val="800"/>
              </a:spcAft>
              <a:buFont typeface="Arial"/>
              <a:buChar char="•"/>
            </a:pP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1</a:t>
            </a:fld>
            <a:endParaRPr lang="en-US" dirty="0"/>
          </a:p>
        </p:txBody>
      </p:sp>
    </p:spTree>
    <p:extLst>
      <p:ext uri="{BB962C8B-B14F-4D97-AF65-F5344CB8AC3E}">
        <p14:creationId xmlns:p14="http://schemas.microsoft.com/office/powerpoint/2010/main" val="4232973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C0A19E-F03E-4439-8473-00B692EFD32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364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achieve our vision where all neighborhoods are places where people thrive, as part of our recent strategic planning process we developed three goals for the network to work towards in the next three years, which I just wanted to touch on briefly.</a:t>
            </a:r>
          </a:p>
          <a:p>
            <a:endParaRPr lang="en-US" dirty="0"/>
          </a:p>
          <a:p>
            <a:r>
              <a:rPr lang="en-US" dirty="0"/>
              <a:t>The first is that Local actors adopt data-informed policies and practices to distribute resources more fairly and equitably across neighborhoods. We think this can happen by harnessing the collective insights and specific examples from NNIP to inspire other cities, replication within the network, and innovation through new cross-site projects. </a:t>
            </a:r>
          </a:p>
          <a:p>
            <a:endParaRPr lang="en-US" dirty="0"/>
          </a:p>
          <a:p>
            <a:r>
              <a:rPr lang="en-US" dirty="0"/>
              <a:t>The second goal is that National networks, organizations, and agencies actively promote and invest in the use of data influenced by NNIP values and examples. This means that these organizations place more focus on neighborhoods and their importance for equity, promote and use equitable data practices, and invest in expanding data capacity in NNIP cities and across the country. </a:t>
            </a:r>
          </a:p>
          <a:p>
            <a:endParaRPr lang="en-US" dirty="0"/>
          </a:p>
          <a:p>
            <a:r>
              <a:rPr lang="en-US" dirty="0"/>
              <a:t>And finally – as the power of NNIP is in the network – we want to work towards a stronger and expanded NNIP network to support influence and impact in NNIP cities</a:t>
            </a:r>
          </a:p>
          <a:p>
            <a:r>
              <a:rPr lang="en-US" dirty="0"/>
              <a:t>and nationally. This means having local partners be more engaged in the network, bringing in new partners cities, engaging more with the NNIP alumni, and improving the connection between Urban and NNIP. </a:t>
            </a:r>
          </a:p>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12</a:t>
            </a:fld>
            <a:endParaRPr lang="en-US"/>
          </a:p>
        </p:txBody>
      </p:sp>
    </p:spTree>
    <p:extLst>
      <p:ext uri="{BB962C8B-B14F-4D97-AF65-F5344CB8AC3E}">
        <p14:creationId xmlns:p14="http://schemas.microsoft.com/office/powerpoint/2010/main" val="42394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C0A19E-F03E-4439-8473-00B692EFD32E}" type="slidenum">
              <a:rPr lang="en-US" smtClean="0"/>
              <a:t>2</a:t>
            </a:fld>
            <a:endParaRPr lang="en-US"/>
          </a:p>
        </p:txBody>
      </p:sp>
    </p:spTree>
    <p:extLst>
      <p:ext uri="{BB962C8B-B14F-4D97-AF65-F5344CB8AC3E}">
        <p14:creationId xmlns:p14="http://schemas.microsoft.com/office/powerpoint/2010/main" val="1881913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3</a:t>
            </a:fld>
            <a:endParaRPr lang="en-US" dirty="0"/>
          </a:p>
        </p:txBody>
      </p:sp>
    </p:spTree>
    <p:extLst>
      <p:ext uri="{BB962C8B-B14F-4D97-AF65-F5344CB8AC3E}">
        <p14:creationId xmlns:p14="http://schemas.microsoft.com/office/powerpoint/2010/main" val="393220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4</a:t>
            </a:fld>
            <a:endParaRPr lang="en-US" dirty="0"/>
          </a:p>
        </p:txBody>
      </p:sp>
    </p:spTree>
    <p:extLst>
      <p:ext uri="{BB962C8B-B14F-4D97-AF65-F5344CB8AC3E}">
        <p14:creationId xmlns:p14="http://schemas.microsoft.com/office/powerpoint/2010/main" val="2655612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5</a:t>
            </a:fld>
            <a:endParaRPr lang="en-US" dirty="0"/>
          </a:p>
        </p:txBody>
      </p:sp>
    </p:spTree>
    <p:extLst>
      <p:ext uri="{BB962C8B-B14F-4D97-AF65-F5344CB8AC3E}">
        <p14:creationId xmlns:p14="http://schemas.microsoft.com/office/powerpoint/2010/main" val="666918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91C0A19E-F03E-4439-8473-00B692EFD32E}" type="slidenum">
              <a:rPr lang="en-US" smtClean="0"/>
              <a:t>7</a:t>
            </a:fld>
            <a:endParaRPr lang="en-US" dirty="0"/>
          </a:p>
        </p:txBody>
      </p:sp>
    </p:spTree>
    <p:extLst>
      <p:ext uri="{BB962C8B-B14F-4D97-AF65-F5344CB8AC3E}">
        <p14:creationId xmlns:p14="http://schemas.microsoft.com/office/powerpoint/2010/main" val="429604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8</a:t>
            </a:fld>
            <a:endParaRPr lang="en-US" dirty="0"/>
          </a:p>
        </p:txBody>
      </p:sp>
    </p:spTree>
    <p:extLst>
      <p:ext uri="{BB962C8B-B14F-4D97-AF65-F5344CB8AC3E}">
        <p14:creationId xmlns:p14="http://schemas.microsoft.com/office/powerpoint/2010/main" val="1552075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239046-392F-1A47-BA51-C2A62592479A}" type="slidenum">
              <a:rPr lang="en-US" smtClean="0"/>
              <a:t>9</a:t>
            </a:fld>
            <a:endParaRPr lang="en-US" dirty="0"/>
          </a:p>
        </p:txBody>
      </p:sp>
    </p:spTree>
    <p:extLst>
      <p:ext uri="{BB962C8B-B14F-4D97-AF65-F5344CB8AC3E}">
        <p14:creationId xmlns:p14="http://schemas.microsoft.com/office/powerpoint/2010/main" val="3161045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5"/>
          </p:nvPr>
        </p:nvSpPr>
        <p:spPr/>
        <p:txBody>
          <a:bodyPr/>
          <a:lstStyle/>
          <a:p>
            <a:fld id="{91C0A19E-F03E-4439-8473-00B692EFD32E}" type="slidenum">
              <a:rPr lang="en-US" smtClean="0"/>
              <a:t>10</a:t>
            </a:fld>
            <a:endParaRPr lang="en-US" dirty="0"/>
          </a:p>
        </p:txBody>
      </p:sp>
    </p:spTree>
    <p:extLst>
      <p:ext uri="{BB962C8B-B14F-4D97-AF65-F5344CB8AC3E}">
        <p14:creationId xmlns:p14="http://schemas.microsoft.com/office/powerpoint/2010/main" val="1451735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A">
    <p:spTree>
      <p:nvGrpSpPr>
        <p:cNvPr id="1" name=""/>
        <p:cNvGrpSpPr/>
        <p:nvPr/>
      </p:nvGrpSpPr>
      <p:grpSpPr>
        <a:xfrm>
          <a:off x="0" y="0"/>
          <a:ext cx="0" cy="0"/>
          <a:chOff x="0" y="0"/>
          <a:chExt cx="0" cy="0"/>
        </a:xfrm>
      </p:grpSpPr>
      <p:pic>
        <p:nvPicPr>
          <p:cNvPr id="20" name="Picture 19"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b="79576"/>
          <a:stretch/>
        </p:blipFill>
        <p:spPr>
          <a:xfrm>
            <a:off x="0" y="0"/>
            <a:ext cx="9144000" cy="1053549"/>
          </a:xfrm>
          <a:prstGeom prst="rect">
            <a:avLst/>
          </a:prstGeom>
        </p:spPr>
      </p:pic>
      <p:pic>
        <p:nvPicPr>
          <p:cNvPr id="8" name="Picture 7" descr="TitlePage_Header_Img_v1.jpg"/>
          <p:cNvPicPr>
            <a:picLocks noChangeAspect="1"/>
          </p:cNvPicPr>
          <p:nvPr userDrawn="1"/>
        </p:nvPicPr>
        <p:blipFill rotWithShape="1">
          <a:blip r:embed="rId2">
            <a:extLst>
              <a:ext uri="{28A0092B-C50C-407E-A947-70E740481C1C}">
                <a14:useLocalDpi xmlns:a14="http://schemas.microsoft.com/office/drawing/2010/main" val="0"/>
              </a:ext>
            </a:extLst>
          </a:blip>
          <a:srcRect l="71965" t="78099" r="4817" b="8305"/>
          <a:stretch/>
        </p:blipFill>
        <p:spPr>
          <a:xfrm>
            <a:off x="7215809" y="3934532"/>
            <a:ext cx="1596888" cy="701323"/>
          </a:xfrm>
          <a:prstGeom prst="rect">
            <a:avLst/>
          </a:prstGeom>
        </p:spPr>
      </p:pic>
      <p:sp>
        <p:nvSpPr>
          <p:cNvPr id="11" name="Subtitle 2"/>
          <p:cNvSpPr>
            <a:spLocks noGrp="1"/>
          </p:cNvSpPr>
          <p:nvPr>
            <p:ph type="subTitle" idx="1" hasCustomPrompt="1"/>
          </p:nvPr>
        </p:nvSpPr>
        <p:spPr>
          <a:xfrm>
            <a:off x="676854" y="2541719"/>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SUBTITLE HERE</a:t>
            </a:r>
            <a:br>
              <a:rPr lang="en-US"/>
            </a:br>
            <a:r>
              <a:rPr lang="en-US"/>
              <a:t>SECOND LINE OF TEXT IF NEEDED</a:t>
            </a:r>
          </a:p>
        </p:txBody>
      </p:sp>
      <p:sp>
        <p:nvSpPr>
          <p:cNvPr id="12" name="Title 1"/>
          <p:cNvSpPr>
            <a:spLocks noGrp="1"/>
          </p:cNvSpPr>
          <p:nvPr>
            <p:ph type="ctrTitle" hasCustomPrompt="1"/>
          </p:nvPr>
        </p:nvSpPr>
        <p:spPr>
          <a:xfrm>
            <a:off x="676854" y="1460650"/>
            <a:ext cx="7863840" cy="1025078"/>
          </a:xfrm>
          <a:prstGeom prst="rect">
            <a:avLst/>
          </a:prstGeom>
          <a:ln>
            <a:noFill/>
          </a:ln>
        </p:spPr>
        <p:txBody>
          <a:bodyPr/>
          <a:lstStyle>
            <a:lvl1pPr algn="l">
              <a:defRPr sz="3000" b="1" baseline="0">
                <a:solidFill>
                  <a:srgbClr val="273691"/>
                </a:solidFill>
                <a:latin typeface="+mj-lt"/>
              </a:defRPr>
            </a:lvl1pPr>
          </a:lstStyle>
          <a:p>
            <a:r>
              <a:rPr lang="en-US"/>
              <a:t>CLICK TO ADD TITLE </a:t>
            </a:r>
            <a:br>
              <a:rPr lang="en-US"/>
            </a:br>
            <a:r>
              <a:rPr lang="en-US"/>
              <a:t>TWO LINES OF TEXT IF NEEDED</a:t>
            </a:r>
          </a:p>
        </p:txBody>
      </p:sp>
      <p:sp>
        <p:nvSpPr>
          <p:cNvPr id="13" name="Text Placeholder 14"/>
          <p:cNvSpPr>
            <a:spLocks noGrp="1"/>
          </p:cNvSpPr>
          <p:nvPr>
            <p:ph type="body" sz="quarter" idx="10" hasCustomPrompt="1"/>
          </p:nvPr>
        </p:nvSpPr>
        <p:spPr>
          <a:xfrm>
            <a:off x="676852" y="3341537"/>
            <a:ext cx="5486400" cy="1274425"/>
          </a:xfrm>
          <a:prstGeom prst="rect">
            <a:avLst/>
          </a:prstGeom>
          <a:ln>
            <a:noFill/>
          </a:ln>
        </p:spPr>
        <p:txBody>
          <a:bodyPr vert="horz"/>
          <a:lstStyle>
            <a:lvl1pPr marL="0" indent="0">
              <a:buNone/>
              <a:defRPr sz="1350" baseline="0">
                <a:solidFill>
                  <a:srgbClr val="00B6DE"/>
                </a:solidFill>
              </a:defRPr>
            </a:lvl1pPr>
            <a:lvl5pPr marL="1371600" indent="0" algn="l">
              <a:buFont typeface="Arial"/>
              <a:buNone/>
              <a:defRPr sz="1350"/>
            </a:lvl5pPr>
          </a:lstStyle>
          <a:p>
            <a:pPr lvl="0"/>
            <a:r>
              <a:rPr lang="en-US"/>
              <a:t>CLICK TO ADD </a:t>
            </a:r>
            <a:br>
              <a:rPr lang="en-US"/>
            </a:br>
            <a:r>
              <a:rPr lang="en-US"/>
              <a:t>MONTH XX, 20XX</a:t>
            </a:r>
            <a:br>
              <a:rPr lang="en-US"/>
            </a:br>
            <a:r>
              <a:rPr lang="en-US"/>
              <a:t>PRESENTER’S NAME</a:t>
            </a:r>
            <a:br>
              <a:rPr lang="en-US"/>
            </a:br>
            <a:r>
              <a:rPr lang="en-US"/>
              <a:t>EVENT TITLE</a:t>
            </a:r>
          </a:p>
          <a:p>
            <a:pPr lvl="4"/>
            <a:endParaRPr lang="en-US"/>
          </a:p>
        </p:txBody>
      </p:sp>
      <p:sp>
        <p:nvSpPr>
          <p:cNvPr id="3" name="TextBox 2">
            <a:extLst>
              <a:ext uri="{FF2B5EF4-FFF2-40B4-BE49-F238E27FC236}">
                <a16:creationId xmlns:a16="http://schemas.microsoft.com/office/drawing/2014/main" id="{CC720CB3-36EB-6A19-153F-441FE51B2C36}"/>
              </a:ext>
            </a:extLst>
          </p:cNvPr>
          <p:cNvSpPr txBox="1"/>
          <p:nvPr userDrawn="1"/>
        </p:nvSpPr>
        <p:spPr>
          <a:xfrm>
            <a:off x="265815" y="-496181"/>
            <a:ext cx="1169506" cy="48398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182880" tIns="91440" rIns="182880" bIns="182880" rtlCol="0">
            <a:spAutoFit/>
          </a:bodyPr>
          <a:lstStyle>
            <a:defPPr>
              <a:defRPr lang="en-US"/>
            </a:defPPr>
            <a:lvl1pPr lvl="0">
              <a:defRPr sz="1200" b="1">
                <a:solidFill>
                  <a:schemeClr val="accent2"/>
                </a:solidFill>
              </a:defRPr>
            </a:lvl1pPr>
          </a:lstStyle>
          <a:p>
            <a:pPr lvl="0"/>
            <a:r>
              <a:rPr lang="en-US" dirty="0">
                <a:solidFill>
                  <a:schemeClr val="bg1"/>
                </a:solidFill>
              </a:rPr>
              <a:t>Title Slide A</a:t>
            </a:r>
          </a:p>
        </p:txBody>
      </p:sp>
      <p:sp>
        <p:nvSpPr>
          <p:cNvPr id="4" name="TextBox 3">
            <a:extLst>
              <a:ext uri="{FF2B5EF4-FFF2-40B4-BE49-F238E27FC236}">
                <a16:creationId xmlns:a16="http://schemas.microsoft.com/office/drawing/2014/main" id="{A8E0E834-83D2-36E6-6655-1A89C0A4E003}"/>
              </a:ext>
            </a:extLst>
          </p:cNvPr>
          <p:cNvSpPr txBox="1"/>
          <p:nvPr userDrawn="1"/>
        </p:nvSpPr>
        <p:spPr>
          <a:xfrm>
            <a:off x="-125730" y="4768267"/>
            <a:ext cx="9292590" cy="400110"/>
          </a:xfrm>
          <a:prstGeom prst="rect">
            <a:avLst/>
          </a:prstGeom>
          <a:solidFill>
            <a:schemeClr val="bg2"/>
          </a:solidFill>
          <a:ln w="6350">
            <a:noFill/>
          </a:ln>
        </p:spPr>
        <p:txBody>
          <a:bodyPr wrap="square" lIns="91440" tIns="137160" rIns="182880" bIns="137160" anchor="ctr" anchorCtr="0">
            <a:spAutoFit/>
          </a:bodyPr>
          <a:lstStyle/>
          <a:p>
            <a:pPr algn="r"/>
            <a:r>
              <a:rPr lang="en-US" sz="800" b="0" i="0" spc="170" baseline="0" dirty="0">
                <a:solidFill>
                  <a:schemeClr val="bg1"/>
                </a:solidFill>
                <a:effectLst/>
                <a:latin typeface="+mj-lt"/>
              </a:rPr>
              <a:t>BETTER DATA.BETTER DECISIONS. BETTER COMMUNITIES.</a:t>
            </a:r>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Autofit/>
          </a:bodyPr>
          <a:lstStyle/>
          <a:p>
            <a:r>
              <a:rPr lang="en-US"/>
              <a:t>Click to edit Master title style</a:t>
            </a:r>
          </a:p>
        </p:txBody>
      </p:sp>
      <p:sp>
        <p:nvSpPr>
          <p:cNvPr id="5" name="Slide Number Placeholder 4"/>
          <p:cNvSpPr>
            <a:spLocks noGrp="1"/>
          </p:cNvSpPr>
          <p:nvPr>
            <p:ph type="sldNum" sz="quarter" idx="12"/>
          </p:nvPr>
        </p:nvSpPr>
        <p:spPr/>
        <p:txBody>
          <a:bodyPr/>
          <a:lstStyle/>
          <a:p>
            <a:endParaRPr lang="en-US" dirty="0"/>
          </a:p>
        </p:txBody>
      </p:sp>
      <p:sp>
        <p:nvSpPr>
          <p:cNvPr id="6" name="TextBox 5"/>
          <p:cNvSpPr txBox="1"/>
          <p:nvPr userDrawn="1"/>
        </p:nvSpPr>
        <p:spPr>
          <a:xfrm>
            <a:off x="199361" y="-372136"/>
            <a:ext cx="1207113" cy="362992"/>
          </a:xfrm>
          <a:prstGeom prst="round2SameRect">
            <a:avLst/>
          </a:prstGeom>
          <a:solidFill>
            <a:srgbClr val="F9FAF9"/>
          </a:solidFill>
          <a:ln w="6350">
            <a:solidFill>
              <a:schemeClr val="accent2"/>
            </a:solidFill>
          </a:ln>
        </p:spPr>
        <p:txBody>
          <a:bodyPr wrap="none" lIns="137160" tIns="68580" rIns="137160" bIns="137160" rtlCol="0">
            <a:spAutoFit/>
          </a:bodyPr>
          <a:lstStyle/>
          <a:p>
            <a:r>
              <a:rPr lang="en-US" sz="900" b="1" dirty="0">
                <a:solidFill>
                  <a:schemeClr val="accent2"/>
                </a:solidFill>
              </a:rPr>
              <a:t>Master:</a:t>
            </a:r>
            <a:r>
              <a:rPr lang="en-US" sz="900" b="1" baseline="0" dirty="0">
                <a:solidFill>
                  <a:schemeClr val="accent2"/>
                </a:solidFill>
              </a:rPr>
              <a:t> Title Only</a:t>
            </a:r>
            <a:endParaRPr lang="en-US" sz="900" b="1" dirty="0">
              <a:solidFill>
                <a:schemeClr val="accent2"/>
              </a:solidFill>
            </a:endParaRPr>
          </a:p>
        </p:txBody>
      </p:sp>
      <p:sp>
        <p:nvSpPr>
          <p:cNvPr id="7" name="Text Placeholder 2">
            <a:extLst>
              <a:ext uri="{FF2B5EF4-FFF2-40B4-BE49-F238E27FC236}">
                <a16:creationId xmlns:a16="http://schemas.microsoft.com/office/drawing/2014/main" id="{273CC05F-D06D-3140-B072-F1CAE0BC36A3}"/>
              </a:ext>
            </a:extLst>
          </p:cNvPr>
          <p:cNvSpPr>
            <a:spLocks noGrp="1"/>
          </p:cNvSpPr>
          <p:nvPr>
            <p:ph type="body" sz="quarter" idx="11" hasCustomPrompt="1"/>
          </p:nvPr>
        </p:nvSpPr>
        <p:spPr>
          <a:xfrm>
            <a:off x="342901" y="-15200"/>
            <a:ext cx="2125903" cy="276999"/>
          </a:xfrm>
          <a:solidFill>
            <a:schemeClr val="accent1">
              <a:alpha val="5000"/>
            </a:schemeClr>
          </a:solidFill>
          <a:ln>
            <a:noFill/>
          </a:ln>
        </p:spPr>
        <p:txBody>
          <a:bodyPr wrap="none" lIns="91440" tIns="91440" rIns="91440" bIns="91440" anchor="ctr">
            <a:spAutoFit/>
          </a:bodyPr>
          <a:lstStyle>
            <a:lvl1pPr marL="0" indent="0" algn="l">
              <a:buFontTx/>
              <a:buNone/>
              <a:defRPr sz="600" b="0" cap="all" spc="75" baseline="0">
                <a:solidFill>
                  <a:schemeClr val="accent1"/>
                </a:solidFill>
                <a:latin typeface="+mj-lt"/>
              </a:defRPr>
            </a:lvl1pPr>
          </a:lstStyle>
          <a:p>
            <a:pPr lvl="0"/>
            <a:r>
              <a:rPr lang="en-US" dirty="0"/>
              <a:t>CLICK TO ADD optional SECTION HEADER</a:t>
            </a:r>
          </a:p>
        </p:txBody>
      </p:sp>
    </p:spTree>
    <p:extLst>
      <p:ext uri="{BB962C8B-B14F-4D97-AF65-F5344CB8AC3E}">
        <p14:creationId xmlns:p14="http://schemas.microsoft.com/office/powerpoint/2010/main" val="141117815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ubtitle 2"/>
          <p:cNvSpPr>
            <a:spLocks noGrp="1"/>
          </p:cNvSpPr>
          <p:nvPr>
            <p:ph type="subTitle" idx="1" hasCustomPrompt="1"/>
          </p:nvPr>
        </p:nvSpPr>
        <p:spPr>
          <a:xfrm>
            <a:off x="676854" y="3472746"/>
            <a:ext cx="7863840" cy="685800"/>
          </a:xfrm>
          <a:prstGeom prst="rect">
            <a:avLst/>
          </a:prstGeom>
          <a:noFill/>
          <a:ln w="0">
            <a:noFill/>
          </a:ln>
        </p:spPr>
        <p:txBody>
          <a:bodyPr/>
          <a:lstStyle>
            <a:lvl1pPr marL="0" indent="0" algn="l">
              <a:buNone/>
              <a:defRPr sz="1950">
                <a:solidFill>
                  <a:srgbClr val="27369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Add Subtitle Here</a:t>
            </a:r>
            <a:br>
              <a:rPr lang="en-US"/>
            </a:br>
            <a:r>
              <a:rPr lang="en-US"/>
              <a:t>Second Line Of Text If Needed</a:t>
            </a:r>
          </a:p>
        </p:txBody>
      </p:sp>
      <p:sp>
        <p:nvSpPr>
          <p:cNvPr id="12" name="Title 1"/>
          <p:cNvSpPr>
            <a:spLocks noGrp="1"/>
          </p:cNvSpPr>
          <p:nvPr>
            <p:ph type="ctrTitle" hasCustomPrompt="1"/>
          </p:nvPr>
        </p:nvSpPr>
        <p:spPr>
          <a:xfrm>
            <a:off x="676852" y="1858507"/>
            <a:ext cx="7863840" cy="1456595"/>
          </a:xfrm>
          <a:prstGeom prst="rect">
            <a:avLst/>
          </a:prstGeom>
          <a:ln>
            <a:noFill/>
          </a:ln>
        </p:spPr>
        <p:txBody>
          <a:bodyPr>
            <a:noAutofit/>
          </a:bodyPr>
          <a:lstStyle>
            <a:lvl1pPr algn="l">
              <a:defRPr sz="4400" b="0" cap="none" baseline="0">
                <a:solidFill>
                  <a:srgbClr val="273691"/>
                </a:solidFill>
                <a:latin typeface="+mj-lt"/>
              </a:defRPr>
            </a:lvl1pPr>
          </a:lstStyle>
          <a:p>
            <a:r>
              <a:rPr lang="en-US"/>
              <a:t>Click to Add Title </a:t>
            </a:r>
            <a:br>
              <a:rPr lang="en-US"/>
            </a:br>
            <a:r>
              <a:rPr lang="en-US"/>
              <a:t>Two Lines of Text If Needed</a:t>
            </a:r>
          </a:p>
        </p:txBody>
      </p:sp>
      <p:sp>
        <p:nvSpPr>
          <p:cNvPr id="13" name="Text Placeholder 14"/>
          <p:cNvSpPr>
            <a:spLocks noGrp="1"/>
          </p:cNvSpPr>
          <p:nvPr>
            <p:ph type="body" sz="quarter" idx="10" hasCustomPrompt="1"/>
          </p:nvPr>
        </p:nvSpPr>
        <p:spPr>
          <a:xfrm>
            <a:off x="676852" y="584082"/>
            <a:ext cx="5486400" cy="1274425"/>
          </a:xfrm>
          <a:prstGeom prst="rect">
            <a:avLst/>
          </a:prstGeom>
          <a:ln>
            <a:noFill/>
          </a:ln>
        </p:spPr>
        <p:txBody>
          <a:bodyPr vert="horz" anchor="b"/>
          <a:lstStyle>
            <a:lvl1pPr marL="0" indent="0">
              <a:buNone/>
              <a:defRPr sz="1350" baseline="0">
                <a:solidFill>
                  <a:srgbClr val="00B6DE"/>
                </a:solidFill>
              </a:defRPr>
            </a:lvl1pPr>
            <a:lvl5pPr marL="1371600" indent="0" algn="l">
              <a:buFont typeface="Arial"/>
              <a:buNone/>
              <a:defRPr sz="1350"/>
            </a:lvl5pPr>
          </a:lstStyle>
          <a:p>
            <a:pPr lvl="0"/>
            <a:r>
              <a:rPr lang="en-US"/>
              <a:t>CLICK TO ADD </a:t>
            </a:r>
            <a:br>
              <a:rPr lang="en-US"/>
            </a:br>
            <a:r>
              <a:rPr lang="en-US"/>
              <a:t>MONTH XX, 20XX</a:t>
            </a:r>
            <a:br>
              <a:rPr lang="en-US"/>
            </a:br>
            <a:r>
              <a:rPr lang="en-US"/>
              <a:t>PRESENTER’S NAME</a:t>
            </a:r>
            <a:br>
              <a:rPr lang="en-US"/>
            </a:br>
            <a:r>
              <a:rPr lang="en-US"/>
              <a:t>EVENT TITLE</a:t>
            </a:r>
          </a:p>
        </p:txBody>
      </p:sp>
      <p:sp>
        <p:nvSpPr>
          <p:cNvPr id="3" name="TextBox 2">
            <a:extLst>
              <a:ext uri="{FF2B5EF4-FFF2-40B4-BE49-F238E27FC236}">
                <a16:creationId xmlns:a16="http://schemas.microsoft.com/office/drawing/2014/main" id="{CC720CB3-36EB-6A19-153F-441FE51B2C36}"/>
              </a:ext>
            </a:extLst>
          </p:cNvPr>
          <p:cNvSpPr txBox="1"/>
          <p:nvPr userDrawn="1"/>
        </p:nvSpPr>
        <p:spPr>
          <a:xfrm>
            <a:off x="265815" y="-496181"/>
            <a:ext cx="1169506" cy="48398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182880" tIns="91440" rIns="182880" bIns="182880" rtlCol="0">
            <a:spAutoFit/>
          </a:bodyPr>
          <a:lstStyle>
            <a:defPPr>
              <a:defRPr lang="en-US"/>
            </a:defPPr>
            <a:lvl1pPr lvl="0">
              <a:defRPr sz="1200" b="1">
                <a:solidFill>
                  <a:schemeClr val="accent2"/>
                </a:solidFill>
              </a:defRPr>
            </a:lvl1pPr>
          </a:lstStyle>
          <a:p>
            <a:pPr lvl="0"/>
            <a:r>
              <a:rPr lang="en-US" dirty="0">
                <a:solidFill>
                  <a:schemeClr val="bg1"/>
                </a:solidFill>
              </a:rPr>
              <a:t>Title Slide B</a:t>
            </a:r>
          </a:p>
        </p:txBody>
      </p:sp>
      <p:pic>
        <p:nvPicPr>
          <p:cNvPr id="16" name="Picture 15" descr="TitlePage_Header_Img_v1.jpg">
            <a:extLst>
              <a:ext uri="{FF2B5EF4-FFF2-40B4-BE49-F238E27FC236}">
                <a16:creationId xmlns:a16="http://schemas.microsoft.com/office/drawing/2014/main" id="{B34AD437-8D5F-CA5A-3A31-99323D9357F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1965" t="78099" r="4817" b="8305"/>
          <a:stretch/>
        </p:blipFill>
        <p:spPr>
          <a:xfrm>
            <a:off x="7234602" y="284632"/>
            <a:ext cx="1596888" cy="701323"/>
          </a:xfrm>
          <a:prstGeom prst="rect">
            <a:avLst/>
          </a:prstGeom>
        </p:spPr>
      </p:pic>
      <p:sp>
        <p:nvSpPr>
          <p:cNvPr id="17" name="TextBox 16">
            <a:extLst>
              <a:ext uri="{FF2B5EF4-FFF2-40B4-BE49-F238E27FC236}">
                <a16:creationId xmlns:a16="http://schemas.microsoft.com/office/drawing/2014/main" id="{78ACD652-49F7-A657-267F-449C75FD22F3}"/>
              </a:ext>
            </a:extLst>
          </p:cNvPr>
          <p:cNvSpPr txBox="1"/>
          <p:nvPr userDrawn="1"/>
        </p:nvSpPr>
        <p:spPr>
          <a:xfrm>
            <a:off x="-125730" y="4768267"/>
            <a:ext cx="9292590" cy="400110"/>
          </a:xfrm>
          <a:prstGeom prst="rect">
            <a:avLst/>
          </a:prstGeom>
          <a:solidFill>
            <a:schemeClr val="bg2"/>
          </a:solidFill>
          <a:ln w="6350">
            <a:noFill/>
          </a:ln>
        </p:spPr>
        <p:txBody>
          <a:bodyPr wrap="square" lIns="91440" tIns="137160" rIns="182880" bIns="137160" anchor="ctr" anchorCtr="0">
            <a:spAutoFit/>
          </a:bodyPr>
          <a:lstStyle/>
          <a:p>
            <a:pPr algn="r"/>
            <a:endParaRPr lang="en-US" sz="800" b="0" i="0" spc="170" baseline="0" dirty="0">
              <a:solidFill>
                <a:schemeClr val="bg1"/>
              </a:solidFill>
              <a:effectLst/>
              <a:latin typeface="+mj-lt"/>
            </a:endParaRPr>
          </a:p>
        </p:txBody>
      </p:sp>
      <p:sp>
        <p:nvSpPr>
          <p:cNvPr id="2" name="TextBox 1">
            <a:extLst>
              <a:ext uri="{FF2B5EF4-FFF2-40B4-BE49-F238E27FC236}">
                <a16:creationId xmlns:a16="http://schemas.microsoft.com/office/drawing/2014/main" id="{E544C287-3776-ED4F-743F-FF28502BD049}"/>
              </a:ext>
            </a:extLst>
          </p:cNvPr>
          <p:cNvSpPr txBox="1"/>
          <p:nvPr userDrawn="1"/>
        </p:nvSpPr>
        <p:spPr>
          <a:xfrm>
            <a:off x="-125730" y="6865081"/>
            <a:ext cx="9292590" cy="400110"/>
          </a:xfrm>
          <a:prstGeom prst="rect">
            <a:avLst/>
          </a:prstGeom>
          <a:solidFill>
            <a:schemeClr val="bg2"/>
          </a:solidFill>
          <a:ln w="6350">
            <a:noFill/>
          </a:ln>
        </p:spPr>
        <p:txBody>
          <a:bodyPr wrap="square" lIns="91440" tIns="137160" rIns="182880" bIns="137160" anchor="ctr" anchorCtr="0">
            <a:spAutoFit/>
          </a:bodyPr>
          <a:lstStyle/>
          <a:p>
            <a:pPr algn="r"/>
            <a:r>
              <a:rPr lang="en-US" sz="800" b="0" i="0" spc="170" baseline="0" dirty="0">
                <a:solidFill>
                  <a:schemeClr val="bg1"/>
                </a:solidFill>
                <a:effectLst/>
                <a:latin typeface="+mj-lt"/>
              </a:rPr>
              <a:t>BETTER DATA.BETTER DECISIONS. BETTER COMMUNITIES.</a:t>
            </a:r>
          </a:p>
        </p:txBody>
      </p:sp>
    </p:spTree>
    <p:extLst>
      <p:ext uri="{BB962C8B-B14F-4D97-AF65-F5344CB8AC3E}">
        <p14:creationId xmlns:p14="http://schemas.microsoft.com/office/powerpoint/2010/main" val="3755607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wrap="square" rIns="91440" anchor="b">
            <a:normAutofit/>
          </a:bodyPr>
          <a:lstStyle>
            <a:lvl1pPr>
              <a:defRPr sz="3200"/>
            </a:lvl1pPr>
          </a:lstStyle>
          <a:p>
            <a:r>
              <a:rPr lang="en-US"/>
              <a:t>Click To Edit Master Title Style</a:t>
            </a:r>
          </a:p>
        </p:txBody>
      </p:sp>
      <p:sp>
        <p:nvSpPr>
          <p:cNvPr id="5" name="Text Placeholder 4">
            <a:extLst>
              <a:ext uri="{FF2B5EF4-FFF2-40B4-BE49-F238E27FC236}">
                <a16:creationId xmlns:a16="http://schemas.microsoft.com/office/drawing/2014/main" id="{4871378E-900D-AC01-4A40-A77D299826EA}"/>
              </a:ext>
            </a:extLst>
          </p:cNvPr>
          <p:cNvSpPr>
            <a:spLocks noGrp="1"/>
          </p:cNvSpPr>
          <p:nvPr>
            <p:ph type="body" sz="quarter" idx="13"/>
          </p:nvPr>
        </p:nvSpPr>
        <p:spPr>
          <a:xfrm>
            <a:off x="355600" y="1352550"/>
            <a:ext cx="7296912" cy="3276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265815" y="-496181"/>
            <a:ext cx="1478622" cy="48398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182880" tIns="91440" rIns="182880" bIns="182880" rtlCol="0">
            <a:spAutoFit/>
          </a:bodyPr>
          <a:lstStyle>
            <a:defPPr>
              <a:defRPr lang="en-US"/>
            </a:defPPr>
            <a:lvl1pPr lvl="0">
              <a:defRPr sz="1200" b="1">
                <a:solidFill>
                  <a:schemeClr val="accent2"/>
                </a:solidFill>
              </a:defRPr>
            </a:lvl1pPr>
          </a:lstStyle>
          <a:p>
            <a:pPr lvl="0"/>
            <a:r>
              <a:rPr lang="en-US" dirty="0">
                <a:solidFill>
                  <a:schemeClr val="bg1"/>
                </a:solidFill>
              </a:rPr>
              <a:t>Title &amp; Content</a:t>
            </a:r>
          </a:p>
        </p:txBody>
      </p:sp>
    </p:spTree>
    <p:extLst>
      <p:ext uri="{BB962C8B-B14F-4D97-AF65-F5344CB8AC3E}">
        <p14:creationId xmlns:p14="http://schemas.microsoft.com/office/powerpoint/2010/main" val="3220382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p:txBody>
          <a:bodyPr>
            <a:normAutofit/>
          </a:bodyPr>
          <a:lstStyle>
            <a:lvl1pPr>
              <a:defRPr sz="3200"/>
            </a:lvl1pPr>
          </a:lstStyle>
          <a:p>
            <a:r>
              <a:rPr lang="en-US"/>
              <a:t>Click To Edit Master Title Style</a:t>
            </a:r>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265815" y="-496181"/>
            <a:ext cx="1084591" cy="48398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182880" tIns="91440" rIns="182880" bIns="182880" rtlCol="0">
            <a:spAutoFit/>
          </a:bodyPr>
          <a:lstStyle>
            <a:defPPr>
              <a:defRPr lang="en-US"/>
            </a:defPPr>
            <a:lvl1pPr lvl="0">
              <a:defRPr sz="1200" b="1">
                <a:solidFill>
                  <a:schemeClr val="accent2"/>
                </a:solidFill>
              </a:defRPr>
            </a:lvl1pPr>
          </a:lstStyle>
          <a:p>
            <a:pPr lvl="0"/>
            <a:r>
              <a:rPr lang="en-US" dirty="0">
                <a:solidFill>
                  <a:schemeClr val="bg1"/>
                </a:solidFill>
              </a:rPr>
              <a:t>Title Only</a:t>
            </a:r>
          </a:p>
        </p:txBody>
      </p:sp>
    </p:spTree>
    <p:extLst>
      <p:ext uri="{BB962C8B-B14F-4D97-AF65-F5344CB8AC3E}">
        <p14:creationId xmlns:p14="http://schemas.microsoft.com/office/powerpoint/2010/main" val="258532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6" name="TextBox 5">
            <a:extLst>
              <a:ext uri="{FF2B5EF4-FFF2-40B4-BE49-F238E27FC236}">
                <a16:creationId xmlns:a16="http://schemas.microsoft.com/office/drawing/2014/main" id="{CB4D8B1C-A7BE-8C2B-8FFA-247A529BDC8A}"/>
              </a:ext>
            </a:extLst>
          </p:cNvPr>
          <p:cNvSpPr txBox="1"/>
          <p:nvPr userDrawn="1"/>
        </p:nvSpPr>
        <p:spPr>
          <a:xfrm>
            <a:off x="265815" y="-496181"/>
            <a:ext cx="768976" cy="48398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182880" tIns="91440" rIns="182880" bIns="182880" rtlCol="0">
            <a:spAutoFit/>
          </a:bodyPr>
          <a:lstStyle>
            <a:defPPr>
              <a:defRPr lang="en-US"/>
            </a:defPPr>
            <a:lvl1pPr lvl="0">
              <a:defRPr sz="1200" b="1">
                <a:solidFill>
                  <a:schemeClr val="accent2"/>
                </a:solidFill>
              </a:defRPr>
            </a:lvl1pPr>
          </a:lstStyle>
          <a:p>
            <a:pPr lvl="0"/>
            <a:r>
              <a:rPr lang="en-US" dirty="0">
                <a:solidFill>
                  <a:schemeClr val="bg1"/>
                </a:solidFill>
              </a:rPr>
              <a:t>Blank</a:t>
            </a:r>
          </a:p>
        </p:txBody>
      </p:sp>
    </p:spTree>
    <p:extLst>
      <p:ext uri="{BB962C8B-B14F-4D97-AF65-F5344CB8AC3E}">
        <p14:creationId xmlns:p14="http://schemas.microsoft.com/office/powerpoint/2010/main" val="2473045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Content - Large 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FC7D99-15E0-C495-8280-CFD519372246}"/>
              </a:ext>
            </a:extLst>
          </p:cNvPr>
          <p:cNvSpPr/>
          <p:nvPr userDrawn="1"/>
        </p:nvSpPr>
        <p:spPr>
          <a:xfrm>
            <a:off x="7729869" y="0"/>
            <a:ext cx="1414131" cy="7974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Picture Placeholder 9">
            <a:extLst>
              <a:ext uri="{FF2B5EF4-FFF2-40B4-BE49-F238E27FC236}">
                <a16:creationId xmlns:a16="http://schemas.microsoft.com/office/drawing/2014/main" id="{7C011B3F-1842-6C5A-2FC1-2673E536F59F}"/>
              </a:ext>
            </a:extLst>
          </p:cNvPr>
          <p:cNvSpPr>
            <a:spLocks noGrp="1"/>
          </p:cNvSpPr>
          <p:nvPr>
            <p:ph type="pic" sz="quarter" idx="13"/>
          </p:nvPr>
        </p:nvSpPr>
        <p:spPr>
          <a:xfrm>
            <a:off x="4899444" y="-12192"/>
            <a:ext cx="4253023" cy="5155691"/>
          </a:xfrm>
          <a:prstGeom prst="rect">
            <a:avLst/>
          </a:prstGeom>
          <a:solidFill>
            <a:schemeClr val="bg2">
              <a:lumMod val="20000"/>
              <a:lumOff val="80000"/>
            </a:schemeClr>
          </a:solidFill>
        </p:spPr>
        <p:txBody>
          <a:bodyPr vert="horz" tIns="0" bIns="822960" anchor="ctr"/>
          <a:lstStyle>
            <a:lvl1pPr marL="0" indent="0" algn="ctr">
              <a:buNone/>
              <a:defRPr sz="1875"/>
            </a:lvl1pPr>
          </a:lstStyle>
          <a:p>
            <a:endParaRPr lang="en-US" dirty="0"/>
          </a:p>
        </p:txBody>
      </p:sp>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a:xfrm>
            <a:off x="356190" y="921106"/>
            <a:ext cx="4215810" cy="910843"/>
          </a:xfrm>
        </p:spPr>
        <p:txBody>
          <a:bodyPr anchor="b">
            <a:normAutofit/>
          </a:bodyPr>
          <a:lstStyle>
            <a:lvl1pPr>
              <a:defRPr sz="2400"/>
            </a:lvl1pPr>
          </a:lstStyle>
          <a:p>
            <a:r>
              <a:rPr lang="en-US"/>
              <a:t>Click To Edit Master Title Style</a:t>
            </a:r>
          </a:p>
        </p:txBody>
      </p:sp>
      <p:sp>
        <p:nvSpPr>
          <p:cNvPr id="4" name="Text Placeholder 3">
            <a:extLst>
              <a:ext uri="{FF2B5EF4-FFF2-40B4-BE49-F238E27FC236}">
                <a16:creationId xmlns:a16="http://schemas.microsoft.com/office/drawing/2014/main" id="{3CA8ECB4-9748-4779-EC7D-FEEC8D9F5A15}"/>
              </a:ext>
            </a:extLst>
          </p:cNvPr>
          <p:cNvSpPr>
            <a:spLocks noGrp="1"/>
          </p:cNvSpPr>
          <p:nvPr>
            <p:ph type="body" sz="quarter" idx="14" hasCustomPrompt="1"/>
          </p:nvPr>
        </p:nvSpPr>
        <p:spPr>
          <a:xfrm>
            <a:off x="342900" y="2006318"/>
            <a:ext cx="4229100" cy="2622832"/>
          </a:xfrm>
        </p:spPr>
        <p:txBody>
          <a:bodyPr>
            <a:normAutofit/>
          </a:bodyPr>
          <a:lstStyle>
            <a:lvl1pPr marL="0" indent="0">
              <a:buNone/>
              <a:defRPr sz="1800"/>
            </a:lvl1pPr>
            <a:lvl2pPr marL="0" indent="-228600">
              <a:defRPr sz="1800"/>
            </a:lvl2pPr>
            <a:lvl3pPr marL="457200">
              <a:defRPr sz="1800"/>
            </a:lvl3pPr>
            <a:lvl4pPr marL="685800">
              <a:defRPr sz="1800"/>
            </a:lvl4pPr>
            <a:lvl5pPr marL="914400">
              <a:defRPr sz="1800"/>
            </a:lvl5pPr>
          </a:lstStyle>
          <a:p>
            <a:pPr lvl="0"/>
            <a:r>
              <a:rPr lang="en-US"/>
              <a:t>First level does not have bullet</a:t>
            </a:r>
          </a:p>
          <a:p>
            <a:pPr lvl="1"/>
            <a:r>
              <a:rPr lang="en-US"/>
              <a:t>Indent to start bullets</a:t>
            </a:r>
          </a:p>
          <a:p>
            <a:pPr lvl="2"/>
            <a:r>
              <a:rPr lang="en-US"/>
              <a:t>Third level</a:t>
            </a:r>
          </a:p>
          <a:p>
            <a:pPr lvl="3"/>
            <a:r>
              <a:rPr lang="en-US"/>
              <a:t>Fourth level</a:t>
            </a:r>
          </a:p>
          <a:p>
            <a:pPr lvl="4"/>
            <a:r>
              <a:rPr lang="en-US"/>
              <a:t>Fifth level</a:t>
            </a:r>
          </a:p>
        </p:txBody>
      </p:sp>
      <p:sp>
        <p:nvSpPr>
          <p:cNvPr id="9" name="TextBox 8">
            <a:extLst>
              <a:ext uri="{FF2B5EF4-FFF2-40B4-BE49-F238E27FC236}">
                <a16:creationId xmlns:a16="http://schemas.microsoft.com/office/drawing/2014/main" id="{34E61589-F1E1-DB37-25CF-52A1152A41DB}"/>
              </a:ext>
            </a:extLst>
          </p:cNvPr>
          <p:cNvSpPr txBox="1"/>
          <p:nvPr userDrawn="1"/>
        </p:nvSpPr>
        <p:spPr>
          <a:xfrm>
            <a:off x="265815" y="-496181"/>
            <a:ext cx="2572454" cy="48398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182880" tIns="91440" rIns="182880" bIns="182880" rtlCol="0">
            <a:spAutoFit/>
          </a:bodyPr>
          <a:lstStyle>
            <a:defPPr>
              <a:defRPr lang="en-US"/>
            </a:defPPr>
            <a:lvl1pPr lvl="0">
              <a:defRPr sz="1200" b="1">
                <a:solidFill>
                  <a:schemeClr val="accent2"/>
                </a:solidFill>
              </a:defRPr>
            </a:lvl1pPr>
          </a:lstStyle>
          <a:p>
            <a:pPr lvl="0"/>
            <a:r>
              <a:rPr lang="en-US" dirty="0">
                <a:solidFill>
                  <a:schemeClr val="bg1"/>
                </a:solidFill>
              </a:rPr>
              <a:t>Title &amp; Content – Large Image</a:t>
            </a:r>
          </a:p>
        </p:txBody>
      </p:sp>
    </p:spTree>
    <p:extLst>
      <p:ext uri="{BB962C8B-B14F-4D97-AF65-F5344CB8AC3E}">
        <p14:creationId xmlns:p14="http://schemas.microsoft.com/office/powerpoint/2010/main" val="637011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Large Image">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FC7D99-15E0-C495-8280-CFD519372246}"/>
              </a:ext>
            </a:extLst>
          </p:cNvPr>
          <p:cNvSpPr/>
          <p:nvPr userDrawn="1"/>
        </p:nvSpPr>
        <p:spPr>
          <a:xfrm>
            <a:off x="7713134" y="-8062"/>
            <a:ext cx="1439333" cy="84626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Picture Placeholder 9"/>
          <p:cNvSpPr>
            <a:spLocks noGrp="1"/>
          </p:cNvSpPr>
          <p:nvPr>
            <p:ph type="pic" sz="quarter" idx="13"/>
          </p:nvPr>
        </p:nvSpPr>
        <p:spPr>
          <a:xfrm>
            <a:off x="4899444" y="-12192"/>
            <a:ext cx="4253023" cy="5155691"/>
          </a:xfrm>
          <a:prstGeom prst="rect">
            <a:avLst/>
          </a:prstGeom>
          <a:solidFill>
            <a:schemeClr val="bg2">
              <a:lumMod val="20000"/>
              <a:lumOff val="80000"/>
            </a:schemeClr>
          </a:solidFill>
        </p:spPr>
        <p:txBody>
          <a:bodyPr vert="horz" tIns="0" bIns="822960" anchor="ctr"/>
          <a:lstStyle>
            <a:lvl1pPr marL="0" indent="0" algn="ctr">
              <a:buNone/>
              <a:defRPr sz="1875"/>
            </a:lvl1pPr>
          </a:lstStyle>
          <a:p>
            <a:endParaRPr lang="en-US" dirty="0"/>
          </a:p>
        </p:txBody>
      </p:sp>
      <p:sp>
        <p:nvSpPr>
          <p:cNvPr id="13" name="Slide Number Placeholder 5"/>
          <p:cNvSpPr>
            <a:spLocks noGrp="1"/>
          </p:cNvSpPr>
          <p:nvPr>
            <p:ph type="sldNum" sz="quarter" idx="12"/>
          </p:nvPr>
        </p:nvSpPr>
        <p:spPr>
          <a:xfrm>
            <a:off x="6829435" y="4811224"/>
            <a:ext cx="2133600" cy="200391"/>
          </a:xfrm>
          <a:prstGeom prst="rect">
            <a:avLst/>
          </a:prstGeom>
        </p:spPr>
        <p:txBody>
          <a:bodyPr/>
          <a:lstStyle>
            <a:lvl1pPr algn="r">
              <a:defRPr sz="900"/>
            </a:lvl1pPr>
          </a:lstStyle>
          <a:p>
            <a:fld id="{2066355A-084C-D24E-9AD2-7E4FC41EA627}" type="slidenum">
              <a:rPr lang="en-US" smtClean="0"/>
              <a:pPr/>
              <a:t>‹#›</a:t>
            </a:fld>
            <a:endParaRPr lang="en-US" dirty="0"/>
          </a:p>
        </p:txBody>
      </p:sp>
      <p:sp>
        <p:nvSpPr>
          <p:cNvPr id="2" name="Title 1"/>
          <p:cNvSpPr>
            <a:spLocks noGrp="1"/>
          </p:cNvSpPr>
          <p:nvPr>
            <p:ph type="title" hasCustomPrompt="1"/>
          </p:nvPr>
        </p:nvSpPr>
        <p:spPr>
          <a:xfrm>
            <a:off x="356190" y="543154"/>
            <a:ext cx="4215810" cy="3708044"/>
          </a:xfrm>
        </p:spPr>
        <p:txBody>
          <a:bodyPr anchor="ctr">
            <a:normAutofit/>
          </a:bodyPr>
          <a:lstStyle>
            <a:lvl1pPr>
              <a:defRPr sz="2400"/>
            </a:lvl1pPr>
          </a:lstStyle>
          <a:p>
            <a:r>
              <a:rPr lang="en-US"/>
              <a:t>Click To Edit Master Title Style</a:t>
            </a:r>
          </a:p>
        </p:txBody>
      </p:sp>
      <p:sp>
        <p:nvSpPr>
          <p:cNvPr id="9" name="TextBox 8">
            <a:extLst>
              <a:ext uri="{FF2B5EF4-FFF2-40B4-BE49-F238E27FC236}">
                <a16:creationId xmlns:a16="http://schemas.microsoft.com/office/drawing/2014/main" id="{34E61589-F1E1-DB37-25CF-52A1152A41DB}"/>
              </a:ext>
            </a:extLst>
          </p:cNvPr>
          <p:cNvSpPr txBox="1"/>
          <p:nvPr userDrawn="1"/>
        </p:nvSpPr>
        <p:spPr>
          <a:xfrm>
            <a:off x="265815" y="-496181"/>
            <a:ext cx="2227808" cy="483989"/>
          </a:xfrm>
          <a:prstGeom prst="round2SameRect">
            <a:avLst/>
          </a:prstGeom>
          <a:gradFill>
            <a:gsLst>
              <a:gs pos="43000">
                <a:schemeClr val="tx1">
                  <a:lumMod val="65000"/>
                  <a:lumOff val="35000"/>
                </a:schemeClr>
              </a:gs>
              <a:gs pos="100000">
                <a:schemeClr val="tx1">
                  <a:lumMod val="65000"/>
                  <a:lumOff val="35000"/>
                  <a:alpha val="0"/>
                </a:schemeClr>
              </a:gs>
            </a:gsLst>
            <a:lin ang="5400000" scaled="1"/>
          </a:gradFill>
          <a:ln w="6350">
            <a:noFill/>
            <a:prstDash val="solid"/>
          </a:ln>
        </p:spPr>
        <p:txBody>
          <a:bodyPr wrap="none" lIns="182880" tIns="91440" rIns="182880" bIns="182880" rtlCol="0">
            <a:spAutoFit/>
          </a:bodyPr>
          <a:lstStyle>
            <a:defPPr>
              <a:defRPr lang="en-US"/>
            </a:defPPr>
            <a:lvl1pPr lvl="0">
              <a:defRPr sz="1200" b="1">
                <a:solidFill>
                  <a:schemeClr val="accent2"/>
                </a:solidFill>
              </a:defRPr>
            </a:lvl1pPr>
          </a:lstStyle>
          <a:p>
            <a:pPr lvl="0"/>
            <a:r>
              <a:rPr lang="en-US" dirty="0">
                <a:solidFill>
                  <a:schemeClr val="bg1"/>
                </a:solidFill>
              </a:rPr>
              <a:t>Title Only - Large Image</a:t>
            </a:r>
          </a:p>
        </p:txBody>
      </p:sp>
    </p:spTree>
    <p:extLst>
      <p:ext uri="{BB962C8B-B14F-4D97-AF65-F5344CB8AC3E}">
        <p14:creationId xmlns:p14="http://schemas.microsoft.com/office/powerpoint/2010/main" val="2178415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27369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6" name="Title 1"/>
          <p:cNvSpPr>
            <a:spLocks noGrp="1"/>
          </p:cNvSpPr>
          <p:nvPr>
            <p:ph type="title" hasCustomPrompt="1"/>
          </p:nvPr>
        </p:nvSpPr>
        <p:spPr>
          <a:xfrm>
            <a:off x="762000" y="1435719"/>
            <a:ext cx="7924800" cy="1440215"/>
          </a:xfrm>
          <a:prstGeom prst="rect">
            <a:avLst/>
          </a:prstGeom>
          <a:ln>
            <a:noFill/>
          </a:ln>
        </p:spPr>
        <p:txBody>
          <a:bodyPr vert="horz"/>
          <a:lstStyle>
            <a:lvl1pPr algn="l">
              <a:defRPr sz="3000" b="1" baseline="0">
                <a:solidFill>
                  <a:srgbClr val="FFFFFF"/>
                </a:solidFill>
              </a:defRPr>
            </a:lvl1pPr>
          </a:lstStyle>
          <a:p>
            <a:r>
              <a:rPr lang="en-US"/>
              <a:t>CLICK HERE TO ADD</a:t>
            </a:r>
            <a:br>
              <a:rPr lang="en-US"/>
            </a:br>
            <a:r>
              <a:rPr lang="en-US"/>
              <a:t>TRANSITION SLIDE TITLE</a:t>
            </a:r>
            <a:br>
              <a:rPr lang="en-US"/>
            </a:br>
            <a:r>
              <a:rPr lang="en-US"/>
              <a:t>THIRD LINE IF NEEDED</a:t>
            </a:r>
          </a:p>
        </p:txBody>
      </p:sp>
      <p:sp>
        <p:nvSpPr>
          <p:cNvPr id="7" name="Text Placeholder 4"/>
          <p:cNvSpPr>
            <a:spLocks noGrp="1"/>
          </p:cNvSpPr>
          <p:nvPr>
            <p:ph type="body" sz="quarter" idx="10" hasCustomPrompt="1"/>
          </p:nvPr>
        </p:nvSpPr>
        <p:spPr>
          <a:xfrm>
            <a:off x="762000" y="2949281"/>
            <a:ext cx="7924800" cy="790758"/>
          </a:xfrm>
          <a:prstGeom prst="rect">
            <a:avLst/>
          </a:prstGeom>
        </p:spPr>
        <p:txBody>
          <a:bodyPr vert="horz"/>
          <a:lstStyle>
            <a:lvl1pPr marL="0" indent="0">
              <a:buNone/>
              <a:defRPr sz="2100">
                <a:solidFill>
                  <a:srgbClr val="FFFFFF"/>
                </a:solidFill>
              </a:defRPr>
            </a:lvl1pPr>
          </a:lstStyle>
          <a:p>
            <a:pPr lvl="0"/>
            <a:r>
              <a:rPr lang="en-US"/>
              <a:t>CLICK HERE TO ADD SUBTITLE</a:t>
            </a:r>
            <a:br>
              <a:rPr lang="en-US"/>
            </a:br>
            <a:r>
              <a:rPr lang="en-US"/>
              <a:t>SECOND LINE IF NEEDED</a:t>
            </a:r>
          </a:p>
        </p:txBody>
      </p:sp>
    </p:spTree>
    <p:extLst>
      <p:ext uri="{BB962C8B-B14F-4D97-AF65-F5344CB8AC3E}">
        <p14:creationId xmlns:p14="http://schemas.microsoft.com/office/powerpoint/2010/main" val="413788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ditable 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50506" y="1232231"/>
            <a:ext cx="7035799" cy="590659"/>
          </a:xfrm>
          <a:prstGeom prst="rect">
            <a:avLst/>
          </a:prstGeom>
          <a:noFill/>
          <a:ln>
            <a:noFill/>
          </a:ln>
        </p:spPr>
        <p:txBody>
          <a:bodyPr vert="horz"/>
          <a:lstStyle>
            <a:lvl1pPr algn="l">
              <a:defRPr sz="4000" b="1">
                <a:solidFill>
                  <a:srgbClr val="273691"/>
                </a:solidFill>
              </a:defRPr>
            </a:lvl1pPr>
          </a:lstStyle>
          <a:p>
            <a:r>
              <a:rPr lang="en-US"/>
              <a:t>Click To Edit Closing</a:t>
            </a:r>
          </a:p>
        </p:txBody>
      </p:sp>
      <p:pic>
        <p:nvPicPr>
          <p:cNvPr id="5" name="Picture 4" descr="NNIP_Logo.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0506" y="2015490"/>
            <a:ext cx="3090672" cy="1112520"/>
          </a:xfrm>
          <a:prstGeom prst="rect">
            <a:avLst/>
          </a:prstGeom>
        </p:spPr>
      </p:pic>
      <p:sp>
        <p:nvSpPr>
          <p:cNvPr id="8" name="Text Placeholder 4"/>
          <p:cNvSpPr>
            <a:spLocks noGrp="1"/>
          </p:cNvSpPr>
          <p:nvPr>
            <p:ph type="body" sz="quarter" idx="10" hasCustomPrompt="1"/>
          </p:nvPr>
        </p:nvSpPr>
        <p:spPr>
          <a:xfrm>
            <a:off x="1050506" y="3280270"/>
            <a:ext cx="7035799" cy="522596"/>
          </a:xfrm>
          <a:prstGeom prst="rect">
            <a:avLst/>
          </a:prstGeom>
        </p:spPr>
        <p:txBody>
          <a:bodyPr vert="horz"/>
          <a:lstStyle>
            <a:lvl1pPr marL="0" indent="0">
              <a:buNone/>
              <a:defRPr sz="1600" baseline="0">
                <a:solidFill>
                  <a:srgbClr val="00B6DE"/>
                </a:solidFill>
              </a:defRPr>
            </a:lvl1pPr>
          </a:lstStyle>
          <a:p>
            <a:pPr lvl="0"/>
            <a:r>
              <a:rPr lang="en-US"/>
              <a:t>Click to add custom contact information</a:t>
            </a:r>
          </a:p>
        </p:txBody>
      </p:sp>
      <p:sp>
        <p:nvSpPr>
          <p:cNvPr id="3" name="TextBox 2">
            <a:extLst>
              <a:ext uri="{FF2B5EF4-FFF2-40B4-BE49-F238E27FC236}">
                <a16:creationId xmlns:a16="http://schemas.microsoft.com/office/drawing/2014/main" id="{1D5A9DE5-0651-24A1-38AC-2D7FAD2815CD}"/>
              </a:ext>
            </a:extLst>
          </p:cNvPr>
          <p:cNvSpPr txBox="1"/>
          <p:nvPr userDrawn="1"/>
        </p:nvSpPr>
        <p:spPr>
          <a:xfrm>
            <a:off x="-125730" y="4768267"/>
            <a:ext cx="9292590" cy="400110"/>
          </a:xfrm>
          <a:prstGeom prst="rect">
            <a:avLst/>
          </a:prstGeom>
          <a:solidFill>
            <a:schemeClr val="bg2"/>
          </a:solidFill>
          <a:ln w="6350">
            <a:noFill/>
          </a:ln>
        </p:spPr>
        <p:txBody>
          <a:bodyPr wrap="square" lIns="91440" tIns="137160" rIns="182880" bIns="137160" anchor="ctr" anchorCtr="0">
            <a:spAutoFit/>
          </a:bodyPr>
          <a:lstStyle/>
          <a:p>
            <a:pPr algn="r"/>
            <a:endParaRPr lang="en-US" sz="800" b="0" i="0" spc="170" baseline="0" dirty="0">
              <a:solidFill>
                <a:schemeClr val="bg1"/>
              </a:solidFill>
              <a:effectLst/>
              <a:latin typeface="+mj-lt"/>
            </a:endParaRPr>
          </a:p>
        </p:txBody>
      </p:sp>
    </p:spTree>
    <p:extLst>
      <p:ext uri="{BB962C8B-B14F-4D97-AF65-F5344CB8AC3E}">
        <p14:creationId xmlns:p14="http://schemas.microsoft.com/office/powerpoint/2010/main" val="2029515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356190" y="290636"/>
            <a:ext cx="7296912" cy="877163"/>
          </a:xfrm>
          <a:prstGeom prst="rect">
            <a:avLst/>
          </a:prstGeom>
        </p:spPr>
        <p:txBody>
          <a:bodyPr vert="horz" lIns="0" tIns="45720" rIns="91440" bIns="45720" rtlCol="0" anchor="b">
            <a:normAutofit/>
          </a:bodyPr>
          <a:lstStyle/>
          <a:p>
            <a:r>
              <a:rPr lang="en-US"/>
              <a:t>Click To Edit Master Title</a:t>
            </a:r>
          </a:p>
        </p:txBody>
      </p:sp>
      <p:pic>
        <p:nvPicPr>
          <p:cNvPr id="7" name="Picture 6" descr="A blue and white flag with text&#10;&#10;Description automatically generated with medium confidence">
            <a:extLst>
              <a:ext uri="{FF2B5EF4-FFF2-40B4-BE49-F238E27FC236}">
                <a16:creationId xmlns:a16="http://schemas.microsoft.com/office/drawing/2014/main" id="{A0CA5C5D-C4BD-BD64-0E0A-0EF3141632D5}"/>
              </a:ext>
            </a:extLst>
          </p:cNvPr>
          <p:cNvPicPr>
            <a:picLocks noChangeAspect="1"/>
          </p:cNvPicPr>
          <p:nvPr userDrawn="1"/>
        </p:nvPicPr>
        <p:blipFill>
          <a:blip r:embed="rId12"/>
          <a:stretch>
            <a:fillRect/>
          </a:stretch>
        </p:blipFill>
        <p:spPr>
          <a:xfrm>
            <a:off x="7857955" y="300478"/>
            <a:ext cx="964145" cy="347014"/>
          </a:xfrm>
          <a:prstGeom prst="rect">
            <a:avLst/>
          </a:prstGeom>
        </p:spPr>
      </p:pic>
      <p:sp>
        <p:nvSpPr>
          <p:cNvPr id="8" name="Text Placeholder 7">
            <a:extLst>
              <a:ext uri="{FF2B5EF4-FFF2-40B4-BE49-F238E27FC236}">
                <a16:creationId xmlns:a16="http://schemas.microsoft.com/office/drawing/2014/main" id="{B21290DD-E96A-6240-624E-38051193560D}"/>
              </a:ext>
            </a:extLst>
          </p:cNvPr>
          <p:cNvSpPr>
            <a:spLocks noGrp="1"/>
          </p:cNvSpPr>
          <p:nvPr>
            <p:ph type="body" idx="1"/>
          </p:nvPr>
        </p:nvSpPr>
        <p:spPr>
          <a:xfrm>
            <a:off x="342900" y="1370013"/>
            <a:ext cx="7310202" cy="3262312"/>
          </a:xfrm>
          <a:prstGeom prst="rect">
            <a:avLst/>
          </a:prstGeom>
        </p:spPr>
        <p:txBody>
          <a:bodyPr vert="horz" lIns="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extBox 1">
            <a:extLst>
              <a:ext uri="{FF2B5EF4-FFF2-40B4-BE49-F238E27FC236}">
                <a16:creationId xmlns:a16="http://schemas.microsoft.com/office/drawing/2014/main" id="{EF18FA51-65DA-4B1A-D8AE-650A21F308E9}"/>
              </a:ext>
            </a:extLst>
          </p:cNvPr>
          <p:cNvSpPr txBox="1"/>
          <p:nvPr userDrawn="1"/>
        </p:nvSpPr>
        <p:spPr>
          <a:xfrm>
            <a:off x="356190" y="4779615"/>
            <a:ext cx="3831177" cy="215444"/>
          </a:xfrm>
          <a:prstGeom prst="callout1">
            <a:avLst>
              <a:gd name="adj1" fmla="val -20549"/>
              <a:gd name="adj2" fmla="val -156"/>
              <a:gd name="adj3" fmla="val -21115"/>
              <a:gd name="adj4" fmla="val 96031"/>
            </a:avLst>
          </a:prstGeom>
          <a:noFill/>
          <a:ln w="6350">
            <a:solidFill>
              <a:schemeClr val="bg1">
                <a:lumMod val="85000"/>
              </a:schemeClr>
            </a:solidFill>
          </a:ln>
        </p:spPr>
        <p:txBody>
          <a:bodyPr wrap="none" lIns="0">
            <a:spAutoFit/>
          </a:bodyPr>
          <a:lstStyle/>
          <a:p>
            <a:r>
              <a:rPr lang="en-US" sz="800" b="0" i="0" spc="170" baseline="0" dirty="0">
                <a:solidFill>
                  <a:schemeClr val="tx2"/>
                </a:solidFill>
                <a:effectLst/>
                <a:latin typeface="+mj-lt"/>
              </a:rPr>
              <a:t>NATIONAL NEIGHBORHOOD INDICATORS PARTNERSHIP</a:t>
            </a:r>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89" r:id="rId2"/>
    <p:sldLayoutId id="2147493457" r:id="rId3"/>
    <p:sldLayoutId id="2147493487" r:id="rId4"/>
    <p:sldLayoutId id="2147493488" r:id="rId5"/>
    <p:sldLayoutId id="2147493484" r:id="rId6"/>
    <p:sldLayoutId id="2147493486" r:id="rId7"/>
    <p:sldLayoutId id="2147493471" r:id="rId8"/>
    <p:sldLayoutId id="2147493474" r:id="rId9"/>
    <p:sldLayoutId id="2147493492" r:id="rId10"/>
  </p:sldLayoutIdLst>
  <p:txStyles>
    <p:titleStyle>
      <a:lvl1pPr marL="0" indent="0" algn="l" defTabSz="457189" rtl="0" eaLnBrk="1" latinLnBrk="0" hangingPunct="1">
        <a:spcBef>
          <a:spcPct val="0"/>
        </a:spcBef>
        <a:buNone/>
        <a:defRPr lang="en-US" sz="4000" b="1" i="0" kern="1200" baseline="0" dirty="0">
          <a:solidFill>
            <a:schemeClr val="tx2"/>
          </a:solidFill>
          <a:latin typeface="Lato" panose="020F0502020204030203" pitchFamily="34" charset="0"/>
          <a:ea typeface="Lato" panose="020F0502020204030203" pitchFamily="34" charset="0"/>
          <a:cs typeface="Lato" panose="020F0502020204030203" pitchFamily="34" charset="0"/>
        </a:defRPr>
      </a:lvl1pPr>
    </p:titleStyle>
    <p:bodyStyle>
      <a:lvl1pPr marL="342891" indent="-342891" algn="l" defTabSz="457189" rtl="0" eaLnBrk="1" latinLnBrk="0" hangingPunct="1">
        <a:spcBef>
          <a:spcPts val="600"/>
        </a:spcBef>
        <a:buClr>
          <a:schemeClr val="bg2"/>
        </a:buClr>
        <a:buFont typeface="Wingdings" pitchFamily="2" charset="2"/>
        <a:buChar char="§"/>
        <a:defRPr sz="2800" kern="1200">
          <a:solidFill>
            <a:schemeClr val="tx1"/>
          </a:solidFill>
          <a:latin typeface="+mn-lt"/>
          <a:ea typeface="+mn-ea"/>
          <a:cs typeface="+mn-cs"/>
        </a:defRPr>
      </a:lvl1pPr>
      <a:lvl2pPr marL="742932" indent="-285744" algn="l" defTabSz="457189" rtl="0" eaLnBrk="1" latinLnBrk="0" hangingPunct="1">
        <a:spcBef>
          <a:spcPts val="600"/>
        </a:spcBef>
        <a:buClr>
          <a:schemeClr val="bg2"/>
        </a:buClr>
        <a:buFont typeface="Wingdings" pitchFamily="2" charset="2"/>
        <a:buChar char="§"/>
        <a:defRPr sz="2400" b="0" i="0" kern="1200">
          <a:solidFill>
            <a:schemeClr val="tx1"/>
          </a:solidFill>
          <a:latin typeface="+mn-lt"/>
          <a:ea typeface="+mn-ea"/>
          <a:cs typeface="+mn-cs"/>
        </a:defRPr>
      </a:lvl2pPr>
      <a:lvl3pPr marL="1142971" indent="-228594" algn="l" defTabSz="457189" rtl="0" eaLnBrk="1" latinLnBrk="0" hangingPunct="1">
        <a:spcBef>
          <a:spcPts val="600"/>
        </a:spcBef>
        <a:buClr>
          <a:schemeClr val="bg2"/>
        </a:buClr>
        <a:buFont typeface="Wingdings" pitchFamily="2" charset="2"/>
        <a:buChar char="§"/>
        <a:defRPr sz="2400" i="0" kern="1200">
          <a:solidFill>
            <a:schemeClr val="tx1"/>
          </a:solidFill>
          <a:latin typeface="+mn-lt"/>
          <a:ea typeface="+mn-ea"/>
          <a:cs typeface="+mn-cs"/>
        </a:defRPr>
      </a:lvl3pPr>
      <a:lvl4pPr marL="1600160" indent="-228594" algn="l" defTabSz="457189" rtl="0" eaLnBrk="1" latinLnBrk="0" hangingPunct="1">
        <a:spcBef>
          <a:spcPts val="600"/>
        </a:spcBef>
        <a:buClr>
          <a:schemeClr val="bg2"/>
        </a:buClr>
        <a:buFont typeface="Wingdings" pitchFamily="2" charset="2"/>
        <a:buChar char="§"/>
        <a:defRPr sz="2400" i="1" kern="1200">
          <a:solidFill>
            <a:schemeClr val="tx1"/>
          </a:solidFill>
          <a:latin typeface="+mn-lt"/>
          <a:ea typeface="+mn-ea"/>
          <a:cs typeface="+mn-cs"/>
        </a:defRPr>
      </a:lvl4pPr>
      <a:lvl5pPr marL="2057349" indent="-228594" algn="l" defTabSz="457189" rtl="0" eaLnBrk="1" latinLnBrk="0" hangingPunct="1">
        <a:spcBef>
          <a:spcPts val="600"/>
        </a:spcBef>
        <a:buClr>
          <a:schemeClr val="bg2"/>
        </a:buClr>
        <a:buFont typeface="Wingdings" pitchFamily="2" charset="2"/>
        <a:buChar char="§"/>
        <a:defRPr sz="2400" i="1"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216" userDrawn="1">
          <p15:clr>
            <a:srgbClr val="5ACBF0"/>
          </p15:clr>
        </p15:guide>
        <p15:guide id="4" orient="horz" pos="2916" userDrawn="1">
          <p15:clr>
            <a:srgbClr val="5ACBF0"/>
          </p15:clr>
        </p15:guide>
        <p15:guide id="5" orient="horz" pos="852" userDrawn="1">
          <p15:clr>
            <a:srgbClr val="5ACBF0"/>
          </p15:clr>
        </p15:guide>
        <p15:guide id="6" orient="horz" pos="3012"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mailto:kpettit@urban.org" TargetMode="External"/><Relationship Id="rId2" Type="http://schemas.openxmlformats.org/officeDocument/2006/relationships/hyperlink" Target="http://www.neighborhoodindicators.org/get-involved/listservs" TargetMode="External"/><Relationship Id="rId1" Type="http://schemas.openxmlformats.org/officeDocument/2006/relationships/slideLayout" Target="../slideLayouts/slideLayout9.xml"/><Relationship Id="rId4" Type="http://schemas.openxmlformats.org/officeDocument/2006/relationships/hyperlink" Target="mailto:lhendey@urban.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15">
            <a:extLst>
              <a:ext uri="{FF2B5EF4-FFF2-40B4-BE49-F238E27FC236}">
                <a16:creationId xmlns:a16="http://schemas.microsoft.com/office/drawing/2014/main" id="{8E94C259-666B-14C9-248D-63F8E88C033A}"/>
              </a:ext>
            </a:extLst>
          </p:cNvPr>
          <p:cNvSpPr>
            <a:spLocks noGrp="1"/>
          </p:cNvSpPr>
          <p:nvPr>
            <p:ph type="subTitle" idx="1"/>
          </p:nvPr>
        </p:nvSpPr>
        <p:spPr/>
        <p:txBody>
          <a:bodyPr vert="horz" lIns="0" tIns="45720" rIns="91440" bIns="45720" rtlCol="0" anchor="t">
            <a:normAutofit/>
          </a:bodyPr>
          <a:lstStyle/>
          <a:p>
            <a:r>
              <a:rPr lang="en-US" dirty="0"/>
              <a:t>NNIP Partners' Meeting 2024</a:t>
            </a:r>
          </a:p>
        </p:txBody>
      </p:sp>
      <p:sp>
        <p:nvSpPr>
          <p:cNvPr id="15" name="Title 14">
            <a:extLst>
              <a:ext uri="{FF2B5EF4-FFF2-40B4-BE49-F238E27FC236}">
                <a16:creationId xmlns:a16="http://schemas.microsoft.com/office/drawing/2014/main" id="{D3FBF629-ED80-5892-996D-CDFD1BFD5F49}"/>
              </a:ext>
            </a:extLst>
          </p:cNvPr>
          <p:cNvSpPr>
            <a:spLocks noGrp="1"/>
          </p:cNvSpPr>
          <p:nvPr>
            <p:ph type="ctrTitle"/>
          </p:nvPr>
        </p:nvSpPr>
        <p:spPr>
          <a:xfrm>
            <a:off x="676852" y="1858507"/>
            <a:ext cx="7667048" cy="1456595"/>
          </a:xfrm>
        </p:spPr>
        <p:txBody>
          <a:bodyPr/>
          <a:lstStyle/>
          <a:p>
            <a:r>
              <a:rPr lang="en-US" dirty="0"/>
              <a:t>Intro to NNIP</a:t>
            </a:r>
          </a:p>
        </p:txBody>
      </p:sp>
      <p:sp>
        <p:nvSpPr>
          <p:cNvPr id="17" name="Text Placeholder 16">
            <a:extLst>
              <a:ext uri="{FF2B5EF4-FFF2-40B4-BE49-F238E27FC236}">
                <a16:creationId xmlns:a16="http://schemas.microsoft.com/office/drawing/2014/main" id="{A0BF54B0-574A-03F9-8E87-C015EDC0389B}"/>
              </a:ext>
            </a:extLst>
          </p:cNvPr>
          <p:cNvSpPr>
            <a:spLocks noGrp="1"/>
          </p:cNvSpPr>
          <p:nvPr>
            <p:ph type="body" sz="quarter" idx="10"/>
          </p:nvPr>
        </p:nvSpPr>
        <p:spPr/>
        <p:txBody>
          <a:bodyPr/>
          <a:lstStyle/>
          <a:p>
            <a:r>
              <a:rPr lang="en-US" dirty="0"/>
              <a:t>September 23, 2024</a:t>
            </a:r>
          </a:p>
        </p:txBody>
      </p:sp>
    </p:spTree>
    <p:extLst>
      <p:ext uri="{BB962C8B-B14F-4D97-AF65-F5344CB8AC3E}">
        <p14:creationId xmlns:p14="http://schemas.microsoft.com/office/powerpoint/2010/main" val="3435428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356190" y="921106"/>
            <a:ext cx="4215810" cy="910843"/>
          </a:xfrm>
        </p:spPr>
        <p:txBody>
          <a:bodyPr vert="horz" lIns="68580" tIns="34290" rIns="68580" bIns="34290" rtlCol="0" anchor="b">
            <a:normAutofit/>
          </a:bodyPr>
          <a:lstStyle/>
          <a:p>
            <a:r>
              <a:rPr lang="en-US" dirty="0">
                <a:latin typeface="Lato"/>
                <a:ea typeface="Lato"/>
                <a:cs typeface="Lato"/>
              </a:rPr>
              <a:t>What we do as a network</a:t>
            </a:r>
            <a:endParaRPr lang="en-US" dirty="0"/>
          </a:p>
        </p:txBody>
      </p:sp>
      <p:sp>
        <p:nvSpPr>
          <p:cNvPr id="3" name="Content Placeholder 2">
            <a:extLst>
              <a:ext uri="{FF2B5EF4-FFF2-40B4-BE49-F238E27FC236}">
                <a16:creationId xmlns:a16="http://schemas.microsoft.com/office/drawing/2014/main" id="{FFE96A4C-B5D0-29CD-6D5A-A68E5C7A41D7}"/>
              </a:ext>
            </a:extLst>
          </p:cNvPr>
          <p:cNvSpPr>
            <a:spLocks noGrp="1"/>
          </p:cNvSpPr>
          <p:nvPr>
            <p:ph type="body" sz="quarter" idx="14"/>
          </p:nvPr>
        </p:nvSpPr>
        <p:spPr>
          <a:xfrm>
            <a:off x="342900" y="2006600"/>
            <a:ext cx="3395167" cy="2622550"/>
          </a:xfrm>
        </p:spPr>
        <p:txBody>
          <a:bodyPr lIns="68580" tIns="34290" rIns="68580" bIns="34290">
            <a:normAutofit/>
          </a:bodyPr>
          <a:lstStyle/>
          <a:p>
            <a:r>
              <a:rPr lang="en-US" dirty="0"/>
              <a:t>The network </a:t>
            </a:r>
            <a:r>
              <a:rPr lang="en-US" dirty="0">
                <a:solidFill>
                  <a:schemeClr val="accent1"/>
                </a:solidFill>
              </a:rPr>
              <a:t>engages changemakers </a:t>
            </a:r>
            <a:r>
              <a:rPr lang="en-US" dirty="0"/>
              <a:t>to share insights from the local partners </a:t>
            </a:r>
            <a:r>
              <a:rPr lang="en-US" dirty="0">
                <a:solidFill>
                  <a:schemeClr val="accent1"/>
                </a:solidFill>
              </a:rPr>
              <a:t>to accelerate innovation and advance equity </a:t>
            </a:r>
            <a:r>
              <a:rPr lang="en-US" dirty="0"/>
              <a:t>around the country. </a:t>
            </a:r>
          </a:p>
        </p:txBody>
      </p:sp>
      <p:pic>
        <p:nvPicPr>
          <p:cNvPr id="5" name="Picture 4">
            <a:extLst>
              <a:ext uri="{FF2B5EF4-FFF2-40B4-BE49-F238E27FC236}">
                <a16:creationId xmlns:a16="http://schemas.microsoft.com/office/drawing/2014/main" id="{5B24A75B-BCA3-0B13-75CA-9B435CAFE75A}"/>
              </a:ext>
            </a:extLst>
          </p:cNvPr>
          <p:cNvPicPr>
            <a:picLocks noChangeAspect="1"/>
          </p:cNvPicPr>
          <p:nvPr/>
        </p:nvPicPr>
        <p:blipFill>
          <a:blip r:embed="rId3"/>
          <a:stretch>
            <a:fillRect/>
          </a:stretch>
        </p:blipFill>
        <p:spPr>
          <a:xfrm>
            <a:off x="3928263" y="993171"/>
            <a:ext cx="5120640" cy="3635979"/>
          </a:xfrm>
          <a:prstGeom prst="rect">
            <a:avLst/>
          </a:prstGeom>
        </p:spPr>
      </p:pic>
    </p:spTree>
    <p:extLst>
      <p:ext uri="{BB962C8B-B14F-4D97-AF65-F5344CB8AC3E}">
        <p14:creationId xmlns:p14="http://schemas.microsoft.com/office/powerpoint/2010/main" val="123009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82890B-180B-8614-08F2-3CB2F92C509A}"/>
              </a:ext>
            </a:extLst>
          </p:cNvPr>
          <p:cNvSpPr>
            <a:spLocks noGrp="1"/>
          </p:cNvSpPr>
          <p:nvPr>
            <p:ph type="title"/>
          </p:nvPr>
        </p:nvSpPr>
        <p:spPr/>
        <p:txBody>
          <a:bodyPr anchor="ctr">
            <a:noAutofit/>
          </a:bodyPr>
          <a:lstStyle/>
          <a:p>
            <a:r>
              <a:rPr lang="en-US" sz="2800" dirty="0"/>
              <a:t>The Power of the NNIP Network</a:t>
            </a:r>
          </a:p>
        </p:txBody>
      </p:sp>
      <p:sp>
        <p:nvSpPr>
          <p:cNvPr id="7" name="Rectangle 6">
            <a:extLst>
              <a:ext uri="{FF2B5EF4-FFF2-40B4-BE49-F238E27FC236}">
                <a16:creationId xmlns:a16="http://schemas.microsoft.com/office/drawing/2014/main" id="{CAE8906C-82E8-94D0-3B15-4C76B7B147B3}"/>
              </a:ext>
            </a:extLst>
          </p:cNvPr>
          <p:cNvSpPr/>
          <p:nvPr/>
        </p:nvSpPr>
        <p:spPr>
          <a:xfrm>
            <a:off x="412360" y="1167799"/>
            <a:ext cx="2578832" cy="3500399"/>
          </a:xfrm>
          <a:prstGeom prst="rect">
            <a:avLst/>
          </a:prstGeom>
          <a:gradFill>
            <a:gsLst>
              <a:gs pos="0">
                <a:schemeClr val="tx2">
                  <a:alpha val="0"/>
                </a:schemeClr>
              </a:gs>
              <a:gs pos="27000">
                <a:schemeClr val="tx2">
                  <a:alpha val="15161"/>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bIns="45720" rtlCol="0" anchor="t"/>
          <a:lstStyle/>
          <a:p>
            <a:pPr marL="0" marR="0" lvl="0" indent="0" algn="ctr" defTabSz="844550" rtl="0" eaLnBrk="1" fontAlgn="auto" latinLnBrk="0" hangingPunct="1">
              <a:lnSpc>
                <a:spcPct val="90000"/>
              </a:lnSpc>
              <a:spcBef>
                <a:spcPct val="0"/>
              </a:spcBef>
              <a:spcAft>
                <a:spcPts val="2000"/>
              </a:spcAft>
              <a:buClrTx/>
              <a:buSzTx/>
              <a:buFontTx/>
              <a:buNone/>
              <a:tabLst/>
              <a:defRPr/>
            </a:pPr>
            <a:r>
              <a:rPr kumimoji="0" lang="en-US" sz="2000" b="0" i="0" u="none" strike="noStrike" kern="1200" cap="none" spc="0" normalizeH="0" baseline="0" noProof="0" dirty="0">
                <a:ln>
                  <a:noFill/>
                </a:ln>
                <a:solidFill>
                  <a:srgbClr val="273691"/>
                </a:solidFill>
                <a:effectLst/>
                <a:uLnTx/>
                <a:uFillTx/>
                <a:latin typeface="Lato Bold"/>
                <a:ea typeface="+mn-ea"/>
                <a:cs typeface="+mn-cs"/>
              </a:rPr>
              <a:t>Local Partners</a:t>
            </a: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Serve their communities</a:t>
            </a:r>
          </a:p>
          <a:p>
            <a:pPr marL="0" marR="0" lvl="0" indent="0" algn="l" defTabSz="844550" rtl="0" eaLnBrk="1" fontAlgn="auto" latinLnBrk="0" hangingPunct="1">
              <a:lnSpc>
                <a:spcPct val="90000"/>
              </a:lnSpc>
              <a:spcBef>
                <a:spcPct val="0"/>
              </a:spcBef>
              <a:spcAft>
                <a:spcPts val="1000"/>
              </a:spcAft>
              <a:buClrTx/>
              <a:buSzTx/>
              <a:buFontTx/>
              <a:buNone/>
              <a:tabLst/>
              <a:defRPr/>
            </a:pPr>
            <a:r>
              <a:rPr lang="en-US" sz="1600" dirty="0">
                <a:solidFill>
                  <a:srgbClr val="273691"/>
                </a:solidFill>
                <a:latin typeface="Lato Bold"/>
              </a:rPr>
              <a:t>Provide</a:t>
            </a:r>
            <a:r>
              <a:rPr kumimoji="0" lang="en-US" sz="1600" b="0" i="0" u="none" strike="noStrike" kern="1200" cap="none" spc="0" normalizeH="0" baseline="0" noProof="0" dirty="0">
                <a:ln>
                  <a:noFill/>
                </a:ln>
                <a:solidFill>
                  <a:srgbClr val="273691"/>
                </a:solidFill>
                <a:effectLst/>
                <a:uLnTx/>
                <a:uFillTx/>
                <a:latin typeface="Lato Bold"/>
                <a:ea typeface="+mn-ea"/>
                <a:cs typeface="+mn-cs"/>
              </a:rPr>
              <a:t> evidence base for network</a:t>
            </a: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Support peers &amp; potential partners with advice</a:t>
            </a:r>
          </a:p>
          <a:p>
            <a:pPr marL="0" marR="0" lvl="0" indent="0" algn="ctr" defTabSz="844550" rtl="0" eaLnBrk="1" fontAlgn="auto" latinLnBrk="0" hangingPunct="1">
              <a:lnSpc>
                <a:spcPct val="90000"/>
              </a:lnSpc>
              <a:spcBef>
                <a:spcPct val="0"/>
              </a:spcBef>
              <a:spcAft>
                <a:spcPct val="35000"/>
              </a:spcAft>
              <a:buClrTx/>
              <a:buSzTx/>
              <a:buFontTx/>
              <a:buNone/>
              <a:tabLst/>
              <a:defRPr/>
            </a:pPr>
            <a:endParaRPr kumimoji="0" lang="en-US" sz="1800" b="0" i="0" u="none" strike="noStrike" kern="1200" cap="none" spc="0" normalizeH="0" baseline="0" noProof="0" dirty="0">
              <a:ln>
                <a:noFill/>
              </a:ln>
              <a:solidFill>
                <a:srgbClr val="273691"/>
              </a:solidFill>
              <a:effectLst/>
              <a:uLnTx/>
              <a:uFillTx/>
              <a:latin typeface="Lato Bold"/>
              <a:ea typeface="+mn-ea"/>
              <a:cs typeface="+mn-cs"/>
            </a:endParaRPr>
          </a:p>
          <a:p>
            <a:pPr marL="0" marR="0" lvl="0" indent="0" algn="l" defTabSz="844550" rtl="0" eaLnBrk="1" fontAlgn="auto" latinLnBrk="0" hangingPunct="1">
              <a:lnSpc>
                <a:spcPct val="90000"/>
              </a:lnSpc>
              <a:spcBef>
                <a:spcPct val="0"/>
              </a:spcBef>
              <a:spcAft>
                <a:spcPct val="35000"/>
              </a:spcAft>
              <a:buClrTx/>
              <a:buSzTx/>
              <a:buFontTx/>
              <a:buNone/>
              <a:tabLst/>
              <a:defRPr/>
            </a:pPr>
            <a:endParaRPr kumimoji="0" lang="en-US" sz="1600" b="0" i="0" u="none" strike="noStrike" kern="1200" cap="none" spc="0" normalizeH="0" baseline="0" noProof="0" dirty="0">
              <a:ln>
                <a:noFill/>
              </a:ln>
              <a:solidFill>
                <a:srgbClr val="273691"/>
              </a:solidFill>
              <a:effectLst/>
              <a:uLnTx/>
              <a:uFillTx/>
              <a:latin typeface="Lato Bold"/>
              <a:ea typeface="+mn-ea"/>
              <a:cs typeface="+mn-cs"/>
            </a:endParaRPr>
          </a:p>
        </p:txBody>
      </p:sp>
      <p:sp>
        <p:nvSpPr>
          <p:cNvPr id="8" name="Rectangle 7">
            <a:extLst>
              <a:ext uri="{FF2B5EF4-FFF2-40B4-BE49-F238E27FC236}">
                <a16:creationId xmlns:a16="http://schemas.microsoft.com/office/drawing/2014/main" id="{653F19E5-C61B-09D4-1517-5F49D590A893}"/>
              </a:ext>
            </a:extLst>
          </p:cNvPr>
          <p:cNvSpPr/>
          <p:nvPr/>
        </p:nvSpPr>
        <p:spPr>
          <a:xfrm>
            <a:off x="3279004" y="1167799"/>
            <a:ext cx="2578832" cy="3500399"/>
          </a:xfrm>
          <a:prstGeom prst="rect">
            <a:avLst/>
          </a:prstGeom>
          <a:gradFill>
            <a:gsLst>
              <a:gs pos="0">
                <a:schemeClr val="tx2">
                  <a:alpha val="0"/>
                </a:schemeClr>
              </a:gs>
              <a:gs pos="27000">
                <a:schemeClr val="tx2">
                  <a:alpha val="15161"/>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bIns="45720" rtlCol="0" anchor="t"/>
          <a:lstStyle/>
          <a:p>
            <a:pPr marL="0" marR="0" lvl="0" indent="0" algn="ctr" defTabSz="844550" rtl="0" eaLnBrk="1" fontAlgn="auto" latinLnBrk="0" hangingPunct="1">
              <a:lnSpc>
                <a:spcPct val="90000"/>
              </a:lnSpc>
              <a:spcBef>
                <a:spcPct val="0"/>
              </a:spcBef>
              <a:spcAft>
                <a:spcPts val="2000"/>
              </a:spcAft>
              <a:buClrTx/>
              <a:buSzTx/>
              <a:buFontTx/>
              <a:buNone/>
              <a:tabLst/>
              <a:defRPr/>
            </a:pPr>
            <a:r>
              <a:rPr kumimoji="0" lang="en-US" sz="1800" b="0" i="0" u="none" strike="noStrike" kern="1200" cap="none" spc="0" normalizeH="0" baseline="0" noProof="0" dirty="0">
                <a:ln>
                  <a:noFill/>
                </a:ln>
                <a:solidFill>
                  <a:srgbClr val="273691"/>
                </a:solidFill>
                <a:effectLst/>
                <a:uLnTx/>
                <a:uFillTx/>
                <a:latin typeface="Lato Bold"/>
                <a:ea typeface="+mn-ea"/>
                <a:cs typeface="+mn-cs"/>
              </a:rPr>
              <a:t>Urban Institute</a:t>
            </a: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Provides national platform for engagement</a:t>
            </a:r>
            <a:endParaRPr lang="en-US" sz="1600" b="0" i="0" u="none" strike="noStrike" kern="1200" cap="none" spc="0" normalizeH="0" baseline="0" noProof="0" dirty="0">
              <a:ln>
                <a:noFill/>
              </a:ln>
              <a:solidFill>
                <a:srgbClr val="273691"/>
              </a:solidFill>
              <a:effectLst/>
              <a:uLnTx/>
              <a:uFillTx/>
              <a:latin typeface="Lato Bold"/>
              <a:ea typeface="Lato Bold"/>
              <a:cs typeface="Lato Bold"/>
            </a:endParaRP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Spreads NNIP model to new places</a:t>
            </a:r>
            <a:endParaRPr lang="en-US" sz="1600" b="0" i="0" u="none" strike="noStrike" kern="1200" cap="none" spc="0" normalizeH="0" baseline="0" noProof="0" dirty="0">
              <a:ln>
                <a:noFill/>
              </a:ln>
              <a:solidFill>
                <a:srgbClr val="273691"/>
              </a:solidFill>
              <a:effectLst/>
              <a:uLnTx/>
              <a:uFillTx/>
              <a:latin typeface="Lato Bold"/>
              <a:ea typeface="Lato Bold"/>
              <a:cs typeface="Lato Bold"/>
            </a:endParaRP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Brings policy expertise</a:t>
            </a:r>
            <a:endParaRPr lang="en-US" sz="1600" b="0" i="0" u="none" strike="noStrike" kern="1200" cap="none" spc="0" normalizeH="0" baseline="0" noProof="0" dirty="0">
              <a:ln>
                <a:noFill/>
              </a:ln>
              <a:solidFill>
                <a:srgbClr val="273691"/>
              </a:solidFill>
              <a:effectLst/>
              <a:uLnTx/>
              <a:uFillTx/>
              <a:latin typeface="Lato Bold"/>
              <a:ea typeface="Lato Bold"/>
              <a:cs typeface="Lato Bold"/>
            </a:endParaRP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Facilitates peer </a:t>
            </a:r>
            <a:r>
              <a:rPr lang="en-US" sz="1600" dirty="0">
                <a:solidFill>
                  <a:srgbClr val="273691"/>
                </a:solidFill>
                <a:latin typeface="Lato Bold"/>
              </a:rPr>
              <a:t>learning</a:t>
            </a:r>
            <a:r>
              <a:rPr kumimoji="0" lang="en-US" sz="1600" b="0" i="0" u="none" strike="noStrike" kern="1200" cap="none" spc="0" normalizeH="0" baseline="0" noProof="0" dirty="0">
                <a:ln>
                  <a:noFill/>
                </a:ln>
                <a:solidFill>
                  <a:srgbClr val="273691"/>
                </a:solidFill>
                <a:effectLst/>
                <a:uLnTx/>
                <a:uFillTx/>
                <a:latin typeface="Lato Bold"/>
                <a:ea typeface="+mn-ea"/>
                <a:cs typeface="+mn-cs"/>
              </a:rPr>
              <a:t> &amp; TA</a:t>
            </a:r>
          </a:p>
        </p:txBody>
      </p:sp>
      <p:sp>
        <p:nvSpPr>
          <p:cNvPr id="9" name="Rectangle 8">
            <a:extLst>
              <a:ext uri="{FF2B5EF4-FFF2-40B4-BE49-F238E27FC236}">
                <a16:creationId xmlns:a16="http://schemas.microsoft.com/office/drawing/2014/main" id="{A80C1399-9C66-BC72-69CF-A232DA1F05EA}"/>
              </a:ext>
            </a:extLst>
          </p:cNvPr>
          <p:cNvSpPr/>
          <p:nvPr/>
        </p:nvSpPr>
        <p:spPr>
          <a:xfrm>
            <a:off x="6145648" y="1167799"/>
            <a:ext cx="2578832" cy="3500399"/>
          </a:xfrm>
          <a:prstGeom prst="rect">
            <a:avLst/>
          </a:prstGeom>
          <a:gradFill>
            <a:gsLst>
              <a:gs pos="0">
                <a:schemeClr val="tx2">
                  <a:alpha val="0"/>
                </a:schemeClr>
              </a:gs>
              <a:gs pos="27000">
                <a:schemeClr val="tx2">
                  <a:alpha val="15161"/>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bIns="45720" rtlCol="0" anchor="t"/>
          <a:lstStyle/>
          <a:p>
            <a:pPr marL="0" marR="0" lvl="0" indent="0" algn="ctr" defTabSz="844550" rtl="0" eaLnBrk="1" fontAlgn="auto" latinLnBrk="0" hangingPunct="1">
              <a:lnSpc>
                <a:spcPct val="90000"/>
              </a:lnSpc>
              <a:spcBef>
                <a:spcPct val="0"/>
              </a:spcBef>
              <a:spcAft>
                <a:spcPts val="2000"/>
              </a:spcAft>
              <a:buClrTx/>
              <a:buSzTx/>
              <a:buFontTx/>
              <a:buNone/>
              <a:tabLst/>
              <a:defRPr/>
            </a:pPr>
            <a:r>
              <a:rPr kumimoji="0" lang="en-US" sz="2000" b="0" i="0" u="none" strike="noStrike" kern="1200" cap="none" spc="0" normalizeH="0" baseline="0" noProof="0" dirty="0">
                <a:ln>
                  <a:noFill/>
                </a:ln>
                <a:solidFill>
                  <a:srgbClr val="273691"/>
                </a:solidFill>
                <a:effectLst/>
                <a:uLnTx/>
                <a:uFillTx/>
                <a:latin typeface="Lato Bold"/>
                <a:ea typeface="+mn-ea"/>
                <a:cs typeface="+mn-cs"/>
              </a:rPr>
              <a:t>Alumni</a:t>
            </a: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Bring NNIP values &amp; lessons to new </a:t>
            </a:r>
            <a:r>
              <a:rPr lang="en-US" sz="1600" dirty="0">
                <a:solidFill>
                  <a:srgbClr val="273691"/>
                </a:solidFill>
                <a:latin typeface="Lato Bold"/>
              </a:rPr>
              <a:t>organizations</a:t>
            </a:r>
            <a:endParaRPr lang="en-US" sz="1600" b="0" i="0" u="none" strike="noStrike" kern="1200" cap="none" spc="0" normalizeH="0" baseline="0" noProof="0" dirty="0">
              <a:ln>
                <a:noFill/>
              </a:ln>
              <a:solidFill>
                <a:srgbClr val="273691"/>
              </a:solidFill>
              <a:effectLst/>
              <a:uLnTx/>
              <a:uFillTx/>
              <a:latin typeface="Lato Bold"/>
              <a:ea typeface="Lato Bold"/>
              <a:cs typeface="Lato Bold"/>
            </a:endParaRPr>
          </a:p>
          <a:p>
            <a:pPr marL="0" marR="0" lvl="0" indent="0" algn="l" defTabSz="844550" rtl="0" eaLnBrk="1" fontAlgn="auto" latinLnBrk="0" hangingPunct="1">
              <a:lnSpc>
                <a:spcPct val="90000"/>
              </a:lnSpc>
              <a:spcBef>
                <a:spcPct val="0"/>
              </a:spcBef>
              <a:spcAft>
                <a:spcPts val="1000"/>
              </a:spcAft>
              <a:buClrTx/>
              <a:buSzTx/>
              <a:buFontTx/>
              <a:buNone/>
              <a:tabLst/>
              <a:defRPr/>
            </a:pPr>
            <a:r>
              <a:rPr kumimoji="0" lang="en-US" sz="1600" b="0" i="0" u="none" strike="noStrike" kern="1200" cap="none" spc="0" normalizeH="0" baseline="0" noProof="0" dirty="0">
                <a:ln>
                  <a:noFill/>
                </a:ln>
                <a:solidFill>
                  <a:srgbClr val="273691"/>
                </a:solidFill>
                <a:effectLst/>
                <a:uLnTx/>
                <a:uFillTx/>
                <a:latin typeface="Lato Bold"/>
                <a:ea typeface="+mn-ea"/>
                <a:cs typeface="+mn-cs"/>
              </a:rPr>
              <a:t>Share insights from new positions &amp; </a:t>
            </a:r>
            <a:r>
              <a:rPr lang="en-US" sz="1600" dirty="0">
                <a:solidFill>
                  <a:srgbClr val="273691"/>
                </a:solidFill>
                <a:latin typeface="Lato Bold"/>
              </a:rPr>
              <a:t>groups</a:t>
            </a:r>
            <a:endParaRPr lang="en-US" sz="1600" b="0" i="0" u="none" strike="noStrike" kern="1200" cap="none" spc="0" normalizeH="0" baseline="0" noProof="0" dirty="0">
              <a:ln>
                <a:noFill/>
              </a:ln>
              <a:solidFill>
                <a:srgbClr val="273691"/>
              </a:solidFill>
              <a:effectLst/>
              <a:uLnTx/>
              <a:uFillTx/>
              <a:latin typeface="Lato Bold"/>
              <a:ea typeface="Lato Bold"/>
              <a:cs typeface="Lato Bold"/>
            </a:endParaRPr>
          </a:p>
        </p:txBody>
      </p:sp>
    </p:spTree>
    <p:extLst>
      <p:ext uri="{BB962C8B-B14F-4D97-AF65-F5344CB8AC3E}">
        <p14:creationId xmlns:p14="http://schemas.microsoft.com/office/powerpoint/2010/main" val="427508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D97355C5-118B-AC5B-A990-6B25B0A27B11}"/>
              </a:ext>
            </a:extLst>
          </p:cNvPr>
          <p:cNvSpPr>
            <a:spLocks noGrp="1"/>
          </p:cNvSpPr>
          <p:nvPr/>
        </p:nvSpPr>
        <p:spPr>
          <a:xfrm>
            <a:off x="356190" y="290636"/>
            <a:ext cx="7296912" cy="877163"/>
          </a:xfrm>
          <a:prstGeom prst="rect">
            <a:avLst/>
          </a:prstGeom>
        </p:spPr>
        <p:txBody>
          <a:bodyPr vert="horz" lIns="0" tIns="45720" rIns="91440" bIns="45720" rtlCol="0" anchor="ctr" anchorCtr="0">
            <a:noAutofit/>
          </a:bodyPr>
          <a:lstStyle>
            <a:lvl1pPr marL="0" indent="0" algn="l" defTabSz="457189" rtl="0" eaLnBrk="1" latinLnBrk="0" hangingPunct="1">
              <a:spcBef>
                <a:spcPct val="0"/>
              </a:spcBef>
              <a:buNone/>
              <a:defRPr lang="en-US" sz="4000" b="1" i="0" kern="1200" baseline="0" dirty="0">
                <a:solidFill>
                  <a:schemeClr val="tx2"/>
                </a:solidFill>
                <a:latin typeface="Lato" panose="020F0502020204030203" pitchFamily="34" charset="0"/>
                <a:ea typeface="Lato" panose="020F0502020204030203" pitchFamily="34" charset="0"/>
                <a:cs typeface="Lato" panose="020F0502020204030203" pitchFamily="34" charset="0"/>
              </a:defRPr>
            </a:lvl1pPr>
          </a:lstStyle>
          <a:p>
            <a:r>
              <a:rPr lang="en-US" sz="2800">
                <a:latin typeface="Lato"/>
                <a:ea typeface="Lato"/>
                <a:cs typeface="Lato"/>
              </a:rPr>
              <a:t>Strategic Framework: Goals for 2024-26</a:t>
            </a:r>
          </a:p>
        </p:txBody>
      </p:sp>
      <p:sp>
        <p:nvSpPr>
          <p:cNvPr id="6" name="Rectangle 5">
            <a:extLst>
              <a:ext uri="{FF2B5EF4-FFF2-40B4-BE49-F238E27FC236}">
                <a16:creationId xmlns:a16="http://schemas.microsoft.com/office/drawing/2014/main" id="{63A214A0-1BF0-E3C9-066B-677DB2169BE2}"/>
              </a:ext>
            </a:extLst>
          </p:cNvPr>
          <p:cNvSpPr/>
          <p:nvPr/>
        </p:nvSpPr>
        <p:spPr>
          <a:xfrm>
            <a:off x="412360" y="1167799"/>
            <a:ext cx="2578832" cy="3500399"/>
          </a:xfrm>
          <a:prstGeom prst="rect">
            <a:avLst/>
          </a:prstGeom>
          <a:gradFill>
            <a:gsLst>
              <a:gs pos="0">
                <a:schemeClr val="tx2">
                  <a:alpha val="0"/>
                </a:schemeClr>
              </a:gs>
              <a:gs pos="27000">
                <a:schemeClr val="tx2">
                  <a:alpha val="15161"/>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550">
              <a:lnSpc>
                <a:spcPct val="90000"/>
              </a:lnSpc>
              <a:spcBef>
                <a:spcPct val="0"/>
              </a:spcBef>
              <a:spcAft>
                <a:spcPts val="3600"/>
              </a:spcAft>
            </a:pPr>
            <a:r>
              <a:rPr lang="en-US">
                <a:solidFill>
                  <a:schemeClr val="tx2"/>
                </a:solidFill>
                <a:latin typeface="+mj-lt"/>
              </a:rPr>
              <a:t>Data-informed</a:t>
            </a:r>
            <a:r>
              <a:rPr lang="en-US" kern="1200">
                <a:solidFill>
                  <a:schemeClr val="tx2"/>
                </a:solidFill>
                <a:latin typeface="+mj-lt"/>
              </a:rPr>
              <a:t> local policy &amp; practice</a:t>
            </a:r>
          </a:p>
          <a:p>
            <a:pPr marL="0" lvl="0" indent="0" defTabSz="844550">
              <a:lnSpc>
                <a:spcPct val="90000"/>
              </a:lnSpc>
              <a:spcBef>
                <a:spcPct val="0"/>
              </a:spcBef>
              <a:spcAft>
                <a:spcPts val="1000"/>
              </a:spcAft>
              <a:buNone/>
            </a:pPr>
            <a:r>
              <a:rPr lang="en-US" sz="1600">
                <a:solidFill>
                  <a:schemeClr val="tx2"/>
                </a:solidFill>
                <a:latin typeface="+mj-lt"/>
              </a:rPr>
              <a:t>Inspiration</a:t>
            </a:r>
          </a:p>
          <a:p>
            <a:pPr marL="0" lvl="0" indent="0" defTabSz="844550">
              <a:lnSpc>
                <a:spcPct val="90000"/>
              </a:lnSpc>
              <a:spcBef>
                <a:spcPct val="0"/>
              </a:spcBef>
              <a:spcAft>
                <a:spcPts val="1000"/>
              </a:spcAft>
              <a:buNone/>
            </a:pPr>
            <a:r>
              <a:rPr lang="en-US" sz="1600">
                <a:solidFill>
                  <a:schemeClr val="tx2"/>
                </a:solidFill>
                <a:latin typeface="+mj-lt"/>
              </a:rPr>
              <a:t>Replication</a:t>
            </a:r>
          </a:p>
          <a:p>
            <a:pPr marL="0" lvl="0" indent="0" defTabSz="844550">
              <a:lnSpc>
                <a:spcPct val="90000"/>
              </a:lnSpc>
              <a:spcBef>
                <a:spcPct val="0"/>
              </a:spcBef>
              <a:spcAft>
                <a:spcPts val="1000"/>
              </a:spcAft>
              <a:buNone/>
            </a:pPr>
            <a:r>
              <a:rPr lang="en-US" sz="1600" kern="1200">
                <a:solidFill>
                  <a:schemeClr val="tx2"/>
                </a:solidFill>
                <a:latin typeface="+mj-lt"/>
              </a:rPr>
              <a:t>Innovation</a:t>
            </a:r>
          </a:p>
          <a:p>
            <a:pPr marL="0" lvl="0" indent="0" algn="ctr" defTabSz="844550">
              <a:lnSpc>
                <a:spcPct val="90000"/>
              </a:lnSpc>
              <a:spcBef>
                <a:spcPct val="0"/>
              </a:spcBef>
              <a:spcAft>
                <a:spcPct val="35000"/>
              </a:spcAft>
              <a:buNone/>
            </a:pPr>
            <a:endParaRPr lang="en-US" sz="1800" kern="1200">
              <a:solidFill>
                <a:schemeClr val="tx2"/>
              </a:solidFill>
              <a:latin typeface="+mj-lt"/>
            </a:endParaRPr>
          </a:p>
          <a:p>
            <a:pPr lvl="0" defTabSz="844550">
              <a:lnSpc>
                <a:spcPct val="90000"/>
              </a:lnSpc>
              <a:spcBef>
                <a:spcPct val="0"/>
              </a:spcBef>
              <a:spcAft>
                <a:spcPct val="35000"/>
              </a:spcAft>
            </a:pPr>
            <a:endParaRPr lang="en-US" sz="1600" kern="1200">
              <a:solidFill>
                <a:schemeClr val="tx2"/>
              </a:solidFill>
              <a:latin typeface="+mj-lt"/>
            </a:endParaRPr>
          </a:p>
        </p:txBody>
      </p:sp>
      <p:sp>
        <p:nvSpPr>
          <p:cNvPr id="7" name="Rectangle 6">
            <a:extLst>
              <a:ext uri="{FF2B5EF4-FFF2-40B4-BE49-F238E27FC236}">
                <a16:creationId xmlns:a16="http://schemas.microsoft.com/office/drawing/2014/main" id="{92708855-BF5C-DB2D-05E4-F29E2461CD89}"/>
              </a:ext>
            </a:extLst>
          </p:cNvPr>
          <p:cNvSpPr/>
          <p:nvPr/>
        </p:nvSpPr>
        <p:spPr>
          <a:xfrm>
            <a:off x="3279004" y="1167799"/>
            <a:ext cx="2578832" cy="3500399"/>
          </a:xfrm>
          <a:prstGeom prst="rect">
            <a:avLst/>
          </a:prstGeom>
          <a:gradFill>
            <a:gsLst>
              <a:gs pos="0">
                <a:schemeClr val="tx2">
                  <a:alpha val="0"/>
                </a:schemeClr>
              </a:gs>
              <a:gs pos="27000">
                <a:schemeClr val="tx2">
                  <a:alpha val="15161"/>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bIns="457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defTabSz="844550">
              <a:lnSpc>
                <a:spcPct val="90000"/>
              </a:lnSpc>
              <a:spcBef>
                <a:spcPct val="0"/>
              </a:spcBef>
              <a:spcAft>
                <a:spcPts val="2000"/>
              </a:spcAft>
            </a:pPr>
            <a:r>
              <a:rPr lang="en-US" sz="1800" kern="1200">
                <a:solidFill>
                  <a:schemeClr val="tx2"/>
                </a:solidFill>
                <a:latin typeface="+mj-lt"/>
              </a:rPr>
              <a:t>Promotion &amp; investment in </a:t>
            </a:r>
            <a:r>
              <a:rPr lang="en-US">
                <a:solidFill>
                  <a:schemeClr val="tx2"/>
                </a:solidFill>
                <a:latin typeface="+mj-lt"/>
              </a:rPr>
              <a:t>local use</a:t>
            </a:r>
            <a:r>
              <a:rPr lang="en-US" sz="1800" kern="1200">
                <a:solidFill>
                  <a:schemeClr val="tx2"/>
                </a:solidFill>
                <a:latin typeface="+mj-lt"/>
              </a:rPr>
              <a:t> of data</a:t>
            </a:r>
          </a:p>
          <a:p>
            <a:pPr defTabSz="844550">
              <a:lnSpc>
                <a:spcPct val="90000"/>
              </a:lnSpc>
              <a:spcBef>
                <a:spcPct val="0"/>
              </a:spcBef>
              <a:spcAft>
                <a:spcPts val="1000"/>
              </a:spcAft>
            </a:pPr>
            <a:r>
              <a:rPr lang="en-US" sz="1600">
                <a:solidFill>
                  <a:schemeClr val="tx2"/>
                </a:solidFill>
                <a:latin typeface="+mj-lt"/>
                <a:ea typeface="Lato Bold"/>
                <a:cs typeface="Lato Bold"/>
              </a:rPr>
              <a:t>More focus on neighborhoods</a:t>
            </a:r>
          </a:p>
          <a:p>
            <a:pPr marL="0" lvl="0" indent="0" defTabSz="844550">
              <a:lnSpc>
                <a:spcPct val="90000"/>
              </a:lnSpc>
              <a:spcBef>
                <a:spcPct val="0"/>
              </a:spcBef>
              <a:spcAft>
                <a:spcPts val="1000"/>
              </a:spcAft>
              <a:buNone/>
            </a:pPr>
            <a:r>
              <a:rPr lang="en-US" sz="1600">
                <a:solidFill>
                  <a:schemeClr val="tx2"/>
                </a:solidFill>
                <a:latin typeface="+mj-lt"/>
              </a:rPr>
              <a:t>Equitable data</a:t>
            </a:r>
            <a:r>
              <a:rPr lang="en-US" sz="1600" kern="1200">
                <a:solidFill>
                  <a:schemeClr val="tx2"/>
                </a:solidFill>
                <a:latin typeface="+mj-lt"/>
              </a:rPr>
              <a:t> practices</a:t>
            </a:r>
            <a:endParaRPr lang="en-US" sz="1600" kern="1200">
              <a:solidFill>
                <a:schemeClr val="tx2"/>
              </a:solidFill>
              <a:latin typeface="+mj-lt"/>
              <a:ea typeface="Lato Bold"/>
              <a:cs typeface="Lato Bold"/>
            </a:endParaRPr>
          </a:p>
          <a:p>
            <a:pPr defTabSz="844550">
              <a:lnSpc>
                <a:spcPct val="90000"/>
              </a:lnSpc>
              <a:spcBef>
                <a:spcPct val="0"/>
              </a:spcBef>
              <a:spcAft>
                <a:spcPts val="1000"/>
              </a:spcAft>
            </a:pPr>
            <a:r>
              <a:rPr lang="en-US" sz="1600">
                <a:solidFill>
                  <a:schemeClr val="tx2"/>
                </a:solidFill>
                <a:latin typeface="+mj-lt"/>
              </a:rPr>
              <a:t>Expanded community data capacity</a:t>
            </a:r>
            <a:endParaRPr lang="en-US" sz="1600" kern="1200">
              <a:solidFill>
                <a:schemeClr val="tx2"/>
              </a:solidFill>
              <a:latin typeface="+mj-lt"/>
              <a:ea typeface="Lato Bold"/>
              <a:cs typeface="Lato Bold"/>
            </a:endParaRPr>
          </a:p>
        </p:txBody>
      </p:sp>
      <p:sp>
        <p:nvSpPr>
          <p:cNvPr id="8" name="Rectangle 7">
            <a:extLst>
              <a:ext uri="{FF2B5EF4-FFF2-40B4-BE49-F238E27FC236}">
                <a16:creationId xmlns:a16="http://schemas.microsoft.com/office/drawing/2014/main" id="{80D3B45A-ED75-E34E-A5DC-77ACB2B43A49}"/>
              </a:ext>
            </a:extLst>
          </p:cNvPr>
          <p:cNvSpPr/>
          <p:nvPr/>
        </p:nvSpPr>
        <p:spPr>
          <a:xfrm>
            <a:off x="6145648" y="1167799"/>
            <a:ext cx="2578832" cy="3500399"/>
          </a:xfrm>
          <a:prstGeom prst="rect">
            <a:avLst/>
          </a:prstGeom>
          <a:gradFill>
            <a:gsLst>
              <a:gs pos="0">
                <a:schemeClr val="tx2">
                  <a:alpha val="0"/>
                </a:schemeClr>
              </a:gs>
              <a:gs pos="27000">
                <a:schemeClr val="tx2">
                  <a:alpha val="15161"/>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lIns="274320" tIns="274320" rIns="27432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lvl="0" indent="0" algn="ctr" defTabSz="844550">
              <a:lnSpc>
                <a:spcPct val="90000"/>
              </a:lnSpc>
              <a:spcBef>
                <a:spcPct val="0"/>
              </a:spcBef>
              <a:spcAft>
                <a:spcPts val="3000"/>
              </a:spcAft>
              <a:buNone/>
            </a:pPr>
            <a:r>
              <a:rPr lang="en-US">
                <a:solidFill>
                  <a:schemeClr val="tx2"/>
                </a:solidFill>
                <a:latin typeface="+mj-lt"/>
              </a:rPr>
              <a:t>Stronger, expanded NNIP network</a:t>
            </a:r>
          </a:p>
          <a:p>
            <a:pPr marL="0" lvl="0" indent="0" defTabSz="844550">
              <a:lnSpc>
                <a:spcPct val="90000"/>
              </a:lnSpc>
              <a:spcBef>
                <a:spcPct val="0"/>
              </a:spcBef>
              <a:spcAft>
                <a:spcPts val="1000"/>
              </a:spcAft>
              <a:buNone/>
            </a:pPr>
            <a:r>
              <a:rPr lang="en-US" sz="1600">
                <a:solidFill>
                  <a:schemeClr val="tx2"/>
                </a:solidFill>
                <a:latin typeface="+mj-lt"/>
              </a:rPr>
              <a:t>Stronger, engaged partners</a:t>
            </a:r>
          </a:p>
          <a:p>
            <a:pPr marL="0" lvl="0" indent="0" defTabSz="844550">
              <a:lnSpc>
                <a:spcPct val="90000"/>
              </a:lnSpc>
              <a:spcBef>
                <a:spcPct val="0"/>
              </a:spcBef>
              <a:spcAft>
                <a:spcPts val="1000"/>
              </a:spcAft>
              <a:buNone/>
            </a:pPr>
            <a:r>
              <a:rPr lang="en-US" sz="1600" kern="1200">
                <a:solidFill>
                  <a:schemeClr val="tx2"/>
                </a:solidFill>
                <a:latin typeface="+mj-lt"/>
              </a:rPr>
              <a:t>New partner cities</a:t>
            </a:r>
          </a:p>
          <a:p>
            <a:pPr marL="0" lvl="0" indent="0" defTabSz="844550">
              <a:lnSpc>
                <a:spcPct val="90000"/>
              </a:lnSpc>
              <a:spcBef>
                <a:spcPct val="0"/>
              </a:spcBef>
              <a:spcAft>
                <a:spcPts val="1000"/>
              </a:spcAft>
              <a:buNone/>
            </a:pPr>
            <a:r>
              <a:rPr lang="en-US" sz="1600">
                <a:solidFill>
                  <a:schemeClr val="tx2"/>
                </a:solidFill>
                <a:latin typeface="+mj-lt"/>
              </a:rPr>
              <a:t>Engaged alumni</a:t>
            </a:r>
          </a:p>
          <a:p>
            <a:pPr marL="0" lvl="0" indent="0" defTabSz="844550">
              <a:lnSpc>
                <a:spcPct val="90000"/>
              </a:lnSpc>
              <a:spcBef>
                <a:spcPct val="0"/>
              </a:spcBef>
              <a:spcAft>
                <a:spcPts val="1000"/>
              </a:spcAft>
              <a:buNone/>
            </a:pPr>
            <a:r>
              <a:rPr lang="en-US" sz="1600" kern="1200">
                <a:solidFill>
                  <a:schemeClr val="tx2"/>
                </a:solidFill>
                <a:latin typeface="+mj-lt"/>
              </a:rPr>
              <a:t>Improved Urban-NNIP exchange</a:t>
            </a:r>
          </a:p>
        </p:txBody>
      </p:sp>
    </p:spTree>
    <p:extLst>
      <p:ext uri="{BB962C8B-B14F-4D97-AF65-F5344CB8AC3E}">
        <p14:creationId xmlns:p14="http://schemas.microsoft.com/office/powerpoint/2010/main" val="2414165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AD371-E6AB-79A5-0EF9-EC17BAADF9D8}"/>
              </a:ext>
            </a:extLst>
          </p:cNvPr>
          <p:cNvSpPr>
            <a:spLocks noGrp="1"/>
          </p:cNvSpPr>
          <p:nvPr>
            <p:ph type="title"/>
          </p:nvPr>
        </p:nvSpPr>
        <p:spPr/>
        <p:txBody>
          <a:bodyPr/>
          <a:lstStyle/>
          <a:p>
            <a:r>
              <a:rPr lang="en-US" dirty="0"/>
              <a:t>Meeting Format</a:t>
            </a:r>
          </a:p>
        </p:txBody>
      </p:sp>
      <p:sp>
        <p:nvSpPr>
          <p:cNvPr id="3" name="Text Placeholder 2">
            <a:extLst>
              <a:ext uri="{FF2B5EF4-FFF2-40B4-BE49-F238E27FC236}">
                <a16:creationId xmlns:a16="http://schemas.microsoft.com/office/drawing/2014/main" id="{5F4E9C2F-35AC-D52E-CACD-6F7D19DBD18F}"/>
              </a:ext>
            </a:extLst>
          </p:cNvPr>
          <p:cNvSpPr>
            <a:spLocks noGrp="1"/>
          </p:cNvSpPr>
          <p:nvPr>
            <p:ph type="body" sz="quarter" idx="13"/>
          </p:nvPr>
        </p:nvSpPr>
        <p:spPr/>
        <p:txBody>
          <a:bodyPr/>
          <a:lstStyle/>
          <a:p>
            <a:r>
              <a:rPr lang="en-US" dirty="0"/>
              <a:t>Participation is critical!</a:t>
            </a:r>
          </a:p>
          <a:p>
            <a:r>
              <a:rPr lang="en-US" dirty="0"/>
              <a:t>Mix of plenary sessions &amp; NNIP Camp</a:t>
            </a:r>
          </a:p>
          <a:p>
            <a:r>
              <a:rPr lang="en-US" dirty="0"/>
              <a:t>Relationships are the foundation of NNIP</a:t>
            </a:r>
          </a:p>
        </p:txBody>
      </p:sp>
    </p:spTree>
    <p:extLst>
      <p:ext uri="{BB962C8B-B14F-4D97-AF65-F5344CB8AC3E}">
        <p14:creationId xmlns:p14="http://schemas.microsoft.com/office/powerpoint/2010/main" val="3874391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300" dirty="0"/>
              <a:t>Stay in Touch! </a:t>
            </a:r>
            <a:br>
              <a:rPr lang="en-US" sz="6000" dirty="0"/>
            </a:br>
            <a:r>
              <a:rPr lang="en-US" sz="2200" dirty="0">
                <a:hlinkClick r:id="rId2"/>
              </a:rPr>
              <a:t>http://www.neighborhoodindicators.org/get-involved/listservs</a:t>
            </a:r>
            <a:endParaRPr lang="en-US" sz="2200" dirty="0"/>
          </a:p>
        </p:txBody>
      </p:sp>
      <p:sp>
        <p:nvSpPr>
          <p:cNvPr id="3" name="Text Placeholder 2"/>
          <p:cNvSpPr>
            <a:spLocks noGrp="1"/>
          </p:cNvSpPr>
          <p:nvPr>
            <p:ph type="body" sz="quarter" idx="10"/>
          </p:nvPr>
        </p:nvSpPr>
        <p:spPr/>
        <p:txBody>
          <a:bodyPr>
            <a:normAutofit fontScale="85000" lnSpcReduction="20000"/>
          </a:bodyPr>
          <a:lstStyle/>
          <a:p>
            <a:r>
              <a:rPr lang="en-US" dirty="0"/>
              <a:t>Kathy Pettit:  </a:t>
            </a:r>
            <a:r>
              <a:rPr lang="en-US" dirty="0">
                <a:hlinkClick r:id="rId3"/>
              </a:rPr>
              <a:t>kpettit@urban.org</a:t>
            </a:r>
            <a:r>
              <a:rPr lang="en-US" dirty="0"/>
              <a:t>; 202-261-5670</a:t>
            </a:r>
          </a:p>
          <a:p>
            <a:r>
              <a:rPr lang="en-US" dirty="0"/>
              <a:t>Leah Hendey:  </a:t>
            </a:r>
            <a:r>
              <a:rPr lang="en-US" dirty="0">
                <a:solidFill>
                  <a:schemeClr val="bg2"/>
                </a:solidFill>
                <a:hlinkClick r:id="rId4"/>
              </a:rPr>
              <a:t>lhendey@urban.org</a:t>
            </a:r>
            <a:r>
              <a:rPr lang="en-US" dirty="0">
                <a:solidFill>
                  <a:srgbClr val="00B0F0"/>
                </a:solidFill>
              </a:rPr>
              <a:t>;</a:t>
            </a:r>
            <a:r>
              <a:rPr lang="en-US" dirty="0">
                <a:solidFill>
                  <a:schemeClr val="bg2"/>
                </a:solidFill>
              </a:rPr>
              <a:t> </a:t>
            </a:r>
            <a:r>
              <a:rPr lang="en-US" dirty="0"/>
              <a:t>202-261-5856</a:t>
            </a:r>
          </a:p>
          <a:p>
            <a:endParaRPr lang="en-US" dirty="0"/>
          </a:p>
        </p:txBody>
      </p:sp>
    </p:spTree>
    <p:extLst>
      <p:ext uri="{BB962C8B-B14F-4D97-AF65-F5344CB8AC3E}">
        <p14:creationId xmlns:p14="http://schemas.microsoft.com/office/powerpoint/2010/main" val="3750722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0456A76-57D3-9F0B-5AE8-49DC959E711D}"/>
              </a:ext>
            </a:extLst>
          </p:cNvPr>
          <p:cNvSpPr>
            <a:spLocks noGrp="1"/>
          </p:cNvSpPr>
          <p:nvPr>
            <p:ph type="title"/>
          </p:nvPr>
        </p:nvSpPr>
        <p:spPr/>
        <p:txBody>
          <a:bodyPr/>
          <a:lstStyle/>
          <a:p>
            <a:r>
              <a:rPr lang="en-US"/>
              <a:t>Agenda</a:t>
            </a:r>
          </a:p>
        </p:txBody>
      </p:sp>
      <p:sp>
        <p:nvSpPr>
          <p:cNvPr id="6" name="Text Placeholder 5">
            <a:extLst>
              <a:ext uri="{FF2B5EF4-FFF2-40B4-BE49-F238E27FC236}">
                <a16:creationId xmlns:a16="http://schemas.microsoft.com/office/drawing/2014/main" id="{CA49F971-A64B-E05E-1C9B-7776BAF12563}"/>
              </a:ext>
            </a:extLst>
          </p:cNvPr>
          <p:cNvSpPr>
            <a:spLocks noGrp="1"/>
          </p:cNvSpPr>
          <p:nvPr>
            <p:ph type="body" sz="quarter" idx="13"/>
          </p:nvPr>
        </p:nvSpPr>
        <p:spPr>
          <a:xfrm>
            <a:off x="355600" y="1352550"/>
            <a:ext cx="7868410" cy="3276599"/>
          </a:xfrm>
        </p:spPr>
        <p:txBody>
          <a:bodyPr vert="horz" lIns="0" tIns="45720" rIns="91440" bIns="45720" rtlCol="0" anchor="t">
            <a:normAutofit/>
          </a:bodyPr>
          <a:lstStyle/>
          <a:p>
            <a:pPr marL="342265" indent="-342265"/>
            <a:r>
              <a:rPr lang="en-US" dirty="0">
                <a:ea typeface="Lato Regular"/>
                <a:cs typeface="Lato Regular"/>
              </a:rPr>
              <a:t>Introductions</a:t>
            </a:r>
          </a:p>
          <a:p>
            <a:pPr marL="342265" indent="-342265"/>
            <a:r>
              <a:rPr lang="en-US" dirty="0">
                <a:ea typeface="Lato Regular"/>
                <a:cs typeface="Lato Regular"/>
              </a:rPr>
              <a:t>Describe NNIP, local partners, and network</a:t>
            </a:r>
          </a:p>
          <a:p>
            <a:pPr marL="342265" indent="-342265"/>
            <a:r>
              <a:rPr lang="en-US" dirty="0">
                <a:ea typeface="Lato Regular"/>
                <a:cs typeface="Lato Regular"/>
              </a:rPr>
              <a:t>Share examples</a:t>
            </a:r>
          </a:p>
          <a:p>
            <a:pPr marL="342265" indent="-342265"/>
            <a:r>
              <a:rPr lang="en-US" dirty="0">
                <a:ea typeface="Lato Regular"/>
                <a:cs typeface="Lato Regular"/>
              </a:rPr>
              <a:t>Meeting format</a:t>
            </a:r>
          </a:p>
          <a:p>
            <a:pPr marL="342265" indent="-342265"/>
            <a:r>
              <a:rPr lang="en-US" dirty="0">
                <a:ea typeface="Lato Regular"/>
                <a:cs typeface="Lato Regular"/>
              </a:rPr>
              <a:t>Questions</a:t>
            </a:r>
          </a:p>
          <a:p>
            <a:pPr marL="342265" indent="-342265"/>
            <a:endParaRPr lang="en-US" dirty="0">
              <a:ea typeface="Lato Regular"/>
              <a:cs typeface="Lato Regular"/>
            </a:endParaRPr>
          </a:p>
        </p:txBody>
      </p:sp>
    </p:spTree>
    <p:extLst>
      <p:ext uri="{BB962C8B-B14F-4D97-AF65-F5344CB8AC3E}">
        <p14:creationId xmlns:p14="http://schemas.microsoft.com/office/powerpoint/2010/main" val="1640939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2302F-AD54-CB94-CD68-EE4DC80E285F}"/>
              </a:ext>
            </a:extLst>
          </p:cNvPr>
          <p:cNvSpPr>
            <a:spLocks noGrp="1"/>
          </p:cNvSpPr>
          <p:nvPr>
            <p:ph type="title"/>
          </p:nvPr>
        </p:nvSpPr>
        <p:spPr>
          <a:xfrm>
            <a:off x="356190" y="717728"/>
            <a:ext cx="3951115" cy="3708044"/>
          </a:xfrm>
        </p:spPr>
        <p:txBody>
          <a:bodyPr vert="horz" lIns="68580" tIns="34290" rIns="68580" bIns="34290" rtlCol="0" anchor="ctr">
            <a:normAutofit/>
          </a:bodyPr>
          <a:lstStyle/>
          <a:p>
            <a:pPr>
              <a:lnSpc>
                <a:spcPct val="90000"/>
              </a:lnSpc>
            </a:pPr>
            <a:r>
              <a:rPr lang="en-US" dirty="0">
                <a:latin typeface="Lato"/>
                <a:ea typeface="Lato"/>
                <a:cs typeface="Lato"/>
              </a:rPr>
              <a:t>Imagine a world where </a:t>
            </a:r>
            <a:br>
              <a:rPr lang="en-US" dirty="0"/>
            </a:br>
            <a:r>
              <a:rPr lang="en-US" dirty="0">
                <a:latin typeface="Lato"/>
                <a:ea typeface="Lato"/>
                <a:cs typeface="Lato"/>
              </a:rPr>
              <a:t>all neighborhoods are places where people thrive.</a:t>
            </a:r>
          </a:p>
        </p:txBody>
      </p:sp>
      <p:pic>
        <p:nvPicPr>
          <p:cNvPr id="6" name="Picture 4">
            <a:extLst>
              <a:ext uri="{FF2B5EF4-FFF2-40B4-BE49-F238E27FC236}">
                <a16:creationId xmlns:a16="http://schemas.microsoft.com/office/drawing/2014/main" id="{8E782D7A-B6C2-E7AB-7355-9D8E9BDFA5A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30094" r="23050"/>
          <a:stretch/>
        </p:blipFill>
        <p:spPr bwMode="auto">
          <a:xfrm>
            <a:off x="4583429" y="0"/>
            <a:ext cx="4572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609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E782D7A-B6C2-E7AB-7355-9D8E9BDFA5A1}"/>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8260" r="28260"/>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92302F-AD54-CB94-CD68-EE4DC80E285F}"/>
              </a:ext>
            </a:extLst>
          </p:cNvPr>
          <p:cNvSpPr>
            <a:spLocks noGrp="1"/>
          </p:cNvSpPr>
          <p:nvPr>
            <p:ph type="title"/>
          </p:nvPr>
        </p:nvSpPr>
        <p:spPr/>
        <p:txBody>
          <a:bodyPr vert="horz" lIns="68580" tIns="34290" rIns="68580" bIns="34290" rtlCol="0" anchor="ctr">
            <a:normAutofit/>
          </a:bodyPr>
          <a:lstStyle/>
          <a:p>
            <a:pPr>
              <a:lnSpc>
                <a:spcPct val="90000"/>
              </a:lnSpc>
              <a:spcBef>
                <a:spcPts val="600"/>
              </a:spcBef>
              <a:spcAft>
                <a:spcPts val="1200"/>
              </a:spcAft>
            </a:pPr>
            <a:r>
              <a:rPr lang="en-US" dirty="0"/>
              <a:t>How are people using data to reach this vision?</a:t>
            </a:r>
          </a:p>
        </p:txBody>
      </p:sp>
      <p:sp>
        <p:nvSpPr>
          <p:cNvPr id="3" name="Text Placeholder 2">
            <a:extLst>
              <a:ext uri="{FF2B5EF4-FFF2-40B4-BE49-F238E27FC236}">
                <a16:creationId xmlns:a16="http://schemas.microsoft.com/office/drawing/2014/main" id="{34F81156-9A11-434A-8275-264C2EBDABF1}"/>
              </a:ext>
            </a:extLst>
          </p:cNvPr>
          <p:cNvSpPr>
            <a:spLocks noGrp="1"/>
          </p:cNvSpPr>
          <p:nvPr>
            <p:ph type="body" sz="quarter" idx="14"/>
          </p:nvPr>
        </p:nvSpPr>
        <p:spPr/>
        <p:txBody>
          <a:bodyPr vert="horz" lIns="0" tIns="45720" rIns="91440" bIns="45720" rtlCol="0" anchor="t">
            <a:normAutofit/>
          </a:bodyPr>
          <a:lstStyle/>
          <a:p>
            <a:pPr marL="285750" indent="-285750">
              <a:buFont typeface="Arial" panose="020B0604020202020204" pitchFamily="34" charset="0"/>
              <a:buChar char="•"/>
            </a:pPr>
            <a:r>
              <a:rPr lang="en-US" dirty="0"/>
              <a:t>Distribute public safety resources and capital improvement budgets equitably.  </a:t>
            </a:r>
          </a:p>
          <a:p>
            <a:pPr marL="285750" indent="-285750">
              <a:buFont typeface="Arial" panose="020B0604020202020204" pitchFamily="34" charset="0"/>
              <a:buChar char="•"/>
            </a:pPr>
            <a:r>
              <a:rPr lang="en-US" dirty="0"/>
              <a:t>Preserve affordable housing near transit.</a:t>
            </a:r>
          </a:p>
          <a:p>
            <a:pPr marL="285750" indent="-285750">
              <a:buFont typeface="Arial" panose="020B0604020202020204" pitchFamily="34" charset="0"/>
              <a:buChar char="•"/>
            </a:pPr>
            <a:r>
              <a:rPr lang="en-US" dirty="0"/>
              <a:t>Improve children’s readiness for school by reducing lead in homes. </a:t>
            </a:r>
          </a:p>
        </p:txBody>
      </p:sp>
    </p:spTree>
    <p:extLst>
      <p:ext uri="{BB962C8B-B14F-4D97-AF65-F5344CB8AC3E}">
        <p14:creationId xmlns:p14="http://schemas.microsoft.com/office/powerpoint/2010/main" val="180954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3B0C43E-77FE-A61B-2C9A-F99F4058061F}"/>
              </a:ext>
            </a:extLst>
          </p:cNvPr>
          <p:cNvPicPr>
            <a:picLocks noChangeAspect="1"/>
          </p:cNvPicPr>
          <p:nvPr/>
        </p:nvPicPr>
        <p:blipFill>
          <a:blip r:embed="rId3">
            <a:alphaModFix amt="7000"/>
          </a:blip>
          <a:srcRect/>
          <a:stretch/>
        </p:blipFill>
        <p:spPr>
          <a:xfrm flipH="1">
            <a:off x="0" y="-1"/>
            <a:ext cx="9635490" cy="5419963"/>
          </a:xfrm>
          <a:prstGeom prst="rect">
            <a:avLst/>
          </a:prstGeom>
        </p:spPr>
      </p:pic>
      <p:sp>
        <p:nvSpPr>
          <p:cNvPr id="11" name="Freeform 10">
            <a:extLst>
              <a:ext uri="{FF2B5EF4-FFF2-40B4-BE49-F238E27FC236}">
                <a16:creationId xmlns:a16="http://schemas.microsoft.com/office/drawing/2014/main" id="{2B197965-CD3A-B0A2-4389-F286270CF4B3}"/>
              </a:ext>
            </a:extLst>
          </p:cNvPr>
          <p:cNvSpPr/>
          <p:nvPr/>
        </p:nvSpPr>
        <p:spPr>
          <a:xfrm>
            <a:off x="3798780" y="0"/>
            <a:ext cx="5345220" cy="5143500"/>
          </a:xfrm>
          <a:custGeom>
            <a:avLst/>
            <a:gdLst>
              <a:gd name="connsiteX0" fmla="*/ 0 w 5345220"/>
              <a:gd name="connsiteY0" fmla="*/ 0 h 5143500"/>
              <a:gd name="connsiteX1" fmla="*/ 1916220 w 5345220"/>
              <a:gd name="connsiteY1" fmla="*/ 0 h 5143500"/>
              <a:gd name="connsiteX2" fmla="*/ 2217034 w 5345220"/>
              <a:gd name="connsiteY2" fmla="*/ 0 h 5143500"/>
              <a:gd name="connsiteX3" fmla="*/ 5345220 w 5345220"/>
              <a:gd name="connsiteY3" fmla="*/ 0 h 5143500"/>
              <a:gd name="connsiteX4" fmla="*/ 5345220 w 5345220"/>
              <a:gd name="connsiteY4" fmla="*/ 5143500 h 5143500"/>
              <a:gd name="connsiteX5" fmla="*/ 2217034 w 5345220"/>
              <a:gd name="connsiteY5" fmla="*/ 5143500 h 5143500"/>
              <a:gd name="connsiteX6" fmla="*/ 1916220 w 5345220"/>
              <a:gd name="connsiteY6" fmla="*/ 5143500 h 5143500"/>
              <a:gd name="connsiteX7" fmla="*/ 0 w 5345220"/>
              <a:gd name="connsiteY7" fmla="*/ 5143500 h 5143500"/>
              <a:gd name="connsiteX8" fmla="*/ 659639 w 5345220"/>
              <a:gd name="connsiteY8" fmla="*/ 2675466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5220" h="5143500">
                <a:moveTo>
                  <a:pt x="0" y="0"/>
                </a:moveTo>
                <a:lnTo>
                  <a:pt x="1916220" y="0"/>
                </a:lnTo>
                <a:lnTo>
                  <a:pt x="2217034" y="0"/>
                </a:lnTo>
                <a:lnTo>
                  <a:pt x="5345220" y="0"/>
                </a:lnTo>
                <a:lnTo>
                  <a:pt x="5345220" y="5143500"/>
                </a:lnTo>
                <a:lnTo>
                  <a:pt x="2217034" y="5143500"/>
                </a:lnTo>
                <a:lnTo>
                  <a:pt x="1916220" y="5143500"/>
                </a:lnTo>
                <a:lnTo>
                  <a:pt x="0" y="5143500"/>
                </a:lnTo>
                <a:lnTo>
                  <a:pt x="659639" y="2675466"/>
                </a:lnTo>
                <a:close/>
              </a:path>
            </a:pathLst>
          </a:custGeom>
          <a:solidFill>
            <a:schemeClr val="bg1"/>
          </a:solidFill>
          <a:ln>
            <a:noFill/>
          </a:ln>
          <a:effectLst>
            <a:outerShdw blurRad="645701" sx="102000" sy="102000" algn="ctr" rotWithShape="0">
              <a:prstClr val="black">
                <a:alpha val="6266"/>
              </a:prstClr>
            </a:outerShdw>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C92302F-AD54-CB94-CD68-EE4DC80E285F}"/>
              </a:ext>
            </a:extLst>
          </p:cNvPr>
          <p:cNvSpPr>
            <a:spLocks noGrp="1"/>
          </p:cNvSpPr>
          <p:nvPr>
            <p:ph type="title" idx="4294967295"/>
          </p:nvPr>
        </p:nvSpPr>
        <p:spPr>
          <a:xfrm>
            <a:off x="590496" y="2247508"/>
            <a:ext cx="2617788" cy="552450"/>
          </a:xfrm>
        </p:spPr>
        <p:txBody>
          <a:bodyPr vert="horz" lIns="68580" tIns="34290" rIns="68580" bIns="34290" rtlCol="0" anchor="t">
            <a:noAutofit/>
          </a:bodyPr>
          <a:lstStyle/>
          <a:p>
            <a:pPr algn="ctr"/>
            <a:r>
              <a:rPr lang="en-US" sz="3200" dirty="0">
                <a:ea typeface="+mj-lt"/>
                <a:cs typeface="+mj-lt"/>
              </a:rPr>
              <a:t>Mission</a:t>
            </a:r>
            <a:endParaRPr lang="en-US" sz="3200" dirty="0"/>
          </a:p>
        </p:txBody>
      </p:sp>
      <p:sp>
        <p:nvSpPr>
          <p:cNvPr id="5" name="TextBox 4">
            <a:extLst>
              <a:ext uri="{FF2B5EF4-FFF2-40B4-BE49-F238E27FC236}">
                <a16:creationId xmlns:a16="http://schemas.microsoft.com/office/drawing/2014/main" id="{940B4DC5-3C11-8A17-86EB-21B0C55ED6DD}"/>
              </a:ext>
            </a:extLst>
          </p:cNvPr>
          <p:cNvSpPr txBox="1"/>
          <p:nvPr/>
        </p:nvSpPr>
        <p:spPr>
          <a:xfrm>
            <a:off x="4979791" y="1476908"/>
            <a:ext cx="3365556" cy="2093650"/>
          </a:xfrm>
          <a:prstGeom prst="rect">
            <a:avLst/>
          </a:prstGeom>
          <a:noFill/>
        </p:spPr>
        <p:txBody>
          <a:bodyPr wrap="square">
            <a:spAutoFit/>
          </a:bodyPr>
          <a:lstStyle/>
          <a:p>
            <a:pPr>
              <a:lnSpc>
                <a:spcPct val="110000"/>
              </a:lnSpc>
              <a:spcAft>
                <a:spcPts val="1800"/>
              </a:spcAft>
            </a:pPr>
            <a:r>
              <a:rPr lang="en-US" sz="2000" dirty="0">
                <a:solidFill>
                  <a:schemeClr val="tx2"/>
                </a:solidFill>
              </a:rPr>
              <a:t>NNIP helps local communities use data to shape strategies and investments so that all neighborhoods are places where people can thrive.</a:t>
            </a:r>
          </a:p>
        </p:txBody>
      </p:sp>
    </p:spTree>
    <p:extLst>
      <p:ext uri="{BB962C8B-B14F-4D97-AF65-F5344CB8AC3E}">
        <p14:creationId xmlns:p14="http://schemas.microsoft.com/office/powerpoint/2010/main" val="2041650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A3581-D73B-97D5-F171-0AA48549500C}"/>
              </a:ext>
            </a:extLst>
          </p:cNvPr>
          <p:cNvSpPr>
            <a:spLocks noGrp="1"/>
          </p:cNvSpPr>
          <p:nvPr>
            <p:ph type="title"/>
          </p:nvPr>
        </p:nvSpPr>
        <p:spPr/>
        <p:txBody>
          <a:bodyPr/>
          <a:lstStyle/>
          <a:p>
            <a:r>
              <a:rPr lang="en-US" dirty="0"/>
              <a:t>History</a:t>
            </a:r>
          </a:p>
        </p:txBody>
      </p:sp>
      <p:sp>
        <p:nvSpPr>
          <p:cNvPr id="3" name="Text Placeholder 2">
            <a:extLst>
              <a:ext uri="{FF2B5EF4-FFF2-40B4-BE49-F238E27FC236}">
                <a16:creationId xmlns:a16="http://schemas.microsoft.com/office/drawing/2014/main" id="{86163D1D-02BF-7235-9BA5-6014C9809D0D}"/>
              </a:ext>
            </a:extLst>
          </p:cNvPr>
          <p:cNvSpPr>
            <a:spLocks noGrp="1"/>
          </p:cNvSpPr>
          <p:nvPr>
            <p:ph type="body" sz="quarter" idx="13"/>
          </p:nvPr>
        </p:nvSpPr>
        <p:spPr/>
        <p:txBody>
          <a:bodyPr/>
          <a:lstStyle/>
          <a:p>
            <a:r>
              <a:rPr lang="en-US" dirty="0"/>
              <a:t>In the mid-90s six local groups realized the power of local data in the hands of community members</a:t>
            </a:r>
          </a:p>
          <a:p>
            <a:r>
              <a:rPr lang="en-US" dirty="0"/>
              <a:t>Urban Institute, a nonprofit research organization, studied their efforts and was asked to convene the network.</a:t>
            </a:r>
          </a:p>
          <a:p>
            <a:pPr marL="0" indent="0">
              <a:buNone/>
            </a:pPr>
            <a:endParaRPr lang="en-US" dirty="0"/>
          </a:p>
        </p:txBody>
      </p:sp>
    </p:spTree>
    <p:extLst>
      <p:ext uri="{BB962C8B-B14F-4D97-AF65-F5344CB8AC3E}">
        <p14:creationId xmlns:p14="http://schemas.microsoft.com/office/powerpoint/2010/main" val="50336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0FEBF-D449-F562-4496-9F55E72BFCB8}"/>
              </a:ext>
            </a:extLst>
          </p:cNvPr>
          <p:cNvSpPr>
            <a:spLocks noGrp="1"/>
          </p:cNvSpPr>
          <p:nvPr>
            <p:ph type="title"/>
          </p:nvPr>
        </p:nvSpPr>
        <p:spPr>
          <a:xfrm>
            <a:off x="356190" y="290636"/>
            <a:ext cx="7296912" cy="877163"/>
          </a:xfrm>
        </p:spPr>
        <p:txBody>
          <a:bodyPr vert="horz" lIns="68580" tIns="34290" rIns="68580" bIns="34290" rtlCol="0" anchor="b">
            <a:normAutofit/>
          </a:bodyPr>
          <a:lstStyle/>
          <a:p>
            <a:r>
              <a:rPr lang="en-US" dirty="0"/>
              <a:t>NNIP Values</a:t>
            </a:r>
          </a:p>
        </p:txBody>
      </p:sp>
      <p:sp>
        <p:nvSpPr>
          <p:cNvPr id="3" name="Content Placeholder 2">
            <a:extLst>
              <a:ext uri="{FF2B5EF4-FFF2-40B4-BE49-F238E27FC236}">
                <a16:creationId xmlns:a16="http://schemas.microsoft.com/office/drawing/2014/main" id="{2AC616DD-C2BC-7972-1612-F9C993818360}"/>
              </a:ext>
            </a:extLst>
          </p:cNvPr>
          <p:cNvSpPr>
            <a:spLocks noGrp="1"/>
          </p:cNvSpPr>
          <p:nvPr>
            <p:ph type="body" sz="quarter" idx="13"/>
          </p:nvPr>
        </p:nvSpPr>
        <p:spPr>
          <a:xfrm>
            <a:off x="355600" y="1352550"/>
            <a:ext cx="7296912" cy="3276599"/>
          </a:xfrm>
        </p:spPr>
        <p:txBody>
          <a:bodyPr lIns="68580" tIns="34290" rIns="68580" bIns="34290" anchor="t">
            <a:normAutofit/>
          </a:bodyPr>
          <a:lstStyle/>
          <a:p>
            <a:r>
              <a:rPr lang="en-US" dirty="0"/>
              <a:t>Place matters for equity.</a:t>
            </a:r>
          </a:p>
          <a:p>
            <a:r>
              <a:rPr lang="en-US" dirty="0"/>
              <a:t>Data is a transformative tool.</a:t>
            </a:r>
          </a:p>
          <a:p>
            <a:r>
              <a:rPr lang="en-US" dirty="0"/>
              <a:t>Progress requires collaboration.</a:t>
            </a:r>
          </a:p>
          <a:p>
            <a:r>
              <a:rPr lang="en-US" dirty="0"/>
              <a:t>Improvements in equity only happen intentionally. </a:t>
            </a:r>
          </a:p>
        </p:txBody>
      </p:sp>
    </p:spTree>
    <p:extLst>
      <p:ext uri="{BB962C8B-B14F-4D97-AF65-F5344CB8AC3E}">
        <p14:creationId xmlns:p14="http://schemas.microsoft.com/office/powerpoint/2010/main" val="690189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A130E-EB71-D52C-2A9C-E9D58078505F}"/>
              </a:ext>
            </a:extLst>
          </p:cNvPr>
          <p:cNvSpPr>
            <a:spLocks noGrp="1"/>
          </p:cNvSpPr>
          <p:nvPr>
            <p:ph type="title"/>
          </p:nvPr>
        </p:nvSpPr>
        <p:spPr>
          <a:xfrm>
            <a:off x="356190" y="921106"/>
            <a:ext cx="4215810" cy="910843"/>
          </a:xfrm>
        </p:spPr>
        <p:txBody>
          <a:bodyPr vert="horz" lIns="68580" tIns="34290" rIns="68580" bIns="34290" rtlCol="0" anchor="b">
            <a:normAutofit/>
          </a:bodyPr>
          <a:lstStyle/>
          <a:p>
            <a:r>
              <a:rPr lang="en-US" dirty="0">
                <a:latin typeface="Lato"/>
                <a:ea typeface="Lato"/>
                <a:cs typeface="Lato"/>
              </a:rPr>
              <a:t>What local partners do</a:t>
            </a:r>
          </a:p>
        </p:txBody>
      </p:sp>
      <p:sp>
        <p:nvSpPr>
          <p:cNvPr id="3" name="Content Placeholder 2">
            <a:extLst>
              <a:ext uri="{FF2B5EF4-FFF2-40B4-BE49-F238E27FC236}">
                <a16:creationId xmlns:a16="http://schemas.microsoft.com/office/drawing/2014/main" id="{FFE96A4C-B5D0-29CD-6D5A-A68E5C7A41D7}"/>
              </a:ext>
            </a:extLst>
          </p:cNvPr>
          <p:cNvSpPr>
            <a:spLocks noGrp="1"/>
          </p:cNvSpPr>
          <p:nvPr>
            <p:ph type="body" sz="quarter" idx="14"/>
          </p:nvPr>
        </p:nvSpPr>
        <p:spPr>
          <a:xfrm>
            <a:off x="342900" y="2006600"/>
            <a:ext cx="3395167" cy="2622550"/>
          </a:xfrm>
        </p:spPr>
        <p:txBody>
          <a:bodyPr lIns="68580" tIns="34290" rIns="68580" bIns="34290">
            <a:normAutofit/>
          </a:bodyPr>
          <a:lstStyle/>
          <a:p>
            <a:r>
              <a:rPr lang="en-US" dirty="0"/>
              <a:t>Our national network of local organizations in 32 cities </a:t>
            </a:r>
            <a:r>
              <a:rPr lang="en-US" dirty="0">
                <a:solidFill>
                  <a:schemeClr val="accent1"/>
                </a:solidFill>
              </a:rPr>
              <a:t>connect their communities with the data they need</a:t>
            </a:r>
            <a:r>
              <a:rPr lang="en-US" dirty="0"/>
              <a:t>, and the help they need to use it, </a:t>
            </a:r>
            <a:r>
              <a:rPr lang="en-US" dirty="0">
                <a:solidFill>
                  <a:schemeClr val="accent1"/>
                </a:solidFill>
              </a:rPr>
              <a:t>to support local priorities</a:t>
            </a:r>
            <a:r>
              <a:rPr lang="en-US" dirty="0"/>
              <a:t>. </a:t>
            </a:r>
          </a:p>
          <a:p>
            <a:pPr marL="285750"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5B24A75B-BCA3-0B13-75CA-9B435CAFE75A}"/>
              </a:ext>
            </a:extLst>
          </p:cNvPr>
          <p:cNvPicPr>
            <a:picLocks noChangeAspect="1"/>
          </p:cNvPicPr>
          <p:nvPr/>
        </p:nvPicPr>
        <p:blipFill>
          <a:blip r:embed="rId3"/>
          <a:stretch>
            <a:fillRect/>
          </a:stretch>
        </p:blipFill>
        <p:spPr>
          <a:xfrm>
            <a:off x="3928263" y="993171"/>
            <a:ext cx="5120640" cy="3635979"/>
          </a:xfrm>
          <a:prstGeom prst="rect">
            <a:avLst/>
          </a:prstGeom>
        </p:spPr>
      </p:pic>
    </p:spTree>
    <p:extLst>
      <p:ext uri="{BB962C8B-B14F-4D97-AF65-F5344CB8AC3E}">
        <p14:creationId xmlns:p14="http://schemas.microsoft.com/office/powerpoint/2010/main" val="133644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E4E41-6CDA-4A59-A55F-719D2E719956}"/>
              </a:ext>
            </a:extLst>
          </p:cNvPr>
          <p:cNvSpPr>
            <a:spLocks noGrp="1"/>
          </p:cNvSpPr>
          <p:nvPr>
            <p:ph type="title"/>
          </p:nvPr>
        </p:nvSpPr>
        <p:spPr/>
        <p:txBody>
          <a:bodyPr/>
          <a:lstStyle/>
          <a:p>
            <a:r>
              <a:rPr lang="en-US" sz="3500" dirty="0">
                <a:latin typeface="Lato"/>
                <a:ea typeface="Lato"/>
                <a:cs typeface="Lato"/>
              </a:rPr>
              <a:t>NNIP model: Embedded, Trusted Organizations</a:t>
            </a:r>
          </a:p>
        </p:txBody>
      </p:sp>
      <p:sp>
        <p:nvSpPr>
          <p:cNvPr id="3" name="Slide Number Placeholder 2">
            <a:extLst>
              <a:ext uri="{FF2B5EF4-FFF2-40B4-BE49-F238E27FC236}">
                <a16:creationId xmlns:a16="http://schemas.microsoft.com/office/drawing/2014/main" id="{02192834-456E-4AE3-88AD-3ADEDE977B7B}"/>
              </a:ext>
            </a:extLst>
          </p:cNvPr>
          <p:cNvSpPr>
            <a:spLocks noGrp="1"/>
          </p:cNvSpPr>
          <p:nvPr>
            <p:ph type="sldNum" sz="quarter" idx="12"/>
          </p:nvPr>
        </p:nvSpPr>
        <p:spPr/>
        <p:txBody>
          <a:bodyPr/>
          <a:lstStyle/>
          <a:p>
            <a:endParaRPr lang="en-US" dirty="0"/>
          </a:p>
        </p:txBody>
      </p:sp>
      <p:sp>
        <p:nvSpPr>
          <p:cNvPr id="6" name="TextBox 5">
            <a:extLst>
              <a:ext uri="{FF2B5EF4-FFF2-40B4-BE49-F238E27FC236}">
                <a16:creationId xmlns:a16="http://schemas.microsoft.com/office/drawing/2014/main" id="{3456E978-068E-4DAB-8EE6-33BECF703071}"/>
              </a:ext>
            </a:extLst>
          </p:cNvPr>
          <p:cNvSpPr txBox="1"/>
          <p:nvPr/>
        </p:nvSpPr>
        <p:spPr>
          <a:xfrm>
            <a:off x="5876951" y="3709203"/>
            <a:ext cx="2226893" cy="600164"/>
          </a:xfrm>
          <a:prstGeom prst="rect">
            <a:avLst/>
          </a:prstGeom>
          <a:noFill/>
        </p:spPr>
        <p:txBody>
          <a:bodyPr wrap="none" rtlCol="0">
            <a:spAutoFit/>
          </a:bodyPr>
          <a:lstStyle/>
          <a:p>
            <a:pPr algn="ctr"/>
            <a:r>
              <a:rPr lang="en-US" sz="1650" dirty="0"/>
              <a:t>Build local capacity to </a:t>
            </a:r>
          </a:p>
          <a:p>
            <a:pPr algn="ctr"/>
            <a:r>
              <a:rPr lang="en-US" sz="1650" dirty="0"/>
              <a:t>access and use data</a:t>
            </a:r>
          </a:p>
        </p:txBody>
      </p:sp>
      <p:pic>
        <p:nvPicPr>
          <p:cNvPr id="8" name="Picture 7">
            <a:extLst>
              <a:ext uri="{FF2B5EF4-FFF2-40B4-BE49-F238E27FC236}">
                <a16:creationId xmlns:a16="http://schemas.microsoft.com/office/drawing/2014/main" id="{26F95A7D-92AB-43C0-9BF0-E039FDD68A3D}"/>
              </a:ext>
            </a:extLst>
          </p:cNvPr>
          <p:cNvPicPr>
            <a:picLocks noChangeAspect="1"/>
          </p:cNvPicPr>
          <p:nvPr/>
        </p:nvPicPr>
        <p:blipFill>
          <a:blip r:embed="rId3"/>
          <a:stretch>
            <a:fillRect/>
          </a:stretch>
        </p:blipFill>
        <p:spPr>
          <a:xfrm>
            <a:off x="857228" y="2075810"/>
            <a:ext cx="1659872" cy="1659872"/>
          </a:xfrm>
          <a:prstGeom prst="rect">
            <a:avLst/>
          </a:prstGeom>
        </p:spPr>
      </p:pic>
      <p:sp>
        <p:nvSpPr>
          <p:cNvPr id="10" name="TextBox 9">
            <a:extLst>
              <a:ext uri="{FF2B5EF4-FFF2-40B4-BE49-F238E27FC236}">
                <a16:creationId xmlns:a16="http://schemas.microsoft.com/office/drawing/2014/main" id="{90FDEEA2-F7AD-4683-A74F-56AE9A8058DA}"/>
              </a:ext>
            </a:extLst>
          </p:cNvPr>
          <p:cNvSpPr txBox="1"/>
          <p:nvPr/>
        </p:nvSpPr>
        <p:spPr>
          <a:xfrm>
            <a:off x="3036540" y="1214559"/>
            <a:ext cx="2795958" cy="854080"/>
          </a:xfrm>
          <a:prstGeom prst="rect">
            <a:avLst/>
          </a:prstGeom>
          <a:noFill/>
        </p:spPr>
        <p:txBody>
          <a:bodyPr wrap="none" rtlCol="0">
            <a:spAutoFit/>
          </a:bodyPr>
          <a:lstStyle/>
          <a:p>
            <a:pPr algn="ctr"/>
            <a:r>
              <a:rPr lang="en-US" sz="1650" dirty="0"/>
              <a:t>Make data accessible </a:t>
            </a:r>
          </a:p>
          <a:p>
            <a:pPr algn="ctr"/>
            <a:r>
              <a:rPr lang="en-US" sz="1650" dirty="0"/>
              <a:t>&amp; help people</a:t>
            </a:r>
          </a:p>
          <a:p>
            <a:pPr algn="ctr"/>
            <a:r>
              <a:rPr lang="en-US" sz="1650" dirty="0"/>
              <a:t>apply data to achieve impact</a:t>
            </a:r>
          </a:p>
        </p:txBody>
      </p:sp>
      <p:pic>
        <p:nvPicPr>
          <p:cNvPr id="12" name="Picture 2" descr="https://static.thenounproject.com/png/1639920-200.png">
            <a:extLst>
              <a:ext uri="{FF2B5EF4-FFF2-40B4-BE49-F238E27FC236}">
                <a16:creationId xmlns:a16="http://schemas.microsoft.com/office/drawing/2014/main" id="{B8B7CE57-B8FC-4E5F-9948-651924F3C9A7}"/>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72225" y="2272235"/>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6819D222-1C1F-4BB6-8E25-0AD51AE0495F}"/>
              </a:ext>
            </a:extLst>
          </p:cNvPr>
          <p:cNvPicPr>
            <a:picLocks noChangeAspect="1"/>
          </p:cNvPicPr>
          <p:nvPr/>
        </p:nvPicPr>
        <p:blipFill>
          <a:blip r:embed="rId5"/>
          <a:stretch>
            <a:fillRect/>
          </a:stretch>
        </p:blipFill>
        <p:spPr>
          <a:xfrm>
            <a:off x="3371089" y="1796635"/>
            <a:ext cx="2126861" cy="2126861"/>
          </a:xfrm>
          <a:prstGeom prst="rect">
            <a:avLst/>
          </a:prstGeom>
        </p:spPr>
      </p:pic>
      <p:sp>
        <p:nvSpPr>
          <p:cNvPr id="16" name="TextBox 15">
            <a:extLst>
              <a:ext uri="{FF2B5EF4-FFF2-40B4-BE49-F238E27FC236}">
                <a16:creationId xmlns:a16="http://schemas.microsoft.com/office/drawing/2014/main" id="{70DDC8CA-93E4-4B0B-A36E-317BAB8A2A5B}"/>
              </a:ext>
            </a:extLst>
          </p:cNvPr>
          <p:cNvSpPr txBox="1"/>
          <p:nvPr/>
        </p:nvSpPr>
        <p:spPr>
          <a:xfrm>
            <a:off x="275560" y="3700985"/>
            <a:ext cx="2823209" cy="600164"/>
          </a:xfrm>
          <a:prstGeom prst="rect">
            <a:avLst/>
          </a:prstGeom>
          <a:noFill/>
        </p:spPr>
        <p:txBody>
          <a:bodyPr wrap="none" rtlCol="0">
            <a:spAutoFit/>
          </a:bodyPr>
          <a:lstStyle/>
          <a:p>
            <a:pPr algn="ctr"/>
            <a:r>
              <a:rPr lang="en-US" altLang="en-US" sz="1650" dirty="0"/>
              <a:t>Assemble, transform, &amp; </a:t>
            </a:r>
          </a:p>
          <a:p>
            <a:pPr algn="ctr"/>
            <a:r>
              <a:rPr lang="en-US" altLang="en-US" sz="1650" dirty="0"/>
              <a:t>maintain neighborhood data </a:t>
            </a:r>
          </a:p>
        </p:txBody>
      </p:sp>
    </p:spTree>
    <p:extLst>
      <p:ext uri="{BB962C8B-B14F-4D97-AF65-F5344CB8AC3E}">
        <p14:creationId xmlns:p14="http://schemas.microsoft.com/office/powerpoint/2010/main" val="2389170782"/>
      </p:ext>
    </p:extLst>
  </p:cSld>
  <p:clrMapOvr>
    <a:masterClrMapping/>
  </p:clrMapOvr>
  <p:transition>
    <p:fade/>
  </p:transition>
</p:sld>
</file>

<file path=ppt/theme/theme1.xml><?xml version="1.0" encoding="utf-8"?>
<a:theme xmlns:a="http://schemas.openxmlformats.org/drawingml/2006/main" name="NNIP PPT Theme">
  <a:themeElements>
    <a:clrScheme name="NNIP Custom Palette">
      <a:dk1>
        <a:srgbClr val="000000"/>
      </a:dk1>
      <a:lt1>
        <a:sysClr val="window" lastClr="FFFFFF"/>
      </a:lt1>
      <a:dk2>
        <a:srgbClr val="273691"/>
      </a:dk2>
      <a:lt2>
        <a:srgbClr val="00B6DE"/>
      </a:lt2>
      <a:accent1>
        <a:srgbClr val="00B6DE"/>
      </a:accent1>
      <a:accent2>
        <a:srgbClr val="B5D334"/>
      </a:accent2>
      <a:accent3>
        <a:srgbClr val="BAE5F2"/>
      </a:accent3>
      <a:accent4>
        <a:srgbClr val="92278F"/>
      </a:accent4>
      <a:accent5>
        <a:srgbClr val="273691"/>
      </a:accent5>
      <a:accent6>
        <a:srgbClr val="FFFFFF"/>
      </a:accent6>
      <a:hlink>
        <a:srgbClr val="00B6DE"/>
      </a:hlink>
      <a:folHlink>
        <a:srgbClr val="273691"/>
      </a:folHlink>
    </a:clrScheme>
    <a:fontScheme name="Urban23">
      <a:majorFont>
        <a:latin typeface="Lato Bold"/>
        <a:ea typeface=""/>
        <a:cs typeface=""/>
      </a:majorFont>
      <a:minorFont>
        <a:latin typeface="Lato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0"/>
            <a:satOff val="0"/>
            <a:lumOff val="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accent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7B6F2769-7194-4217-93D3-3AF3A4742282}">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field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4214858-785C-42F7-BE66-6D0E79395FC8}">
  <ds:schemaRefs>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field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468</TotalTime>
  <Words>691</Words>
  <Application>Microsoft Office PowerPoint</Application>
  <PresentationFormat>On-screen Show (16:9)</PresentationFormat>
  <Paragraphs>91</Paragraphs>
  <Slides>14</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Lato</vt:lpstr>
      <vt:lpstr>Lato Bold</vt:lpstr>
      <vt:lpstr>Lato Regular</vt:lpstr>
      <vt:lpstr>Wingdings</vt:lpstr>
      <vt:lpstr>NNIP PPT Theme</vt:lpstr>
      <vt:lpstr>Intro to NNIP</vt:lpstr>
      <vt:lpstr>Agenda</vt:lpstr>
      <vt:lpstr>Imagine a world where  all neighborhoods are places where people thrive.</vt:lpstr>
      <vt:lpstr>How are people using data to reach this vision?</vt:lpstr>
      <vt:lpstr>Mission</vt:lpstr>
      <vt:lpstr>History</vt:lpstr>
      <vt:lpstr>NNIP Values</vt:lpstr>
      <vt:lpstr>What local partners do</vt:lpstr>
      <vt:lpstr>NNIP model: Embedded, Trusted Organizations</vt:lpstr>
      <vt:lpstr>What we do as a network</vt:lpstr>
      <vt:lpstr>The Power of the NNIP Network</vt:lpstr>
      <vt:lpstr>PowerPoint Presentation</vt:lpstr>
      <vt:lpstr>Meeting Format</vt:lpstr>
      <vt:lpstr>Stay in Touch!  http://www.neighborhoodindicators.org/get-involved/listservs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subject/>
  <dc:creator>Diana</dc:creator>
  <cp:keywords/>
  <dc:description/>
  <cp:lastModifiedBy>Hendey, Leah</cp:lastModifiedBy>
  <cp:revision>114</cp:revision>
  <dcterms:created xsi:type="dcterms:W3CDTF">2010-04-12T23:12:02Z</dcterms:created>
  <dcterms:modified xsi:type="dcterms:W3CDTF">2024-09-16T19:10:36Z</dcterms:modified>
  <cp:category/>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