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embeddedFontLst>
    <p:embeddedFont>
      <p:font typeface="Maven Pro" panose="020B0604020202020204" charset="0"/>
      <p:regular r:id="rId18"/>
      <p:bold r:id="rId19"/>
    </p:embeddedFont>
    <p:embeddedFont>
      <p:font typeface="Nunito" pitchFamily="2" charset="0"/>
      <p:regular r:id="rId20"/>
      <p:bold r:id="rId21"/>
      <p:italic r:id="rId22"/>
      <p:boldItalic r:id="rId23"/>
    </p:embeddedFont>
    <p:embeddedFont>
      <p:font typeface="Nunito Black" pitchFamily="2" charset="0"/>
      <p:bold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3769" autoAdjust="0"/>
  </p:normalViewPr>
  <p:slideViewPr>
    <p:cSldViewPr snapToGrid="0">
      <p:cViewPr varScale="1">
        <p:scale>
          <a:sx n="61" d="100"/>
          <a:sy n="61" d="100"/>
        </p:scale>
        <p:origin x="1100" y="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dirty="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2f535e5293c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2f535e5293c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2f535e5293c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2f535e5293c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2f535e5293c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2f535e5293c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301c39106d6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301c39106d6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2f535e5293c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2f535e5293c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2f535e5293c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2f535e5293c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2f535e5293c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2f535e5293c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Context setting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2f535e5293c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2f535e5293c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2f535e5293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2f535e5293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2f535e5293c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2f535e5293c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01c39106d6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301c39106d6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2f535e5293c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2f535e5293c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2f535e5293c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2f535e5293c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Discrimination, minority stress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301c39106d6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301c39106d6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name="adj1" fmla="val 8244818"/>
                  <a:gd name="adj2" fmla="val 16246175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name="adj1" fmla="val 8801158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name="adj1" fmla="val 1255410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46;p2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2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8" name="Google Shape;268;p11"/>
          <p:cNvSpPr txBox="1">
            <a:spLocks noGrp="1"/>
          </p:cNvSpPr>
          <p:nvPr>
            <p:ph type="title" hasCustomPrompt="1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>
            <a:spLocks noGrp="1"/>
          </p:cNvSpPr>
          <p:nvPr>
            <p:ph type="body" idx="1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0" name="Google Shape;270;p1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2" name="Google Shape;82;p3"/>
          <p:cNvSpPr txBox="1">
            <a:spLocks noGrp="1"/>
          </p:cNvSpPr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3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88;p4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0" name="Google Shape;90;p4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5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p5"/>
          <p:cNvSpPr txBox="1">
            <a:spLocks noGrp="1"/>
          </p:cNvSpPr>
          <p:nvPr>
            <p:ph type="body" idx="2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5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6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6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" name="Google Shape;109;p7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7"/>
          <p:cNvSpPr txBox="1">
            <a:spLocks noGrp="1"/>
          </p:cNvSpPr>
          <p:nvPr>
            <p:ph type="body" idx="1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5" name="Google Shape;125;p8"/>
          <p:cNvSpPr txBox="1">
            <a:spLocks noGrp="1"/>
          </p:cNvSpPr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8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9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9"/>
          <p:cNvSpPr txBox="1">
            <a:spLocks noGrp="1"/>
          </p:cNvSpPr>
          <p:nvPr>
            <p:ph type="subTitle" idx="1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9"/>
          <p:cNvSpPr txBox="1">
            <a:spLocks noGrp="1"/>
          </p:cNvSpPr>
          <p:nvPr>
            <p:ph type="body" idx="2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34" name="Google Shape;134;p9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10"/>
          <p:cNvSpPr txBox="1">
            <a:spLocks noGrp="1"/>
          </p:cNvSpPr>
          <p:nvPr>
            <p:ph type="body" idx="1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40" name="Google Shape;140;p10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ment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shannon@ctdatahven.org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>
            <a:spLocks noGrp="1"/>
          </p:cNvSpPr>
          <p:nvPr>
            <p:ph type="ctrTitle"/>
          </p:nvPr>
        </p:nvSpPr>
        <p:spPr>
          <a:xfrm>
            <a:off x="824000" y="758130"/>
            <a:ext cx="4255500" cy="268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 b="0" dirty="0">
                <a:latin typeface="Nunito Black"/>
                <a:ea typeface="Nunito Black"/>
                <a:cs typeface="Nunito Black"/>
                <a:sym typeface="Nunito Black"/>
              </a:rPr>
              <a:t>The intersection of LGBTQIA+ identity, race and ethnicity in Connecticut</a:t>
            </a:r>
            <a:endParaRPr sz="6400" b="0" dirty="0">
              <a:latin typeface="Nunito Black"/>
              <a:ea typeface="Nunito Black"/>
              <a:cs typeface="Nunito Black"/>
              <a:sym typeface="Nunito Black"/>
            </a:endParaRPr>
          </a:p>
        </p:txBody>
      </p:sp>
      <p:sp>
        <p:nvSpPr>
          <p:cNvPr id="278" name="Google Shape;278;p13"/>
          <p:cNvSpPr txBox="1">
            <a:spLocks noGrp="1"/>
          </p:cNvSpPr>
          <p:nvPr>
            <p:ph type="subTitle" idx="1"/>
          </p:nvPr>
        </p:nvSpPr>
        <p:spPr>
          <a:xfrm>
            <a:off x="824000" y="3547725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4949"/>
              <a:buFont typeface="Arial"/>
              <a:buNone/>
            </a:pPr>
            <a:r>
              <a:rPr lang="en" sz="2447"/>
              <a:t>Results from the Household Pulse Survey</a:t>
            </a:r>
            <a:endParaRPr sz="2447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4949"/>
              <a:buFont typeface="Arial"/>
              <a:buNone/>
            </a:pPr>
            <a:r>
              <a:rPr lang="en" sz="2447"/>
              <a:t>Presented by Shannon Carter, MPH</a:t>
            </a:r>
            <a:endParaRPr sz="2447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E26C30-0D06-B18E-9D24-B7E017C895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6950" y="4568769"/>
            <a:ext cx="2959100" cy="484428"/>
          </a:xfrm>
          <a:prstGeom prst="rect">
            <a:avLst/>
          </a:prstGeom>
          <a:solidFill>
            <a:schemeClr val="bg1">
              <a:alpha val="29000"/>
            </a:schemeClr>
          </a:solidFill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7312" y="0"/>
            <a:ext cx="64293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3"/>
          <p:cNvSpPr txBox="1">
            <a:spLocks noGrp="1"/>
          </p:cNvSpPr>
          <p:nvPr>
            <p:ph type="title" idx="4294967295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Discrimination DCWS</a:t>
            </a:r>
            <a:endParaRPr/>
          </a:p>
        </p:txBody>
      </p:sp>
      <p:pic>
        <p:nvPicPr>
          <p:cNvPr id="338" name="Google Shape;33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89154"/>
            <a:ext cx="6858000" cy="49651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4"/>
          <p:cNvSpPr txBox="1">
            <a:spLocks noGrp="1"/>
          </p:cNvSpPr>
          <p:nvPr>
            <p:ph type="title" idx="4294967295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Discrimination - CHRO</a:t>
            </a:r>
            <a:endParaRPr/>
          </a:p>
        </p:txBody>
      </p:sp>
      <p:pic>
        <p:nvPicPr>
          <p:cNvPr id="344" name="Google Shape;34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1902" y="89154"/>
            <a:ext cx="7200195" cy="49651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5"/>
          <p:cNvSpPr txBox="1"/>
          <p:nvPr/>
        </p:nvSpPr>
        <p:spPr>
          <a:xfrm>
            <a:off x="1040950" y="1561500"/>
            <a:ext cx="6226200" cy="23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i="1">
                <a:solidFill>
                  <a:schemeClr val="lt1"/>
                </a:solidFill>
              </a:rPr>
              <a:t>“...And the broader systemic issues that queer people face like undocumented people, like queer people--And both queer people need to be acknowledged as present within those, like, spaces of oppression.”</a:t>
            </a:r>
            <a:endParaRPr sz="2400" i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AEA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6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does this tell us?</a:t>
            </a:r>
            <a:endParaRPr/>
          </a:p>
        </p:txBody>
      </p:sp>
      <p:sp>
        <p:nvSpPr>
          <p:cNvPr id="355" name="Google Shape;355;p26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Importance of understanding the whole person</a:t>
            </a:r>
            <a:endParaRPr sz="20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/>
              <a:t>Avoiding a “one-size-fits-all” approach</a:t>
            </a:r>
            <a:endParaRPr sz="20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000"/>
              <a:t>Gains for the LGBTQIA+ community are not distributed evenly</a:t>
            </a:r>
            <a:endParaRPr sz="2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7"/>
          <p:cNvSpPr txBox="1">
            <a:spLocks noGrp="1"/>
          </p:cNvSpPr>
          <p:nvPr>
            <p:ph type="title"/>
          </p:nvPr>
        </p:nvSpPr>
        <p:spPr>
          <a:xfrm>
            <a:off x="1186450" y="731250"/>
            <a:ext cx="4260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Report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61" name="Google Shape;361;p27"/>
          <p:cNvSpPr txBox="1">
            <a:spLocks noGrp="1"/>
          </p:cNvSpPr>
          <p:nvPr>
            <p:ph type="body" idx="1"/>
          </p:nvPr>
        </p:nvSpPr>
        <p:spPr>
          <a:xfrm>
            <a:off x="1186450" y="1774950"/>
            <a:ext cx="4052400" cy="15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</a:rPr>
              <a:t>Shannon Carter, MPH (they/them)</a:t>
            </a:r>
            <a:endParaRPr sz="20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chemeClr val="l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shannon@ctdatahven.org</a:t>
            </a:r>
            <a:endParaRPr sz="20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000">
                <a:solidFill>
                  <a:schemeClr val="lt1"/>
                </a:solidFill>
              </a:rPr>
              <a:t>https://www.ctdatahaven.org/</a:t>
            </a:r>
            <a:endParaRPr sz="2000">
              <a:solidFill>
                <a:schemeClr val="lt1"/>
              </a:solidFill>
            </a:endParaRPr>
          </a:p>
        </p:txBody>
      </p:sp>
      <p:pic>
        <p:nvPicPr>
          <p:cNvPr id="362" name="Google Shape;362;p27"/>
          <p:cNvPicPr preferRelativeResize="0"/>
          <p:nvPr/>
        </p:nvPicPr>
        <p:blipFill rotWithShape="1">
          <a:blip r:embed="rId4">
            <a:alphaModFix/>
          </a:blip>
          <a:srcRect l="1406" t="1772" r="2263" b="1888"/>
          <a:stretch/>
        </p:blipFill>
        <p:spPr>
          <a:xfrm>
            <a:off x="5814000" y="731250"/>
            <a:ext cx="2862774" cy="368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AEA"/>
        </a:solidFill>
        <a:effectLst/>
      </p:bgPr>
    </p:bg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4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Sources</a:t>
            </a:r>
            <a:endParaRPr/>
          </a:p>
        </p:txBody>
      </p:sp>
      <p:sp>
        <p:nvSpPr>
          <p:cNvPr id="284" name="Google Shape;284;p14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Census Bureau’s Household Pulse Survey</a:t>
            </a:r>
            <a:endParaRPr sz="20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 dirty="0"/>
              <a:t>DataHaven’s Community Wellbeing Survey</a:t>
            </a:r>
            <a:endParaRPr sz="20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 dirty="0"/>
              <a:t>CT Commission on Human Rights and Opportunities</a:t>
            </a:r>
            <a:endParaRPr sz="2000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000" dirty="0"/>
              <a:t>Select qualitative interviews</a:t>
            </a:r>
            <a:endParaRPr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AEA"/>
        </a:solid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Terminology</a:t>
            </a:r>
            <a:endParaRPr/>
          </a:p>
        </p:txBody>
      </p:sp>
      <p:sp>
        <p:nvSpPr>
          <p:cNvPr id="290" name="Google Shape;290;p15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LGBTQIA+</a:t>
            </a:r>
            <a:endParaRPr sz="20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/>
              <a:t>Transgender &amp; cisgender</a:t>
            </a:r>
            <a:endParaRPr sz="20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/>
              <a:t>Queer &amp; straight</a:t>
            </a:r>
            <a:endParaRPr sz="20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000"/>
              <a:t>Latine</a:t>
            </a:r>
            <a:endParaRPr sz="2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8D7"/>
        </a:solid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6"/>
          <p:cNvSpPr txBox="1">
            <a:spLocks noGrp="1"/>
          </p:cNvSpPr>
          <p:nvPr>
            <p:ph type="body" idx="4294967295"/>
          </p:nvPr>
        </p:nvSpPr>
        <p:spPr>
          <a:xfrm>
            <a:off x="311750" y="1950074"/>
            <a:ext cx="4739700" cy="12433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A markedly higher rate of loss of household income for Black and Latine-headed households in 2021-2023. </a:t>
            </a:r>
            <a:endParaRPr sz="2000" dirty="0"/>
          </a:p>
        </p:txBody>
      </p:sp>
      <p:pic>
        <p:nvPicPr>
          <p:cNvPr id="296" name="Google Shape;29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1450" y="445025"/>
            <a:ext cx="3780849" cy="4253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8D7"/>
        </a:solidFill>
        <a:effectLst/>
      </p:bgPr>
    </p:bg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7"/>
          <p:cNvSpPr txBox="1">
            <a:spLocks noGrp="1"/>
          </p:cNvSpPr>
          <p:nvPr>
            <p:ph type="body" idx="1"/>
          </p:nvPr>
        </p:nvSpPr>
        <p:spPr>
          <a:xfrm>
            <a:off x="5088550" y="1862100"/>
            <a:ext cx="3756000" cy="14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" dirty="0"/>
              <a:t>Food insecurity is especially stark for LGBTQIA+ Black and/or Latine adults during this time</a:t>
            </a:r>
            <a:endParaRPr sz="2000" dirty="0"/>
          </a:p>
        </p:txBody>
      </p:sp>
      <p:pic>
        <p:nvPicPr>
          <p:cNvPr id="302" name="Google Shape;30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322300"/>
            <a:ext cx="4498899" cy="4498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8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8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309" name="Google Shape;30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3843" y="90153"/>
            <a:ext cx="7976314" cy="49631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9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19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316" name="Google Shape;31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613" y="89154"/>
            <a:ext cx="8322773" cy="49651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AEA"/>
        </a:solid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0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Frameworks</a:t>
            </a:r>
            <a:endParaRPr/>
          </a:p>
        </p:txBody>
      </p:sp>
      <p:sp>
        <p:nvSpPr>
          <p:cNvPr id="322" name="Google Shape;322;p20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Historic and ongoing context of legal and social systems</a:t>
            </a:r>
            <a:endParaRPr sz="20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 dirty="0"/>
              <a:t>Intersectionality</a:t>
            </a:r>
            <a:endParaRPr sz="20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 dirty="0"/>
              <a:t>Stigma &amp; Minority Stress Theory</a:t>
            </a:r>
            <a:endParaRPr sz="2000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1"/>
          <p:cNvSpPr txBox="1">
            <a:spLocks noGrp="1"/>
          </p:cNvSpPr>
          <p:nvPr>
            <p:ph type="body" idx="4294967295"/>
          </p:nvPr>
        </p:nvSpPr>
        <p:spPr>
          <a:xfrm>
            <a:off x="642900" y="311550"/>
            <a:ext cx="6384300" cy="45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lt1"/>
                </a:solidFill>
              </a:rPr>
              <a:t>Speaker 1:</a:t>
            </a:r>
            <a:r>
              <a:rPr lang="en" sz="2400" dirty="0">
                <a:solidFill>
                  <a:schemeClr val="lt1"/>
                </a:solidFill>
              </a:rPr>
              <a:t> </a:t>
            </a:r>
            <a:r>
              <a:rPr lang="en" sz="2400" i="1" dirty="0">
                <a:solidFill>
                  <a:schemeClr val="lt1"/>
                </a:solidFill>
              </a:rPr>
              <a:t>“Because you're not seen as a member of your BIPOC community, and you're not seeing oftentimes as a member of the queer community, and neither one is advocating for you. </a:t>
            </a:r>
            <a:endParaRPr sz="2400" i="1"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400" b="1" dirty="0">
                <a:solidFill>
                  <a:schemeClr val="lt1"/>
                </a:solidFill>
              </a:rPr>
              <a:t>Speaker 2:</a:t>
            </a:r>
            <a:r>
              <a:rPr lang="en" sz="2400" dirty="0">
                <a:solidFill>
                  <a:schemeClr val="lt1"/>
                </a:solidFill>
              </a:rPr>
              <a:t> </a:t>
            </a:r>
            <a:r>
              <a:rPr lang="en" sz="2400" i="1" dirty="0">
                <a:solidFill>
                  <a:schemeClr val="lt1"/>
                </a:solidFill>
              </a:rPr>
              <a:t>“…And at the same time, that you're, that you're being erased within the communities themselves, you're also at a heightened risk of violence from outside forces…” </a:t>
            </a:r>
            <a:endParaRPr sz="2400" i="1" dirty="0">
              <a:solidFill>
                <a:schemeClr val="l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</p:sld>
</file>

<file path=ppt/theme/theme1.xml><?xml version="1.0" encoding="utf-8"?>
<a:theme xmlns:a="http://schemas.openxmlformats.org/drawingml/2006/main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EFEFEF"/>
      </a:lt2>
      <a:accent1>
        <a:srgbClr val="595457"/>
      </a:accent1>
      <a:accent2>
        <a:srgbClr val="DE0D92"/>
      </a:accent2>
      <a:accent3>
        <a:srgbClr val="9E1946"/>
      </a:accent3>
      <a:accent4>
        <a:srgbClr val="4D6CFA"/>
      </a:accent4>
      <a:accent5>
        <a:srgbClr val="710627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275</Words>
  <Application>Microsoft Office PowerPoint</Application>
  <PresentationFormat>On-screen Show (16:9)</PresentationFormat>
  <Paragraphs>34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Nunito Black</vt:lpstr>
      <vt:lpstr>Maven Pro</vt:lpstr>
      <vt:lpstr>Nunito</vt:lpstr>
      <vt:lpstr>Momentum</vt:lpstr>
      <vt:lpstr>The intersection of LGBTQIA+ identity, race and ethnicity in Connecticut</vt:lpstr>
      <vt:lpstr>Data Sources</vt:lpstr>
      <vt:lpstr>Terminology</vt:lpstr>
      <vt:lpstr>PowerPoint Presentation</vt:lpstr>
      <vt:lpstr>PowerPoint Presentation</vt:lpstr>
      <vt:lpstr>PowerPoint Presentation</vt:lpstr>
      <vt:lpstr>PowerPoint Presentation</vt:lpstr>
      <vt:lpstr>Frameworks</vt:lpstr>
      <vt:lpstr>PowerPoint Presentation</vt:lpstr>
      <vt:lpstr>PowerPoint Presentation</vt:lpstr>
      <vt:lpstr>Discrimination DCWS</vt:lpstr>
      <vt:lpstr>Discrimination - CHRO</vt:lpstr>
      <vt:lpstr>PowerPoint Presentation</vt:lpstr>
      <vt:lpstr>What does this tell us?</vt:lpstr>
      <vt:lpstr>Report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intersection of LGBTQIA+ identity, race and ethnicity in Connecticut</dc:title>
  <dc:creator>Shannon Carter</dc:creator>
  <cp:lastModifiedBy>Campbell, Cole</cp:lastModifiedBy>
  <cp:revision>3</cp:revision>
  <dcterms:modified xsi:type="dcterms:W3CDTF">2024-09-22T22:11:47Z</dcterms:modified>
</cp:coreProperties>
</file>