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91" r:id="rId2"/>
  </p:sldMasterIdLst>
  <p:notesMasterIdLst>
    <p:notesMasterId r:id="rId18"/>
  </p:notesMasterIdLst>
  <p:handoutMasterIdLst>
    <p:handoutMasterId r:id="rId19"/>
  </p:handoutMasterIdLst>
  <p:sldIdLst>
    <p:sldId id="290" r:id="rId3"/>
    <p:sldId id="258" r:id="rId4"/>
    <p:sldId id="297" r:id="rId5"/>
    <p:sldId id="300" r:id="rId6"/>
    <p:sldId id="468" r:id="rId7"/>
    <p:sldId id="462" r:id="rId8"/>
    <p:sldId id="639" r:id="rId9"/>
    <p:sldId id="672" r:id="rId10"/>
    <p:sldId id="671" r:id="rId11"/>
    <p:sldId id="640" r:id="rId12"/>
    <p:sldId id="641" r:id="rId13"/>
    <p:sldId id="642" r:id="rId14"/>
    <p:sldId id="643" r:id="rId15"/>
    <p:sldId id="644" r:id="rId16"/>
    <p:sldId id="645" r:id="rId17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20"/>
      <p:bold r:id="rId21"/>
      <p:italic r:id="rId22"/>
      <p:boldItalic r:id="rId23"/>
    </p:embeddedFont>
    <p:embeddedFont>
      <p:font typeface="IBM Plex Sans Text" panose="020B0604020202020204" charset="0"/>
      <p:regular r:id="rId24"/>
      <p:italic r:id="rId25"/>
    </p:embeddedFont>
    <p:embeddedFont>
      <p:font typeface="Playfair Display" panose="000005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DF89AC-8587-091F-5F15-2356A58E983D}" name="noah" initials="n" userId="S-1-5-21-2197257562-3888132341-809785229-11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A66"/>
    <a:srgbClr val="79A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8"/>
    <p:restoredTop sz="80479" autoAdjust="0"/>
  </p:normalViewPr>
  <p:slideViewPr>
    <p:cSldViewPr snapToGrid="0">
      <p:cViewPr varScale="1">
        <p:scale>
          <a:sx n="77" d="100"/>
          <a:sy n="77" d="100"/>
        </p:scale>
        <p:origin x="69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383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04869A-1067-CE11-BA9D-734BD701CB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4B056-A536-020A-57EC-5642CEAF09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ABDF2-E523-CA47-89BE-CBE320D1A3D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D013D-7BF1-BDB2-1E7C-E2F1D5B95F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D05E0-AF6B-F788-0A46-FD1E6F0A3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C50A2-D86B-FD43-A781-DF925970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97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Founded in 2008 </a:t>
            </a:r>
          </a:p>
          <a:p>
            <a:r>
              <a:t>Converted to L3C in 2015</a:t>
            </a:r>
          </a:p>
          <a:p>
            <a:r>
              <a:t>Working towards employee ownership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ADB7-C1A8-4CA1-8099-1EEDA8A199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2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after</a:t>
            </a:r>
            <a:r>
              <a:rPr lang="en-US" baseline="0" dirty="0"/>
              <a:t> this dramatic decline in population density, Detroit is still a fairly densely populated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3ADB7-C1A8-4CA1-8099-1EEDA8A1997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5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Founded in 2008 </a:t>
            </a:r>
          </a:p>
          <a:p>
            <a:r>
              <a:t>Converted to L3C in 2015</a:t>
            </a:r>
          </a:p>
          <a:p>
            <a:r>
              <a:t>Working towards employee ownership</a:t>
            </a:r>
          </a:p>
        </p:txBody>
      </p:sp>
    </p:spTree>
    <p:extLst>
      <p:ext uri="{BB962C8B-B14F-4D97-AF65-F5344CB8AC3E}">
        <p14:creationId xmlns:p14="http://schemas.microsoft.com/office/powerpoint/2010/main" val="253916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9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5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;p26">
            <a:extLst>
              <a:ext uri="{FF2B5EF4-FFF2-40B4-BE49-F238E27FC236}">
                <a16:creationId xmlns:a16="http://schemas.microsoft.com/office/drawing/2014/main" id="{4C036FD0-6B15-6CBD-E507-7F95B15A3BB7}"/>
              </a:ext>
            </a:extLst>
          </p:cNvPr>
          <p:cNvSpPr/>
          <p:nvPr userDrawn="1"/>
        </p:nvSpPr>
        <p:spPr>
          <a:xfrm>
            <a:off x="0" y="0"/>
            <a:ext cx="9144000" cy="4839629"/>
          </a:xfrm>
          <a:prstGeom prst="rect">
            <a:avLst/>
          </a:prstGeom>
          <a:solidFill>
            <a:srgbClr val="ECBA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55BF675B-32BA-C275-BE35-A43C6A619A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7553" y="1560763"/>
            <a:ext cx="4428894" cy="82559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86E487-5DB0-2BA3-8A2D-B096AA932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98310" y="4871339"/>
            <a:ext cx="24243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2"/>
                </a:solidFill>
                <a:latin typeface="IBM Plex Sans Tex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5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0" y="171450"/>
            <a:ext cx="8766048" cy="742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698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12649" y="1200150"/>
            <a:ext cx="8153401" cy="33718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60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200" b="0" i="1">
                <a:solidFill>
                  <a:schemeClr val="bg1">
                    <a:lumMod val="75000"/>
                  </a:schemeClr>
                </a:solidFill>
                <a:latin typeface="IBM Plex Sans Text"/>
              </a:defRPr>
            </a:lvl1pPr>
            <a:lvl2pPr>
              <a:defRPr b="0" i="0">
                <a:latin typeface="IBM Plex Sans Text"/>
              </a:defRPr>
            </a:lvl2pPr>
            <a:lvl3pPr>
              <a:defRPr b="0" i="0">
                <a:latin typeface="IBM Plex Sans Text"/>
              </a:defRPr>
            </a:lvl3pPr>
            <a:lvl4pPr>
              <a:defRPr b="0" i="0">
                <a:latin typeface="IBM Plex Sans Text"/>
              </a:defRPr>
            </a:lvl4pPr>
            <a:lvl5pPr>
              <a:defRPr b="0" i="0">
                <a:latin typeface="IBM Plex Sans Text"/>
              </a:defRPr>
            </a:lvl5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198725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IBM Plex Sans Text"/>
              </a:defRPr>
            </a:lvl1pPr>
            <a:lvl2pPr>
              <a:defRPr b="0" i="0">
                <a:latin typeface="IBM Plex Sans Text"/>
              </a:defRPr>
            </a:lvl2pPr>
            <a:lvl3pPr>
              <a:defRPr b="0" i="0">
                <a:latin typeface="IBM Plex Sans Text"/>
              </a:defRPr>
            </a:lvl3pPr>
            <a:lvl4pPr>
              <a:defRPr b="0" i="0">
                <a:latin typeface="IBM Plex Sans Text"/>
              </a:defRPr>
            </a:lvl4pPr>
            <a:lvl5pPr>
              <a:defRPr b="0" i="0">
                <a:latin typeface="IBM Plex Sans Tex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1AADA23-E239-26D0-97EE-DC434524B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6474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148028"/>
            <a:ext cx="4629150" cy="3247760"/>
          </a:xfrm>
        </p:spPr>
        <p:txBody>
          <a:bodyPr/>
          <a:lstStyle>
            <a:lvl1pPr>
              <a:defRPr sz="2400" b="0" i="0">
                <a:latin typeface="IBM Plex Sans Text"/>
              </a:defRPr>
            </a:lvl1pPr>
            <a:lvl2pPr>
              <a:defRPr sz="2100" b="0" i="0">
                <a:latin typeface="IBM Plex Sans Text"/>
              </a:defRPr>
            </a:lvl2pPr>
            <a:lvl3pPr>
              <a:defRPr sz="1800" b="0" i="0">
                <a:latin typeface="IBM Plex Sans Text"/>
              </a:defRPr>
            </a:lvl3pPr>
            <a:lvl4pPr>
              <a:defRPr sz="1500" b="0" i="0">
                <a:latin typeface="IBM Plex Sans Text"/>
              </a:defRPr>
            </a:lvl4pPr>
            <a:lvl5pPr>
              <a:defRPr sz="1500" b="0" i="0">
                <a:latin typeface="IBM Plex Sans Tex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1AC2EA2-9B6B-69AC-CDAE-00A9FCD77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1DD3A4-20DE-C6B8-224E-7D8CD551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15" y="308971"/>
            <a:ext cx="2949178" cy="802481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B74AC49-149F-2E4F-BDF4-FA99B1EB6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615" y="1111453"/>
            <a:ext cx="2949178" cy="33727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IBM Plex Sans Tex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2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615" y="308971"/>
            <a:ext cx="2949178" cy="802481"/>
          </a:xfrm>
        </p:spPr>
        <p:txBody>
          <a:bodyPr anchor="b">
            <a:no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111451"/>
            <a:ext cx="4629150" cy="3372765"/>
          </a:xfrm>
        </p:spPr>
        <p:txBody>
          <a:bodyPr anchor="t"/>
          <a:lstStyle>
            <a:lvl1pPr marL="0" indent="0">
              <a:buNone/>
              <a:defRPr sz="2400" b="0" i="0">
                <a:latin typeface="IBM Plex Sans Tex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615" y="1111453"/>
            <a:ext cx="2949178" cy="337276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IBM Plex Sans Tex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948E46-C811-3B35-0741-2882E416CA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5330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IBM Plex Sans Text"/>
              </a:defRPr>
            </a:lvl1pPr>
            <a:lvl2pPr>
              <a:defRPr b="0" i="0">
                <a:latin typeface="IBM Plex Sans Text"/>
              </a:defRPr>
            </a:lvl2pPr>
            <a:lvl3pPr>
              <a:defRPr b="0" i="0">
                <a:latin typeface="IBM Plex Sans Text"/>
              </a:defRPr>
            </a:lvl3pPr>
            <a:lvl4pPr>
              <a:defRPr b="0" i="0">
                <a:latin typeface="IBM Plex Sans Text"/>
              </a:defRPr>
            </a:lvl4pPr>
            <a:lvl5pPr>
              <a:defRPr b="0" i="0">
                <a:latin typeface="IBM Plex Sans Tex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IBM Plex Sans Text"/>
              </a:defRPr>
            </a:lvl1pPr>
            <a:lvl2pPr>
              <a:defRPr b="0" i="0">
                <a:latin typeface="IBM Plex Sans Text"/>
              </a:defRPr>
            </a:lvl2pPr>
            <a:lvl3pPr>
              <a:defRPr b="0" i="0">
                <a:latin typeface="IBM Plex Sans Text"/>
              </a:defRPr>
            </a:lvl3pPr>
            <a:lvl4pPr>
              <a:defRPr b="0" i="0">
                <a:latin typeface="IBM Plex Sans Text"/>
              </a:defRPr>
            </a:lvl4pPr>
            <a:lvl5pPr>
              <a:defRPr b="0" i="0">
                <a:latin typeface="IBM Plex Sans Tex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0DBA25E-64E8-2236-882F-AFF990240A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276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5AA37B6-4877-C8F9-CE52-8684AD20EC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30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179"/>
            <a:ext cx="7886700" cy="994172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DB519-5A36-6405-E205-88F2868DF0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3606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200" b="0" i="1">
                <a:solidFill>
                  <a:schemeClr val="bg1">
                    <a:lumMod val="65000"/>
                  </a:schemeClr>
                </a:solidFill>
                <a:latin typeface="IBM Plex Sans Tex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68CE7E-5373-C0F0-22B3-FE5BA61DC1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433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50A7917-9235-7D95-01F5-EAD4508E58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0166" y="4877087"/>
            <a:ext cx="3211374" cy="27384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i="0">
                <a:solidFill>
                  <a:schemeClr val="accent2"/>
                </a:solidFill>
                <a:latin typeface="Playfair Display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6770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65232" y="487133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2"/>
                </a:solidFill>
                <a:latin typeface="IBM Plex Sans Tex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FBAE3F71-F6C7-8A19-5D72-A554FBEBEB3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331" y="4855511"/>
            <a:ext cx="2743665" cy="2645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DE46BB-75DA-7B30-C76A-2B7AC85A0B9F}"/>
              </a:ext>
            </a:extLst>
          </p:cNvPr>
          <p:cNvCxnSpPr/>
          <p:nvPr userDrawn="1"/>
        </p:nvCxnSpPr>
        <p:spPr>
          <a:xfrm>
            <a:off x="0" y="4832194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5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4" r:id="rId3"/>
    <p:sldLayoutId id="2147483685" r:id="rId4"/>
    <p:sldLayoutId id="2147483680" r:id="rId5"/>
    <p:sldLayoutId id="2147483681" r:id="rId6"/>
    <p:sldLayoutId id="2147483682" r:id="rId7"/>
    <p:sldLayoutId id="2147483677" r:id="rId8"/>
    <p:sldLayoutId id="2147483683" r:id="rId9"/>
    <p:sldLayoutId id="2147483694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800" b="0" i="0" kern="1200">
          <a:solidFill>
            <a:schemeClr val="tx1"/>
          </a:solidFill>
          <a:latin typeface="IBM Plex Sans Text"/>
          <a:ea typeface="+mn-ea"/>
          <a:cs typeface="+mn-cs"/>
        </a:defRPr>
      </a:lvl1pPr>
      <a:lvl2pPr marL="342900" indent="-336550" algn="l" defTabSz="685800" rtl="0" eaLnBrk="1" latinLnBrk="0" hangingPunct="1">
        <a:lnSpc>
          <a:spcPct val="90000"/>
        </a:lnSpc>
        <a:spcBef>
          <a:spcPts val="375"/>
        </a:spcBef>
        <a:buFontTx/>
        <a:buNone/>
        <a:tabLst/>
        <a:defRPr sz="2800" b="1" i="0" kern="1200">
          <a:solidFill>
            <a:schemeClr val="tx2"/>
          </a:solidFill>
          <a:latin typeface="IBM Plex Sans Text"/>
          <a:ea typeface="+mn-ea"/>
          <a:cs typeface="+mn-cs"/>
        </a:defRPr>
      </a:lvl2pPr>
      <a:lvl3pPr marL="117475" indent="-1111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IBM Plex Sans Text"/>
          <a:ea typeface="+mn-ea"/>
          <a:cs typeface="+mn-cs"/>
        </a:defRPr>
      </a:lvl3pPr>
      <a:lvl4pPr marL="117475" indent="-111125" algn="l" defTabSz="685800" rtl="0" eaLnBrk="1" latinLnBrk="0" hangingPunct="1">
        <a:lnSpc>
          <a:spcPct val="90000"/>
        </a:lnSpc>
        <a:spcBef>
          <a:spcPts val="375"/>
        </a:spcBef>
        <a:buFont typeface="+mj-lt"/>
        <a:buAutoNum type="arabicPeriod"/>
        <a:tabLst/>
        <a:defRPr sz="2100" b="0" i="0" kern="1200">
          <a:solidFill>
            <a:schemeClr val="tx1"/>
          </a:solidFill>
          <a:latin typeface="IBM Plex Sans Text"/>
          <a:ea typeface="+mn-ea"/>
          <a:cs typeface="+mn-cs"/>
        </a:defRPr>
      </a:lvl4pPr>
      <a:lvl5pPr marL="230188" indent="288925" algn="l" defTabSz="685800" rtl="0" eaLnBrk="1" latinLnBrk="0" hangingPunct="1">
        <a:lnSpc>
          <a:spcPct val="90000"/>
        </a:lnSpc>
        <a:spcBef>
          <a:spcPts val="375"/>
        </a:spcBef>
        <a:buFont typeface="+mj-lt"/>
        <a:buAutoNum type="alphaUcPeriod"/>
        <a:tabLst/>
        <a:defRPr sz="2100" b="0" i="0" kern="1200">
          <a:solidFill>
            <a:schemeClr val="tx1"/>
          </a:solidFill>
          <a:latin typeface="IBM Plex Sans Tex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819F84-9F26-5DBD-FA67-EE65BBD1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5881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30ACE-ECDC-0126-FC3D-0C9F281F7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80079"/>
            <a:ext cx="7886700" cy="437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2A0EF742-367C-E2BB-A6F1-B61FD4BF2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5461" y="3327065"/>
            <a:ext cx="3579888" cy="13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0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1" kern="1200">
          <a:solidFill>
            <a:schemeClr val="bg1">
              <a:lumMod val="75000"/>
            </a:schemeClr>
          </a:solidFill>
          <a:latin typeface="IBM Plex Sans Tex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IBM Plex Sans" panose="020B0503050203000203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IBM Plex Sans" panose="020B0503050203000203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IBM Plex Sans" panose="020B0503050203000203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IBM Plex Sans" panose="020B0503050203000203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D59D4A-D831-F2BC-5ABC-0B1F6ACF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Introduction to Detroit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B38EBA-C60F-412C-BFC2-8F4113449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Noah Urban, Co-Executive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73023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2"/>
          <p:cNvSpPr txBox="1">
            <a:spLocks noGrp="1"/>
          </p:cNvSpPr>
          <p:nvPr>
            <p:ph type="title"/>
          </p:nvPr>
        </p:nvSpPr>
        <p:spPr>
          <a:xfrm>
            <a:off x="2357553" y="1375955"/>
            <a:ext cx="4428894" cy="11957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Neighborhood Tours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388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1284732" y="142875"/>
            <a:ext cx="6574536" cy="7429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Hamtramck Walking Tour</a:t>
            </a:r>
            <a:endParaRPr dirty="0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D2653950-1690-CCC5-A377-72D1EE84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93" y="997947"/>
            <a:ext cx="4651097" cy="3594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486BE-C670-8A10-1259-F4811AE4F4DF}"/>
              </a:ext>
            </a:extLst>
          </p:cNvPr>
          <p:cNvSpPr txBox="1"/>
          <p:nvPr/>
        </p:nvSpPr>
        <p:spPr>
          <a:xfrm>
            <a:off x="470262" y="1175657"/>
            <a:ext cx="3634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IBM Plex Sans" panose="020B0503050203000203" pitchFamily="34" charset="0"/>
              </a:rPr>
              <a:t>The Donut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IBM Plex Sans" panose="020B0503050203000203" pitchFamily="34" charset="0"/>
              </a:rPr>
              <a:t>Immigrant enclave, first Polish now Bengali, Bangladeshi, and Yemeni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IBM Plex Sans" panose="020B0503050203000203" pitchFamily="34" charset="0"/>
              </a:rPr>
              <a:t>Dense, walkable community despite changes in Detroit population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6CCABC-D7DA-1014-F18B-64EC6439DDBE}"/>
              </a:ext>
            </a:extLst>
          </p:cNvPr>
          <p:cNvSpPr/>
          <p:nvPr/>
        </p:nvSpPr>
        <p:spPr>
          <a:xfrm>
            <a:off x="6823166" y="1853474"/>
            <a:ext cx="627017" cy="635726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615FE4-C307-B7A1-781E-C55585D9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02" y="0"/>
            <a:ext cx="4115398" cy="2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1F681-A055-A16B-8845-988335D6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50"/>
            <a:ext cx="5103224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East Ferry Warren Greenway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067A9-02BC-0B19-4C03-34C6D880F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50" y="1200150"/>
            <a:ext cx="4490574" cy="3371850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Explore local green space and programs to transform abandoned lots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Experience a Buddhist tea ceremony</a:t>
            </a:r>
          </a:p>
        </p:txBody>
      </p:sp>
      <p:pic>
        <p:nvPicPr>
          <p:cNvPr id="1028" name="Picture 4" descr="Photo">
            <a:extLst>
              <a:ext uri="{FF2B5EF4-FFF2-40B4-BE49-F238E27FC236}">
                <a16:creationId xmlns:a16="http://schemas.microsoft.com/office/drawing/2014/main" id="{20E0D581-A56E-70ED-0D5E-17C2EB68B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/>
          <a:stretch/>
        </p:blipFill>
        <p:spPr bwMode="auto">
          <a:xfrm>
            <a:off x="5028602" y="2522298"/>
            <a:ext cx="4115398" cy="26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0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F8E91-121F-C35D-0141-648C8BB2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End/Milwaukee Junction Walking Tour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BFCB4-61A9-BA0B-4729-839BFB742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50" y="1200150"/>
            <a:ext cx="4429614" cy="3371850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Learn more about food access, land use and vacancy, and development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Visit local businesses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Learn more about the co-op movement</a:t>
            </a:r>
          </a:p>
        </p:txBody>
      </p:sp>
      <p:pic>
        <p:nvPicPr>
          <p:cNvPr id="2050" name="Picture 2" descr="Membership – Detroit People's Food Co-op">
            <a:extLst>
              <a:ext uri="{FF2B5EF4-FFF2-40B4-BE49-F238E27FC236}">
                <a16:creationId xmlns:a16="http://schemas.microsoft.com/office/drawing/2014/main" id="{8E422126-BD06-B2A4-69EA-B7051075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35" y="3135087"/>
            <a:ext cx="3429589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higan Urban Farming Initiative - Wikipedia">
            <a:extLst>
              <a:ext uri="{FF2B5EF4-FFF2-40B4-BE49-F238E27FC236}">
                <a16:creationId xmlns:a16="http://schemas.microsoft.com/office/drawing/2014/main" id="{D0F34EDA-3C4E-DBC6-1704-05CA7A2B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24" y="1200150"/>
            <a:ext cx="2018212" cy="179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D22CD11-A89A-1271-A12B-0A6C4900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81" y="0"/>
            <a:ext cx="3928019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house with a lawn and a mailbox&#10;&#10;Description automatically generated">
            <a:extLst>
              <a:ext uri="{FF2B5EF4-FFF2-40B4-BE49-F238E27FC236}">
                <a16:creationId xmlns:a16="http://schemas.microsoft.com/office/drawing/2014/main" id="{9DB1E0EC-B4B3-67B0-ADF2-585371CF8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81" y="2439067"/>
            <a:ext cx="4098688" cy="2704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AE2C7D-9C66-39FD-1150-CF269B27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50"/>
            <a:ext cx="5119007" cy="742950"/>
          </a:xfrm>
        </p:spPr>
        <p:txBody>
          <a:bodyPr/>
          <a:lstStyle/>
          <a:p>
            <a:r>
              <a:rPr lang="en-US" dirty="0"/>
              <a:t>Brilliant Detroit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462AA-1748-3FD4-6CB2-44A18CCCF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50" y="1200150"/>
            <a:ext cx="4098688" cy="3371850"/>
          </a:xfrm>
        </p:spPr>
        <p:txBody>
          <a:bodyPr>
            <a:normAutofit fontScale="925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Learn more about a creative use of housing stock to build kid-focused kindergarten readiness programs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See how these homes are integrated into the surrounding community</a:t>
            </a:r>
          </a:p>
        </p:txBody>
      </p:sp>
      <p:pic>
        <p:nvPicPr>
          <p:cNvPr id="3076" name="Picture 4" descr="Brilliant Detroit - Wikipedia">
            <a:extLst>
              <a:ext uri="{FF2B5EF4-FFF2-40B4-BE49-F238E27FC236}">
                <a16:creationId xmlns:a16="http://schemas.microsoft.com/office/drawing/2014/main" id="{D205C23B-7069-F658-555E-08239601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74" y="4223657"/>
            <a:ext cx="1436926" cy="5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09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0F60-0347-6B51-6C02-5C40D431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Market Tour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77527-60DE-C8B4-B95E-3627A83CF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951" y="914399"/>
            <a:ext cx="4385637" cy="3727269"/>
          </a:xfrm>
        </p:spPr>
        <p:txBody>
          <a:bodyPr>
            <a:normAutofit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One of the oldest operating farmer’s markets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Revitalizing as energy from downtown revitalization spills over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Full of beautiful murals, part of UNESCO City of Design</a:t>
            </a:r>
          </a:p>
        </p:txBody>
      </p:sp>
      <p:pic>
        <p:nvPicPr>
          <p:cNvPr id="4098" name="Picture 2" descr="Detroit City of Design">
            <a:extLst>
              <a:ext uri="{FF2B5EF4-FFF2-40B4-BE49-F238E27FC236}">
                <a16:creationId xmlns:a16="http://schemas.microsoft.com/office/drawing/2014/main" id="{995695FC-18E6-2004-FFE9-C3FFB290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39" y="3362906"/>
            <a:ext cx="1164153" cy="116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06A8F8F-7243-3CAD-CCAC-1C2ED3444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72" y="842707"/>
            <a:ext cx="2924220" cy="21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D38915E-AD70-D186-3D67-C12285ED9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76" y="2950334"/>
            <a:ext cx="2528393" cy="20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4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Detroit Overview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F1A749-8D9F-4546-FA03-03FCE967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6263" y="4871338"/>
            <a:ext cx="2456369" cy="273845"/>
          </a:xfrm>
        </p:spPr>
        <p:txBody>
          <a:bodyPr/>
          <a:lstStyle/>
          <a:p>
            <a:r>
              <a:rPr lang="en-US" dirty="0"/>
              <a:t>A Brief Introduction to Detroit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5E9D3-5365-DAD3-809F-832789F819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Defining the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8B40F-8D08-3934-968E-F8C04C4F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53" y="92765"/>
            <a:ext cx="6023693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5AC5F-0F0F-0DF0-D380-5A22DDC4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4971" y="4871338"/>
            <a:ext cx="2447661" cy="273845"/>
          </a:xfrm>
        </p:spPr>
        <p:txBody>
          <a:bodyPr/>
          <a:lstStyle/>
          <a:p>
            <a:r>
              <a:rPr lang="en-US" dirty="0"/>
              <a:t>A Brief Introduction to Detroit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BDDE79-CDA4-4791-4CAF-BD54835E77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Detroit’s Growth and Decline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CE9F5-596A-560D-DDFF-DB574E146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9" y="356936"/>
            <a:ext cx="7308885" cy="44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7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D3_nonprojects\1_Josh_Long\AskKurtMaps\Reference\PopulationDensity\TractPopDensityUpdated\Tract Density_1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96" y="141633"/>
            <a:ext cx="6023207" cy="46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4B1492-02E5-D34A-F436-B61909FE7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Detroit’s Growth and Decline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860A69-A9F3-8C0A-CE86-D77128DDA422}"/>
              </a:ext>
            </a:extLst>
          </p:cNvPr>
          <p:cNvSpPr txBox="1">
            <a:spLocks/>
          </p:cNvSpPr>
          <p:nvPr/>
        </p:nvSpPr>
        <p:spPr>
          <a:xfrm>
            <a:off x="6696891" y="4877086"/>
            <a:ext cx="2659143" cy="2664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IBM Plex Sans Text" panose="020B0503050203000203" pitchFamily="34" charset="0"/>
              </a:rPr>
              <a:t>A Brief Introduction to Detroit</a:t>
            </a:r>
          </a:p>
        </p:txBody>
      </p:sp>
    </p:spTree>
    <p:extLst>
      <p:ext uri="{BB962C8B-B14F-4D97-AF65-F5344CB8AC3E}">
        <p14:creationId xmlns:p14="http://schemas.microsoft.com/office/powerpoint/2010/main" val="142077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:\D3_nonprojects\1_Josh_Long\AskKurtMaps\Reference\PopulationDensity\TractPopDensityUpdated\Tract Density_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0026" y="50800"/>
            <a:ext cx="6123948" cy="47307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DE788C-245C-3D9C-A8F6-D6437D51E036}"/>
              </a:ext>
            </a:extLst>
          </p:cNvPr>
          <p:cNvSpPr txBox="1"/>
          <p:nvPr/>
        </p:nvSpPr>
        <p:spPr>
          <a:xfrm>
            <a:off x="2284344" y="4829568"/>
            <a:ext cx="457531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BBA66"/>
                </a:solidFill>
                <a:effectLst/>
                <a:uLnTx/>
                <a:uFillTx/>
                <a:latin typeface="Playfair Display" pitchFamily="2" charset="77"/>
                <a:ea typeface="+mn-ea"/>
                <a:cs typeface="+mn-cs"/>
              </a:rPr>
              <a:t>Detroit’s Growth and Decline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BE320-7ECE-619C-F97D-189BE90A7A3C}"/>
              </a:ext>
            </a:extLst>
          </p:cNvPr>
          <p:cNvSpPr txBox="1">
            <a:spLocks/>
          </p:cNvSpPr>
          <p:nvPr/>
        </p:nvSpPr>
        <p:spPr>
          <a:xfrm>
            <a:off x="6714309" y="4829568"/>
            <a:ext cx="2641725" cy="313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IBM Plex Sans Text" panose="020B0503050203000203" pitchFamily="34" charset="0"/>
              </a:rPr>
              <a:t>A Brief Introduction to Detroit</a:t>
            </a:r>
          </a:p>
        </p:txBody>
      </p:sp>
    </p:spTree>
    <p:extLst>
      <p:ext uri="{BB962C8B-B14F-4D97-AF65-F5344CB8AC3E}">
        <p14:creationId xmlns:p14="http://schemas.microsoft.com/office/powerpoint/2010/main" val="89685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9B59BF-1111-421D-87B4-F6AC4C98A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554" y="99013"/>
            <a:ext cx="3631830" cy="470001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5C39551-2CF6-78D3-07B0-E4A0E84DED2E}"/>
              </a:ext>
            </a:extLst>
          </p:cNvPr>
          <p:cNvSpPr txBox="1">
            <a:spLocks/>
          </p:cNvSpPr>
          <p:nvPr/>
        </p:nvSpPr>
        <p:spPr>
          <a:xfrm>
            <a:off x="6757851" y="4868862"/>
            <a:ext cx="2598183" cy="274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IBM Plex Sans Text" panose="020B0503050203000203" pitchFamily="34" charset="0"/>
              </a:rPr>
              <a:t>A Brief Introduction to Detroit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5CF30F-2069-6654-1E30-E74F47214B90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3160713" y="4876800"/>
            <a:ext cx="3211512" cy="27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BBA66"/>
                </a:solidFill>
                <a:effectLst/>
                <a:uLnTx/>
                <a:uFillTx/>
                <a:latin typeface="Playfair Display" pitchFamily="2" charset="77"/>
                <a:ea typeface="+mn-ea"/>
                <a:cs typeface="+mn-cs"/>
              </a:rPr>
              <a:t>Detroit’s Growth and Decline</a:t>
            </a:r>
          </a:p>
        </p:txBody>
      </p:sp>
    </p:spTree>
    <p:extLst>
      <p:ext uri="{BB962C8B-B14F-4D97-AF65-F5344CB8AC3E}">
        <p14:creationId xmlns:p14="http://schemas.microsoft.com/office/powerpoint/2010/main" val="367851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868C6-9413-6760-35CD-B187CECE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E1D53-6C31-AF5E-0F07-F7EECE41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4011" y="4871338"/>
            <a:ext cx="2508621" cy="273845"/>
          </a:xfrm>
        </p:spPr>
        <p:txBody>
          <a:bodyPr/>
          <a:lstStyle/>
          <a:p>
            <a:r>
              <a:rPr lang="en-US" dirty="0"/>
              <a:t>A Brief Introduction to Detroit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6E2B8-B68F-4380-C99D-4AF416B6F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Detroit’s Growth and Decline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1771E0-D6BD-F86E-BB24-C1A44475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1F7E5B-6893-3816-5FCA-BA43E883B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E04B4-534B-7B51-7A08-D32A11561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304" y="441866"/>
            <a:ext cx="5519391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6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B8EAA6-9DC9-0CAD-DBCA-C6A5891B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3680" y="4871338"/>
            <a:ext cx="2438952" cy="273845"/>
          </a:xfrm>
        </p:spPr>
        <p:txBody>
          <a:bodyPr/>
          <a:lstStyle/>
          <a:p>
            <a:r>
              <a:rPr lang="en-US" dirty="0"/>
              <a:t>A Brief Introduction to Detroit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1B115-5A69-AF37-FB95-4431084CCB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Positive Trends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288FC-2228-49B8-8027-309EC360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53" y="132522"/>
            <a:ext cx="6023693" cy="46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6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Data Driven Detroit">
      <a:dk1>
        <a:srgbClr val="000000"/>
      </a:dk1>
      <a:lt1>
        <a:srgbClr val="FFFFFF"/>
      </a:lt1>
      <a:dk2>
        <a:srgbClr val="393A3C"/>
      </a:dk2>
      <a:lt2>
        <a:srgbClr val="E7E6E6"/>
      </a:lt2>
      <a:accent1>
        <a:srgbClr val="6A96CE"/>
      </a:accent1>
      <a:accent2>
        <a:srgbClr val="EBBA66"/>
      </a:accent2>
      <a:accent3>
        <a:srgbClr val="1F698A"/>
      </a:accent3>
      <a:accent4>
        <a:srgbClr val="F6DBB2"/>
      </a:accent4>
      <a:accent5>
        <a:srgbClr val="86AF3E"/>
      </a:accent5>
      <a:accent6>
        <a:srgbClr val="21592C"/>
      </a:accent6>
      <a:hlink>
        <a:srgbClr val="6A96CE"/>
      </a:hlink>
      <a:folHlink>
        <a:srgbClr val="1F69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Standard" id="{1465CE56-7BB5-8A42-9FCA-C7EBF8DE5FE6}" vid="{0FCD8864-1676-EE49-ADBC-3F2AB439F6C9}"/>
    </a:ext>
  </a:extLst>
</a:theme>
</file>

<file path=ppt/theme/theme2.xml><?xml version="1.0" encoding="utf-8"?>
<a:theme xmlns:a="http://schemas.openxmlformats.org/drawingml/2006/main" name="Custom Design">
  <a:themeElements>
    <a:clrScheme name="Data Driven Detroit">
      <a:dk1>
        <a:srgbClr val="000000"/>
      </a:dk1>
      <a:lt1>
        <a:srgbClr val="FFFFFF"/>
      </a:lt1>
      <a:dk2>
        <a:srgbClr val="393A3C"/>
      </a:dk2>
      <a:lt2>
        <a:srgbClr val="E7E6E6"/>
      </a:lt2>
      <a:accent1>
        <a:srgbClr val="6A96CE"/>
      </a:accent1>
      <a:accent2>
        <a:srgbClr val="EBBA66"/>
      </a:accent2>
      <a:accent3>
        <a:srgbClr val="1F698A"/>
      </a:accent3>
      <a:accent4>
        <a:srgbClr val="F6DBB2"/>
      </a:accent4>
      <a:accent5>
        <a:srgbClr val="86AF3E"/>
      </a:accent5>
      <a:accent6>
        <a:srgbClr val="21592C"/>
      </a:accent6>
      <a:hlink>
        <a:srgbClr val="6A96CE"/>
      </a:hlink>
      <a:folHlink>
        <a:srgbClr val="1F69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Standard" id="{1465CE56-7BB5-8A42-9FCA-C7EBF8DE5FE6}" vid="{1CF6654B-F32B-104E-A4B0-1B93C1BBB4C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 Template - 2023</Template>
  <TotalTime>268</TotalTime>
  <Words>248</Words>
  <Application>Microsoft Office PowerPoint</Application>
  <PresentationFormat>On-screen Show (16:9)</PresentationFormat>
  <Paragraphs>45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IBM Plex Sans</vt:lpstr>
      <vt:lpstr>Arial</vt:lpstr>
      <vt:lpstr>Playfair Display</vt:lpstr>
      <vt:lpstr>IBM Plex Sans Text</vt:lpstr>
      <vt:lpstr>Calibri</vt:lpstr>
      <vt:lpstr>Office Theme</vt:lpstr>
      <vt:lpstr>Custom Design</vt:lpstr>
      <vt:lpstr>A Brief Introduction to Detroit</vt:lpstr>
      <vt:lpstr>Detroit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Neighborhood Tours</vt:lpstr>
      <vt:lpstr>Hamtramck Walking Tour</vt:lpstr>
      <vt:lpstr>East Ferry Warren Greenway</vt:lpstr>
      <vt:lpstr>North End/Milwaukee Junction Walking Tour</vt:lpstr>
      <vt:lpstr>Brilliant Detroit</vt:lpstr>
      <vt:lpstr>Eastern Market Tour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Detroit</dc:title>
  <dc:creator>llyons</dc:creator>
  <cp:lastModifiedBy>Campbell, Cole</cp:lastModifiedBy>
  <cp:revision>15</cp:revision>
  <dcterms:created xsi:type="dcterms:W3CDTF">2024-09-04T18:55:59Z</dcterms:created>
  <dcterms:modified xsi:type="dcterms:W3CDTF">2024-09-22T22:11:29Z</dcterms:modified>
</cp:coreProperties>
</file>