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6" r:id="rId2"/>
    <p:sldId id="609" r:id="rId3"/>
    <p:sldId id="597" r:id="rId4"/>
    <p:sldId id="647" r:id="rId5"/>
    <p:sldId id="591" r:id="rId6"/>
    <p:sldId id="612" r:id="rId7"/>
    <p:sldId id="615" r:id="rId8"/>
    <p:sldId id="560" r:id="rId9"/>
    <p:sldId id="628" r:id="rId10"/>
    <p:sldId id="626" r:id="rId11"/>
    <p:sldId id="623" r:id="rId12"/>
    <p:sldId id="624" r:id="rId13"/>
    <p:sldId id="625" r:id="rId14"/>
    <p:sldId id="652" r:id="rId15"/>
    <p:sldId id="653" r:id="rId16"/>
    <p:sldId id="654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DF3734-D857-45CE-B27C-41759824A323}">
          <p14:sldIdLst>
            <p14:sldId id="266"/>
            <p14:sldId id="609"/>
            <p14:sldId id="597"/>
            <p14:sldId id="647"/>
            <p14:sldId id="591"/>
            <p14:sldId id="612"/>
            <p14:sldId id="615"/>
            <p14:sldId id="560"/>
            <p14:sldId id="628"/>
            <p14:sldId id="626"/>
            <p14:sldId id="623"/>
            <p14:sldId id="624"/>
            <p14:sldId id="625"/>
            <p14:sldId id="652"/>
            <p14:sldId id="653"/>
            <p14:sldId id="6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01B24E-C9E9-12E3-2F0F-08C8F71A4EBF}" name="O'Donnell,Janine" initials="O" userId="S::jeodonne@kentcountymi.gov::03adfb51-a584-4449-8f71-297f4719af36" providerId="AD"/>
  <p188:author id="{E2BAA65C-BB45-A850-14E6-BF88AE672A5B}" name="Brummel,Maris" initials="B" userId="S::mlbrumme@kentcountymi.gov::ded0deda-25a0-4e55-b3b0-3b96ad18d93e" providerId="AD"/>
  <p188:author id="{CAE7E3C4-E31B-2482-9B6C-B4B22721A03C}" name="Jeff Williams" initials="JW" userId="S::willije6@gvsu.edu::a64e3403-e530-4259-ac36-f101e946ed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12F"/>
    <a:srgbClr val="768A51"/>
    <a:srgbClr val="93B559"/>
    <a:srgbClr val="3A7F86"/>
    <a:srgbClr val="EDF6F5"/>
    <a:srgbClr val="C8ADC6"/>
    <a:srgbClr val="849ABE"/>
    <a:srgbClr val="B5CB96"/>
    <a:srgbClr val="E9DFE9"/>
    <a:srgbClr val="40A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8BFE6-49DA-4D93-8DC7-E3BB31EA0208}" v="4" dt="2024-09-17T13:30:59.703"/>
    <p1510:client id="{582ED9DF-DA73-4033-85FB-1971719F22C3}" v="9" dt="2024-09-17T16:48:51.5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75364" autoAdjust="0"/>
  </p:normalViewPr>
  <p:slideViewPr>
    <p:cSldViewPr snapToGrid="0">
      <p:cViewPr varScale="1">
        <p:scale>
          <a:sx n="54" d="100"/>
          <a:sy n="54" d="100"/>
        </p:scale>
        <p:origin x="78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11089238845145"/>
          <c:y val="0.21851851851851853"/>
          <c:w val="0.75590731627296592"/>
          <c:h val="0.6200587634878973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bg2">
                <a:lumMod val="8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Sheet1!$B$2:$B$17</c:f>
              <c:numCache>
                <c:formatCode>0.0%</c:formatCode>
                <c:ptCount val="16"/>
                <c:pt idx="0">
                  <c:v>0.38600000000000001</c:v>
                </c:pt>
                <c:pt idx="1">
                  <c:v>0.29899999999999999</c:v>
                </c:pt>
                <c:pt idx="2">
                  <c:v>0.24</c:v>
                </c:pt>
                <c:pt idx="3">
                  <c:v>7.5999999999999998E-2</c:v>
                </c:pt>
                <c:pt idx="5">
                  <c:v>0.71899999999999997</c:v>
                </c:pt>
                <c:pt idx="6">
                  <c:v>0.111</c:v>
                </c:pt>
                <c:pt idx="7">
                  <c:v>9.2999999999999999E-2</c:v>
                </c:pt>
                <c:pt idx="8">
                  <c:v>3.1E-2</c:v>
                </c:pt>
                <c:pt idx="10">
                  <c:v>0.497</c:v>
                </c:pt>
                <c:pt idx="11">
                  <c:v>0.503</c:v>
                </c:pt>
                <c:pt idx="13">
                  <c:v>0.34499999999999997</c:v>
                </c:pt>
                <c:pt idx="14">
                  <c:v>0.32200000000000001</c:v>
                </c:pt>
                <c:pt idx="15">
                  <c:v>0.33300000000000002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Kent County Population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Sheet1!$A$2:$A$17</c15:sqref>
                        </c15:formulaRef>
                      </c:ext>
                    </c:extLst>
                    <c:strCache>
                      <c:ptCount val="16"/>
                      <c:pt idx="0">
                        <c:v>Bachelor's Degree +</c:v>
                      </c:pt>
                      <c:pt idx="1">
                        <c:v>Some College</c:v>
                      </c:pt>
                      <c:pt idx="2">
                        <c:v>HS Graduate</c:v>
                      </c:pt>
                      <c:pt idx="3">
                        <c:v>&lt; High School</c:v>
                      </c:pt>
                      <c:pt idx="5">
                        <c:v>White</c:v>
                      </c:pt>
                      <c:pt idx="6">
                        <c:v>Hispanic</c:v>
                      </c:pt>
                      <c:pt idx="7">
                        <c:v>Black</c:v>
                      </c:pt>
                      <c:pt idx="8">
                        <c:v>Asian</c:v>
                      </c:pt>
                      <c:pt idx="10">
                        <c:v>Male</c:v>
                      </c:pt>
                      <c:pt idx="11">
                        <c:v>Female</c:v>
                      </c:pt>
                      <c:pt idx="13">
                        <c:v>55+</c:v>
                      </c:pt>
                      <c:pt idx="14">
                        <c:v>35-54</c:v>
                      </c:pt>
                      <c:pt idx="15">
                        <c:v>18-34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7D19-4CEC-89F3-39C548127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485478000"/>
        <c:axId val="1801482240"/>
      </c:barChart>
      <c:barChart>
        <c:barDir val="bar"/>
        <c:grouping val="stacked"/>
        <c:varyColors val="0"/>
        <c:ser>
          <c:idx val="1"/>
          <c:order val="1"/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0.5"/>
            <c:spPr>
              <a:noFill/>
              <a:ln w="50800" cap="flat" cmpd="sng" algn="ctr">
                <a:solidFill>
                  <a:schemeClr val="accent2"/>
                </a:solidFill>
                <a:round/>
                <a:headEnd type="oval"/>
              </a:ln>
              <a:effectLst/>
            </c:spPr>
          </c:errBars>
          <c:val>
            <c:numRef>
              <c:f>Sheet1!$C$2:$C$17</c:f>
              <c:numCache>
                <c:formatCode>0.0%</c:formatCode>
                <c:ptCount val="16"/>
                <c:pt idx="1">
                  <c:v>0.26300000000000001</c:v>
                </c:pt>
                <c:pt idx="2">
                  <c:v>7.4999999999999997E-2</c:v>
                </c:pt>
                <c:pt idx="3">
                  <c:v>2.1999999999999999E-2</c:v>
                </c:pt>
                <c:pt idx="6">
                  <c:v>6.5000000000000002E-2</c:v>
                </c:pt>
                <c:pt idx="7">
                  <c:v>6.0999999999999999E-2</c:v>
                </c:pt>
                <c:pt idx="8">
                  <c:v>8.0000000000000002E-3</c:v>
                </c:pt>
                <c:pt idx="10">
                  <c:v>0.19900000000000001</c:v>
                </c:pt>
                <c:pt idx="14">
                  <c:v>0.39500000000000002</c:v>
                </c:pt>
                <c:pt idx="15">
                  <c:v>0.23699999999999999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2020 CHNA Survey Respondents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Sheet1!$A$2:$A$17</c15:sqref>
                        </c15:formulaRef>
                      </c:ext>
                    </c:extLst>
                    <c:strCache>
                      <c:ptCount val="16"/>
                      <c:pt idx="0">
                        <c:v>Bachelor's Degree +</c:v>
                      </c:pt>
                      <c:pt idx="1">
                        <c:v>Some College</c:v>
                      </c:pt>
                      <c:pt idx="2">
                        <c:v>HS Graduate</c:v>
                      </c:pt>
                      <c:pt idx="3">
                        <c:v>&lt; High School</c:v>
                      </c:pt>
                      <c:pt idx="5">
                        <c:v>White</c:v>
                      </c:pt>
                      <c:pt idx="6">
                        <c:v>Hispanic</c:v>
                      </c:pt>
                      <c:pt idx="7">
                        <c:v>Black</c:v>
                      </c:pt>
                      <c:pt idx="8">
                        <c:v>Asian</c:v>
                      </c:pt>
                      <c:pt idx="10">
                        <c:v>Male</c:v>
                      </c:pt>
                      <c:pt idx="11">
                        <c:v>Female</c:v>
                      </c:pt>
                      <c:pt idx="13">
                        <c:v>55+</c:v>
                      </c:pt>
                      <c:pt idx="14">
                        <c:v>35-54</c:v>
                      </c:pt>
                      <c:pt idx="15">
                        <c:v>18-34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7D19-4CEC-89F3-39C548127E0A}"/>
            </c:ext>
          </c:extLst>
        </c:ser>
        <c:ser>
          <c:idx val="3"/>
          <c:order val="2"/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0.5"/>
            <c:spPr>
              <a:noFill/>
              <a:ln w="50800" cap="flat" cmpd="sng" algn="ctr">
                <a:noFill/>
                <a:round/>
                <a:headEnd type="oval"/>
              </a:ln>
              <a:effectLst/>
            </c:spPr>
          </c:errBars>
          <c:val>
            <c:numRef>
              <c:f>Sheet1!$E$2:$E$17</c:f>
              <c:numCache>
                <c:formatCode>0.0%</c:formatCode>
                <c:ptCount val="16"/>
                <c:pt idx="1">
                  <c:v>9.000000000000008E-3</c:v>
                </c:pt>
                <c:pt idx="2">
                  <c:v>6.9999999999999993E-2</c:v>
                </c:pt>
                <c:pt idx="3">
                  <c:v>4.3000000000000003E-2</c:v>
                </c:pt>
                <c:pt idx="6">
                  <c:v>3.9999999999999994E-2</c:v>
                </c:pt>
                <c:pt idx="7">
                  <c:v>8.6999999999999994E-2</c:v>
                </c:pt>
                <c:pt idx="8">
                  <c:v>0.04</c:v>
                </c:pt>
                <c:pt idx="10">
                  <c:v>9.8999999999999977E-2</c:v>
                </c:pt>
                <c:pt idx="14">
                  <c:v>5.0000000000000044E-3</c:v>
                </c:pt>
                <c:pt idx="15">
                  <c:v>4.8999999999999988E-2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Difference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Sheet1!$A$2:$A$17</c15:sqref>
                        </c15:formulaRef>
                      </c:ext>
                    </c:extLst>
                    <c:strCache>
                      <c:ptCount val="16"/>
                      <c:pt idx="0">
                        <c:v>Bachelor's Degree +</c:v>
                      </c:pt>
                      <c:pt idx="1">
                        <c:v>Some College</c:v>
                      </c:pt>
                      <c:pt idx="2">
                        <c:v>HS Graduate</c:v>
                      </c:pt>
                      <c:pt idx="3">
                        <c:v>&lt; High School</c:v>
                      </c:pt>
                      <c:pt idx="5">
                        <c:v>White</c:v>
                      </c:pt>
                      <c:pt idx="6">
                        <c:v>Hispanic</c:v>
                      </c:pt>
                      <c:pt idx="7">
                        <c:v>Black</c:v>
                      </c:pt>
                      <c:pt idx="8">
                        <c:v>Asian</c:v>
                      </c:pt>
                      <c:pt idx="10">
                        <c:v>Male</c:v>
                      </c:pt>
                      <c:pt idx="11">
                        <c:v>Female</c:v>
                      </c:pt>
                      <c:pt idx="13">
                        <c:v>55+</c:v>
                      </c:pt>
                      <c:pt idx="14">
                        <c:v>35-54</c:v>
                      </c:pt>
                      <c:pt idx="15">
                        <c:v>18-34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7D19-4CEC-89F3-39C548127E0A}"/>
            </c:ext>
          </c:extLst>
        </c:ser>
        <c:ser>
          <c:idx val="5"/>
          <c:order val="3"/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0.5"/>
            <c:spPr>
              <a:noFill/>
              <a:ln w="50800" cap="flat" cmpd="sng" algn="ctr">
                <a:noFill/>
                <a:round/>
                <a:headEnd type="oval"/>
              </a:ln>
              <a:effectLst/>
            </c:spPr>
          </c:errBars>
          <c:val>
            <c:numRef>
              <c:f>Sheet1!$G$2:$G$17</c:f>
              <c:numCache>
                <c:formatCode>General</c:formatCode>
                <c:ptCount val="16"/>
                <c:pt idx="0" formatCode="0.0%">
                  <c:v>0.51600000000000001</c:v>
                </c:pt>
                <c:pt idx="5" formatCode="0.0%">
                  <c:v>0.65100000000000002</c:v>
                </c:pt>
                <c:pt idx="11" formatCode="0.0%">
                  <c:v>0.68100000000000005</c:v>
                </c:pt>
                <c:pt idx="13" formatCode="0.0%">
                  <c:v>0.314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Rev 2023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Sheet1!$A$2:$A$17</c15:sqref>
                        </c15:formulaRef>
                      </c:ext>
                    </c:extLst>
                    <c:strCache>
                      <c:ptCount val="16"/>
                      <c:pt idx="0">
                        <c:v>Bachelor's Degree +</c:v>
                      </c:pt>
                      <c:pt idx="1">
                        <c:v>Some College</c:v>
                      </c:pt>
                      <c:pt idx="2">
                        <c:v>HS Graduate</c:v>
                      </c:pt>
                      <c:pt idx="3">
                        <c:v>&lt; High School</c:v>
                      </c:pt>
                      <c:pt idx="5">
                        <c:v>White</c:v>
                      </c:pt>
                      <c:pt idx="6">
                        <c:v>Hispanic</c:v>
                      </c:pt>
                      <c:pt idx="7">
                        <c:v>Black</c:v>
                      </c:pt>
                      <c:pt idx="8">
                        <c:v>Asian</c:v>
                      </c:pt>
                      <c:pt idx="10">
                        <c:v>Male</c:v>
                      </c:pt>
                      <c:pt idx="11">
                        <c:v>Female</c:v>
                      </c:pt>
                      <c:pt idx="13">
                        <c:v>55+</c:v>
                      </c:pt>
                      <c:pt idx="14">
                        <c:v>35-54</c:v>
                      </c:pt>
                      <c:pt idx="15">
                        <c:v>18-34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7D19-4CEC-89F3-39C548127E0A}"/>
            </c:ext>
          </c:extLst>
        </c:ser>
        <c:ser>
          <c:idx val="6"/>
          <c:order val="4"/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0.5"/>
            <c:spPr>
              <a:noFill/>
              <a:ln w="50800" cap="flat" cmpd="sng" algn="ctr">
                <a:solidFill>
                  <a:schemeClr val="accent2"/>
                </a:solidFill>
                <a:round/>
                <a:headEnd type="oval"/>
              </a:ln>
              <a:effectLst/>
            </c:spPr>
          </c:errBars>
          <c:val>
            <c:numRef>
              <c:f>Sheet1!$H$2:$H$17</c:f>
              <c:numCache>
                <c:formatCode>General</c:formatCode>
                <c:ptCount val="16"/>
                <c:pt idx="0" formatCode="0.0%">
                  <c:v>0.11699999999999999</c:v>
                </c:pt>
                <c:pt idx="5" formatCode="0.0%">
                  <c:v>0.18399999999999994</c:v>
                </c:pt>
                <c:pt idx="11" formatCode="0.0%">
                  <c:v>0.10899999999999999</c:v>
                </c:pt>
                <c:pt idx="13" formatCode="0.0%">
                  <c:v>4.6999999999999986E-2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Rev Difference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Sheet1!$A$2:$A$17</c15:sqref>
                        </c15:formulaRef>
                      </c:ext>
                    </c:extLst>
                    <c:strCache>
                      <c:ptCount val="16"/>
                      <c:pt idx="0">
                        <c:v>Bachelor's Degree +</c:v>
                      </c:pt>
                      <c:pt idx="1">
                        <c:v>Some College</c:v>
                      </c:pt>
                      <c:pt idx="2">
                        <c:v>HS Graduate</c:v>
                      </c:pt>
                      <c:pt idx="3">
                        <c:v>&lt; High School</c:v>
                      </c:pt>
                      <c:pt idx="5">
                        <c:v>White</c:v>
                      </c:pt>
                      <c:pt idx="6">
                        <c:v>Hispanic</c:v>
                      </c:pt>
                      <c:pt idx="7">
                        <c:v>Black</c:v>
                      </c:pt>
                      <c:pt idx="8">
                        <c:v>Asian</c:v>
                      </c:pt>
                      <c:pt idx="10">
                        <c:v>Male</c:v>
                      </c:pt>
                      <c:pt idx="11">
                        <c:v>Female</c:v>
                      </c:pt>
                      <c:pt idx="13">
                        <c:v>55+</c:v>
                      </c:pt>
                      <c:pt idx="14">
                        <c:v>35-54</c:v>
                      </c:pt>
                      <c:pt idx="15">
                        <c:v>18-34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7D19-4CEC-89F3-39C548127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overlap val="100"/>
        <c:axId val="1956875936"/>
        <c:axId val="1682761024"/>
      </c:barChart>
      <c:catAx>
        <c:axId val="485478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482240"/>
        <c:crosses val="autoZero"/>
        <c:auto val="1"/>
        <c:lblAlgn val="ctr"/>
        <c:lblOffset val="100"/>
        <c:noMultiLvlLbl val="0"/>
      </c:catAx>
      <c:valAx>
        <c:axId val="180148224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478000"/>
        <c:crosses val="autoZero"/>
        <c:crossBetween val="between"/>
        <c:minorUnit val="5.000000000000001E-2"/>
      </c:valAx>
      <c:valAx>
        <c:axId val="1682761024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extTo"/>
        <c:crossAx val="1956875936"/>
        <c:crosses val="max"/>
        <c:crossBetween val="between"/>
        <c:minorUnit val="5.000000000000001E-2"/>
      </c:valAx>
      <c:catAx>
        <c:axId val="1956875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82761024"/>
        <c:crosses val="autoZero"/>
        <c:auto val="1"/>
        <c:lblAlgn val="ctr"/>
        <c:lblOffset val="100"/>
        <c:noMultiLvlLbl val="0"/>
      </c:catAx>
      <c:spPr>
        <a:solidFill>
          <a:schemeClr val="bg2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i="1" dirty="0"/>
              <a:t>Number of Survey Respondents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Survey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8A1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373-42BB-B584-08E41D2B7C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E7-4ED9-B5DB-B941D90D6E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2023</c:v>
                </c:pt>
              </c:numCache>
            </c:numRef>
          </c:cat>
          <c:val>
            <c:numRef>
              <c:f>Sheet1!$B$2:$B$3</c:f>
              <c:numCache>
                <c:formatCode>#,##0</c:formatCode>
                <c:ptCount val="2"/>
                <c:pt idx="0">
                  <c:v>1695</c:v>
                </c:pt>
                <c:pt idx="1">
                  <c:v>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E7-4ED9-B5DB-B941D90D6E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78A12F">
                <a:alpha val="25000"/>
              </a:srgb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2023</c:v>
                </c:pt>
              </c:numCache>
            </c:numRef>
          </c:cat>
          <c:val>
            <c:numRef>
              <c:f>Sheet1!$C$2:$C$3</c:f>
              <c:numCache>
                <c:formatCode>#,##0</c:formatCode>
                <c:ptCount val="2"/>
                <c:pt idx="0">
                  <c:v>2186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E7-4ED9-B5DB-B941D90D6E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overlap val="100"/>
        <c:axId val="886288416"/>
        <c:axId val="886277616"/>
      </c:barChart>
      <c:catAx>
        <c:axId val="886288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277616"/>
        <c:crosses val="autoZero"/>
        <c:auto val="1"/>
        <c:lblAlgn val="ctr"/>
        <c:lblOffset val="100"/>
        <c:noMultiLvlLbl val="0"/>
      </c:catAx>
      <c:valAx>
        <c:axId val="88627761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88628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23589238845145"/>
          <c:y val="0.25619550207252373"/>
          <c:w val="0.75499424840413465"/>
          <c:h val="0.5928242942961178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bg2">
                <a:lumMod val="85000"/>
                <a:alpha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Sheet1!$B$2:$B$17</c:f>
              <c:numCache>
                <c:formatCode>0.0%</c:formatCode>
                <c:ptCount val="16"/>
                <c:pt idx="0">
                  <c:v>0.38600000000000001</c:v>
                </c:pt>
                <c:pt idx="1">
                  <c:v>0.29899999999999999</c:v>
                </c:pt>
                <c:pt idx="2">
                  <c:v>0.24</c:v>
                </c:pt>
                <c:pt idx="3">
                  <c:v>7.5999999999999998E-2</c:v>
                </c:pt>
                <c:pt idx="5">
                  <c:v>0.71899999999999997</c:v>
                </c:pt>
                <c:pt idx="6">
                  <c:v>0.111</c:v>
                </c:pt>
                <c:pt idx="7">
                  <c:v>9.2999999999999999E-2</c:v>
                </c:pt>
                <c:pt idx="8">
                  <c:v>3.1E-2</c:v>
                </c:pt>
                <c:pt idx="10">
                  <c:v>0.497</c:v>
                </c:pt>
                <c:pt idx="11">
                  <c:v>0.503</c:v>
                </c:pt>
                <c:pt idx="13">
                  <c:v>0.34499999999999997</c:v>
                </c:pt>
                <c:pt idx="14">
                  <c:v>0.32200000000000001</c:v>
                </c:pt>
                <c:pt idx="15">
                  <c:v>0.33300000000000002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Kent County Population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Sheet1!$A$2:$A$17</c15:sqref>
                        </c15:formulaRef>
                      </c:ext>
                    </c:extLst>
                    <c:strCache>
                      <c:ptCount val="16"/>
                      <c:pt idx="0">
                        <c:v>Bachelor's Degree +</c:v>
                      </c:pt>
                      <c:pt idx="1">
                        <c:v>Some College</c:v>
                      </c:pt>
                      <c:pt idx="2">
                        <c:v>HS Graduate</c:v>
                      </c:pt>
                      <c:pt idx="3">
                        <c:v>&lt; High School</c:v>
                      </c:pt>
                      <c:pt idx="5">
                        <c:v>White</c:v>
                      </c:pt>
                      <c:pt idx="6">
                        <c:v>Hispanic</c:v>
                      </c:pt>
                      <c:pt idx="7">
                        <c:v>Black</c:v>
                      </c:pt>
                      <c:pt idx="8">
                        <c:v>Asian</c:v>
                      </c:pt>
                      <c:pt idx="10">
                        <c:v>Male</c:v>
                      </c:pt>
                      <c:pt idx="11">
                        <c:v>Female</c:v>
                      </c:pt>
                      <c:pt idx="13">
                        <c:v>55+</c:v>
                      </c:pt>
                      <c:pt idx="14">
                        <c:v>35-54</c:v>
                      </c:pt>
                      <c:pt idx="15">
                        <c:v>18-34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5488-414B-B486-F5EA431BB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485478000"/>
        <c:axId val="1801482240"/>
      </c:barChart>
      <c:barChart>
        <c:barDir val="bar"/>
        <c:grouping val="stacked"/>
        <c:varyColors val="0"/>
        <c:ser>
          <c:idx val="1"/>
          <c:order val="1"/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0.5"/>
            <c:spPr>
              <a:noFill/>
              <a:ln w="50800" cap="flat" cmpd="sng" algn="ctr">
                <a:solidFill>
                  <a:schemeClr val="accent2"/>
                </a:solidFill>
                <a:round/>
                <a:headEnd type="oval"/>
              </a:ln>
              <a:effectLst/>
            </c:spPr>
          </c:errBars>
          <c:val>
            <c:numRef>
              <c:f>Sheet1!$C$2:$C$17</c:f>
              <c:numCache>
                <c:formatCode>0.0%</c:formatCode>
                <c:ptCount val="16"/>
                <c:pt idx="1">
                  <c:v>0.26300000000000001</c:v>
                </c:pt>
                <c:pt idx="2">
                  <c:v>7.4999999999999997E-2</c:v>
                </c:pt>
                <c:pt idx="3">
                  <c:v>2.1999999999999999E-2</c:v>
                </c:pt>
                <c:pt idx="6">
                  <c:v>6.5000000000000002E-2</c:v>
                </c:pt>
                <c:pt idx="7">
                  <c:v>6.0999999999999999E-2</c:v>
                </c:pt>
                <c:pt idx="8">
                  <c:v>8.0000000000000002E-3</c:v>
                </c:pt>
                <c:pt idx="10">
                  <c:v>0.19900000000000001</c:v>
                </c:pt>
                <c:pt idx="14">
                  <c:v>0.39500000000000002</c:v>
                </c:pt>
                <c:pt idx="15">
                  <c:v>0.23699999999999999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2020 CHNA Survey Respondents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Sheet1!$A$2:$A$17</c15:sqref>
                        </c15:formulaRef>
                      </c:ext>
                    </c:extLst>
                    <c:strCache>
                      <c:ptCount val="16"/>
                      <c:pt idx="0">
                        <c:v>Bachelor's Degree +</c:v>
                      </c:pt>
                      <c:pt idx="1">
                        <c:v>Some College</c:v>
                      </c:pt>
                      <c:pt idx="2">
                        <c:v>HS Graduate</c:v>
                      </c:pt>
                      <c:pt idx="3">
                        <c:v>&lt; High School</c:v>
                      </c:pt>
                      <c:pt idx="5">
                        <c:v>White</c:v>
                      </c:pt>
                      <c:pt idx="6">
                        <c:v>Hispanic</c:v>
                      </c:pt>
                      <c:pt idx="7">
                        <c:v>Black</c:v>
                      </c:pt>
                      <c:pt idx="8">
                        <c:v>Asian</c:v>
                      </c:pt>
                      <c:pt idx="10">
                        <c:v>Male</c:v>
                      </c:pt>
                      <c:pt idx="11">
                        <c:v>Female</c:v>
                      </c:pt>
                      <c:pt idx="13">
                        <c:v>55+</c:v>
                      </c:pt>
                      <c:pt idx="14">
                        <c:v>35-54</c:v>
                      </c:pt>
                      <c:pt idx="15">
                        <c:v>18-34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5488-414B-B486-F5EA431BBDC0}"/>
            </c:ext>
          </c:extLst>
        </c:ser>
        <c:ser>
          <c:idx val="3"/>
          <c:order val="2"/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0.5"/>
            <c:spPr>
              <a:noFill/>
              <a:ln w="50800" cap="flat" cmpd="sng" algn="ctr">
                <a:solidFill>
                  <a:schemeClr val="accent3"/>
                </a:solidFill>
                <a:round/>
                <a:headEnd type="oval"/>
              </a:ln>
              <a:effectLst/>
            </c:spPr>
          </c:errBars>
          <c:val>
            <c:numRef>
              <c:f>Sheet1!$E$2:$E$17</c:f>
              <c:numCache>
                <c:formatCode>0.0%</c:formatCode>
                <c:ptCount val="16"/>
                <c:pt idx="1">
                  <c:v>9.000000000000008E-3</c:v>
                </c:pt>
                <c:pt idx="2">
                  <c:v>6.9999999999999993E-2</c:v>
                </c:pt>
                <c:pt idx="3">
                  <c:v>4.3000000000000003E-2</c:v>
                </c:pt>
                <c:pt idx="6">
                  <c:v>3.9999999999999994E-2</c:v>
                </c:pt>
                <c:pt idx="7">
                  <c:v>8.6999999999999994E-2</c:v>
                </c:pt>
                <c:pt idx="8">
                  <c:v>0.04</c:v>
                </c:pt>
                <c:pt idx="10">
                  <c:v>9.8999999999999977E-2</c:v>
                </c:pt>
                <c:pt idx="14">
                  <c:v>5.0000000000000044E-3</c:v>
                </c:pt>
                <c:pt idx="15">
                  <c:v>4.8999999999999988E-2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Difference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Sheet1!$A$2:$A$17</c15:sqref>
                        </c15:formulaRef>
                      </c:ext>
                    </c:extLst>
                    <c:strCache>
                      <c:ptCount val="16"/>
                      <c:pt idx="0">
                        <c:v>Bachelor's Degree +</c:v>
                      </c:pt>
                      <c:pt idx="1">
                        <c:v>Some College</c:v>
                      </c:pt>
                      <c:pt idx="2">
                        <c:v>HS Graduate</c:v>
                      </c:pt>
                      <c:pt idx="3">
                        <c:v>&lt; High School</c:v>
                      </c:pt>
                      <c:pt idx="5">
                        <c:v>White</c:v>
                      </c:pt>
                      <c:pt idx="6">
                        <c:v>Hispanic</c:v>
                      </c:pt>
                      <c:pt idx="7">
                        <c:v>Black</c:v>
                      </c:pt>
                      <c:pt idx="8">
                        <c:v>Asian</c:v>
                      </c:pt>
                      <c:pt idx="10">
                        <c:v>Male</c:v>
                      </c:pt>
                      <c:pt idx="11">
                        <c:v>Female</c:v>
                      </c:pt>
                      <c:pt idx="13">
                        <c:v>55+</c:v>
                      </c:pt>
                      <c:pt idx="14">
                        <c:v>35-54</c:v>
                      </c:pt>
                      <c:pt idx="15">
                        <c:v>18-34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5488-414B-B486-F5EA431BBDC0}"/>
            </c:ext>
          </c:extLst>
        </c:ser>
        <c:ser>
          <c:idx val="5"/>
          <c:order val="3"/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0.5"/>
            <c:spPr>
              <a:noFill/>
              <a:ln w="50800" cap="flat" cmpd="sng" algn="ctr">
                <a:solidFill>
                  <a:schemeClr val="accent3"/>
                </a:solidFill>
                <a:round/>
                <a:headEnd type="oval"/>
              </a:ln>
              <a:effectLst/>
            </c:spPr>
          </c:errBars>
          <c:val>
            <c:numRef>
              <c:f>Sheet1!$G$2:$G$17</c:f>
              <c:numCache>
                <c:formatCode>General</c:formatCode>
                <c:ptCount val="16"/>
                <c:pt idx="0" formatCode="0.0%">
                  <c:v>0.51600000000000001</c:v>
                </c:pt>
                <c:pt idx="5" formatCode="0.0%">
                  <c:v>0.65100000000000002</c:v>
                </c:pt>
                <c:pt idx="11" formatCode="0.0%">
                  <c:v>0.68100000000000005</c:v>
                </c:pt>
                <c:pt idx="13" formatCode="0.0%">
                  <c:v>0.314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Rev 2023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Sheet1!$A$2:$A$17</c15:sqref>
                        </c15:formulaRef>
                      </c:ext>
                    </c:extLst>
                    <c:strCache>
                      <c:ptCount val="16"/>
                      <c:pt idx="0">
                        <c:v>Bachelor's Degree +</c:v>
                      </c:pt>
                      <c:pt idx="1">
                        <c:v>Some College</c:v>
                      </c:pt>
                      <c:pt idx="2">
                        <c:v>HS Graduate</c:v>
                      </c:pt>
                      <c:pt idx="3">
                        <c:v>&lt; High School</c:v>
                      </c:pt>
                      <c:pt idx="5">
                        <c:v>White</c:v>
                      </c:pt>
                      <c:pt idx="6">
                        <c:v>Hispanic</c:v>
                      </c:pt>
                      <c:pt idx="7">
                        <c:v>Black</c:v>
                      </c:pt>
                      <c:pt idx="8">
                        <c:v>Asian</c:v>
                      </c:pt>
                      <c:pt idx="10">
                        <c:v>Male</c:v>
                      </c:pt>
                      <c:pt idx="11">
                        <c:v>Female</c:v>
                      </c:pt>
                      <c:pt idx="13">
                        <c:v>55+</c:v>
                      </c:pt>
                      <c:pt idx="14">
                        <c:v>35-54</c:v>
                      </c:pt>
                      <c:pt idx="15">
                        <c:v>18-34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5488-414B-B486-F5EA431BBDC0}"/>
            </c:ext>
          </c:extLst>
        </c:ser>
        <c:ser>
          <c:idx val="6"/>
          <c:order val="4"/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0.5"/>
            <c:spPr>
              <a:noFill/>
              <a:ln w="50800" cap="flat" cmpd="sng" algn="ctr">
                <a:solidFill>
                  <a:schemeClr val="accent2"/>
                </a:solidFill>
                <a:round/>
                <a:headEnd type="oval"/>
              </a:ln>
              <a:effectLst/>
            </c:spPr>
          </c:errBars>
          <c:val>
            <c:numRef>
              <c:f>Sheet1!$H$2:$H$17</c:f>
              <c:numCache>
                <c:formatCode>General</c:formatCode>
                <c:ptCount val="16"/>
                <c:pt idx="0" formatCode="0.0%">
                  <c:v>0.11699999999999999</c:v>
                </c:pt>
                <c:pt idx="5" formatCode="0.0%">
                  <c:v>0.18399999999999994</c:v>
                </c:pt>
                <c:pt idx="11" formatCode="0.0%">
                  <c:v>0.10899999999999999</c:v>
                </c:pt>
                <c:pt idx="13" formatCode="0.0%">
                  <c:v>4.6999999999999986E-2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Rev Difference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Sheet1!$A$2:$A$17</c15:sqref>
                        </c15:formulaRef>
                      </c:ext>
                    </c:extLst>
                    <c:strCache>
                      <c:ptCount val="16"/>
                      <c:pt idx="0">
                        <c:v>Bachelor's Degree +</c:v>
                      </c:pt>
                      <c:pt idx="1">
                        <c:v>Some College</c:v>
                      </c:pt>
                      <c:pt idx="2">
                        <c:v>HS Graduate</c:v>
                      </c:pt>
                      <c:pt idx="3">
                        <c:v>&lt; High School</c:v>
                      </c:pt>
                      <c:pt idx="5">
                        <c:v>White</c:v>
                      </c:pt>
                      <c:pt idx="6">
                        <c:v>Hispanic</c:v>
                      </c:pt>
                      <c:pt idx="7">
                        <c:v>Black</c:v>
                      </c:pt>
                      <c:pt idx="8">
                        <c:v>Asian</c:v>
                      </c:pt>
                      <c:pt idx="10">
                        <c:v>Male</c:v>
                      </c:pt>
                      <c:pt idx="11">
                        <c:v>Female</c:v>
                      </c:pt>
                      <c:pt idx="13">
                        <c:v>55+</c:v>
                      </c:pt>
                      <c:pt idx="14">
                        <c:v>35-54</c:v>
                      </c:pt>
                      <c:pt idx="15">
                        <c:v>18-34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5488-414B-B486-F5EA431BB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overlap val="100"/>
        <c:axId val="1956875936"/>
        <c:axId val="1682761024"/>
      </c:barChart>
      <c:catAx>
        <c:axId val="485478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482240"/>
        <c:crosses val="autoZero"/>
        <c:auto val="1"/>
        <c:lblAlgn val="ctr"/>
        <c:lblOffset val="100"/>
        <c:noMultiLvlLbl val="0"/>
      </c:catAx>
      <c:valAx>
        <c:axId val="180148224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  <a:alpha val="62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478000"/>
        <c:crosses val="autoZero"/>
        <c:crossBetween val="between"/>
        <c:minorUnit val="5.000000000000001E-2"/>
      </c:valAx>
      <c:valAx>
        <c:axId val="1682761024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extTo"/>
        <c:crossAx val="1956875936"/>
        <c:crosses val="max"/>
        <c:crossBetween val="between"/>
        <c:minorUnit val="5.000000000000001E-2"/>
      </c:valAx>
      <c:catAx>
        <c:axId val="1956875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82761024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0.66514</cdr:x>
      <cdr:y>0.08258</cdr:y>
    </cdr:from>
    <cdr:to>
      <cdr:x>0.74014</cdr:x>
      <cdr:y>0.10631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3BD1443E-6D59-CF46-076F-A68DDB7C7C18}"/>
            </a:ext>
          </a:extLst>
        </cdr:cNvPr>
        <cdr:cNvSpPr/>
      </cdr:nvSpPr>
      <cdr:spPr>
        <a:xfrm xmlns:a="http://schemas.openxmlformats.org/drawingml/2006/main">
          <a:off x="8109430" y="566320"/>
          <a:ext cx="914400" cy="1627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85000"/>
          </a:schemeClr>
        </a:solidFill>
        <a:ln xmlns:a="http://schemas.openxmlformats.org/drawingml/2006/main">
          <a:solidFill>
            <a:schemeClr val="bg2">
              <a:lumMod val="85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0.19344</cdr:x>
      <cdr:y>0.27464</cdr:y>
    </cdr:from>
    <cdr:to>
      <cdr:x>0.8123</cdr:x>
      <cdr:y>0.82847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C6E997B4-B6B3-F694-AF12-D46A94A08987}"/>
            </a:ext>
          </a:extLst>
        </cdr:cNvPr>
        <cdr:cNvGrpSpPr/>
      </cdr:nvGrpSpPr>
      <cdr:grpSpPr>
        <a:xfrm xmlns:a="http://schemas.openxmlformats.org/drawingml/2006/main">
          <a:off x="2387901" y="1953798"/>
          <a:ext cx="7639455" cy="3939964"/>
          <a:chOff x="2387901" y="1953798"/>
          <a:chExt cx="7639455" cy="3939964"/>
        </a:xfrm>
      </cdr:grpSpPr>
      <cdr:cxnSp macro="">
        <cdr:nvCxnSpPr>
          <cdr:cNvPr id="2" name="Straight Arrow Connector 1">
            <a:extLst xmlns:a="http://schemas.openxmlformats.org/drawingml/2006/main">
              <a:ext uri="{FF2B5EF4-FFF2-40B4-BE49-F238E27FC236}">
                <a16:creationId xmlns:a16="http://schemas.microsoft.com/office/drawing/2014/main" id="{464A6EFB-B829-5090-9914-0F0AFFF3AA7D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H="1">
            <a:off x="7169751" y="5893762"/>
            <a:ext cx="937557" cy="0"/>
          </a:xfrm>
          <a:prstGeom xmlns:a="http://schemas.openxmlformats.org/drawingml/2006/main" prst="straightConnector1">
            <a:avLst/>
          </a:prstGeom>
          <a:ln xmlns:a="http://schemas.openxmlformats.org/drawingml/2006/main" w="254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10800000" scaled="1"/>
              <a:tileRect/>
            </a:gradFill>
            <a:tailEnd type="arrow" w="lg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5E0D6435-1511-23F0-9437-22BCBC37169A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H="1">
            <a:off x="8449742" y="4585492"/>
            <a:ext cx="1577614" cy="0"/>
          </a:xfrm>
          <a:prstGeom xmlns:a="http://schemas.openxmlformats.org/drawingml/2006/main" prst="straightConnector1">
            <a:avLst/>
          </a:prstGeom>
          <a:ln xmlns:a="http://schemas.openxmlformats.org/drawingml/2006/main" w="254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10800000" scaled="1"/>
              <a:tileRect/>
            </a:gradFill>
            <a:tailEnd type="arrow" w="lg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5" name="Straight Arrow Connector 4">
            <a:extLst xmlns:a="http://schemas.openxmlformats.org/drawingml/2006/main">
              <a:ext uri="{FF2B5EF4-FFF2-40B4-BE49-F238E27FC236}">
                <a16:creationId xmlns:a16="http://schemas.microsoft.com/office/drawing/2014/main" id="{A4649FDF-3A2D-DA0B-8252-55B661A1EC39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H="1">
            <a:off x="8764524" y="3003971"/>
            <a:ext cx="837568" cy="0"/>
          </a:xfrm>
          <a:prstGeom xmlns:a="http://schemas.openxmlformats.org/drawingml/2006/main" prst="straightConnector1">
            <a:avLst/>
          </a:prstGeom>
          <a:ln xmlns:a="http://schemas.openxmlformats.org/drawingml/2006/main" w="254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10800000" scaled="1"/>
              <a:tileRect/>
            </a:gradFill>
            <a:tailEnd type="arrow" w="lg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8" name="Straight Arrow Connector 7">
            <a:extLst xmlns:a="http://schemas.openxmlformats.org/drawingml/2006/main">
              <a:ext uri="{FF2B5EF4-FFF2-40B4-BE49-F238E27FC236}">
                <a16:creationId xmlns:a16="http://schemas.microsoft.com/office/drawing/2014/main" id="{5503A1D5-1609-7216-5128-FFDAA42BE5DB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4167223" y="3262993"/>
            <a:ext cx="758810" cy="0"/>
          </a:xfrm>
          <a:prstGeom xmlns:a="http://schemas.openxmlformats.org/drawingml/2006/main" prst="straightConnector1">
            <a:avLst/>
          </a:prstGeom>
          <a:ln xmlns:a="http://schemas.openxmlformats.org/drawingml/2006/main" w="254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10800000" scaled="1"/>
              <a:tileRect/>
            </a:gradFill>
            <a:tailEnd type="arrow" w="lg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1" name="Straight Arrow Connector 10">
            <a:extLst xmlns:a="http://schemas.openxmlformats.org/drawingml/2006/main">
              <a:ext uri="{FF2B5EF4-FFF2-40B4-BE49-F238E27FC236}">
                <a16:creationId xmlns:a16="http://schemas.microsoft.com/office/drawing/2014/main" id="{A2D93980-A3F3-9395-C116-7883B6229AA8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2875011" y="4049378"/>
            <a:ext cx="641291" cy="0"/>
          </a:xfrm>
          <a:prstGeom xmlns:a="http://schemas.openxmlformats.org/drawingml/2006/main" prst="straightConnector1">
            <a:avLst/>
          </a:prstGeom>
          <a:ln xmlns:a="http://schemas.openxmlformats.org/drawingml/2006/main" w="254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10800000" scaled="1"/>
              <a:tileRect/>
            </a:gradFill>
            <a:tailEnd type="arrow" w="lg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3" name="Straight Arrow Connector 12">
            <a:extLst xmlns:a="http://schemas.openxmlformats.org/drawingml/2006/main">
              <a:ext uri="{FF2B5EF4-FFF2-40B4-BE49-F238E27FC236}">
                <a16:creationId xmlns:a16="http://schemas.microsoft.com/office/drawing/2014/main" id="{ED739AD0-5759-DCAB-50BB-3D318D8B1B63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3000430" y="5380627"/>
            <a:ext cx="504762" cy="0"/>
          </a:xfrm>
          <a:prstGeom xmlns:a="http://schemas.openxmlformats.org/drawingml/2006/main" prst="straightConnector1">
            <a:avLst/>
          </a:prstGeom>
          <a:ln xmlns:a="http://schemas.openxmlformats.org/drawingml/2006/main" w="254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10800000" scaled="1"/>
              <a:tileRect/>
            </a:gradFill>
            <a:tailEnd type="arrow" w="lg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6" name="Straight Arrow Connector 15">
            <a:extLst xmlns:a="http://schemas.openxmlformats.org/drawingml/2006/main">
              <a:ext uri="{FF2B5EF4-FFF2-40B4-BE49-F238E27FC236}">
                <a16:creationId xmlns:a16="http://schemas.microsoft.com/office/drawing/2014/main" id="{8EBCCCF5-38BC-82EF-1E90-D8FB73A3C306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2528627" y="5109156"/>
            <a:ext cx="249357" cy="0"/>
          </a:xfrm>
          <a:prstGeom xmlns:a="http://schemas.openxmlformats.org/drawingml/2006/main" prst="straightConnector1">
            <a:avLst/>
          </a:prstGeom>
          <a:ln xmlns:a="http://schemas.openxmlformats.org/drawingml/2006/main" w="254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10800000" scaled="1"/>
              <a:tileRect/>
            </a:gradFill>
            <a:tailEnd type="arrow" w="lg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8" name="Straight Arrow Connector 17">
            <a:extLst xmlns:a="http://schemas.openxmlformats.org/drawingml/2006/main">
              <a:ext uri="{FF2B5EF4-FFF2-40B4-BE49-F238E27FC236}">
                <a16:creationId xmlns:a16="http://schemas.microsoft.com/office/drawing/2014/main" id="{05AE26F2-C4A7-645E-BCCC-5EEC321233EC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2387901" y="3792775"/>
            <a:ext cx="224668" cy="0"/>
          </a:xfrm>
          <a:prstGeom xmlns:a="http://schemas.openxmlformats.org/drawingml/2006/main" prst="straightConnector1">
            <a:avLst/>
          </a:prstGeom>
          <a:ln xmlns:a="http://schemas.openxmlformats.org/drawingml/2006/main" w="254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10800000" scaled="1"/>
              <a:tileRect/>
            </a:gradFill>
            <a:tailEnd type="arrow" w="lg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20" name="Straight Arrow Connector 19">
            <a:extLst xmlns:a="http://schemas.openxmlformats.org/drawingml/2006/main">
              <a:ext uri="{FF2B5EF4-FFF2-40B4-BE49-F238E27FC236}">
                <a16:creationId xmlns:a16="http://schemas.microsoft.com/office/drawing/2014/main" id="{DC452B4D-B1D8-D746-F825-D116B19D1A28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2901675" y="4323980"/>
            <a:ext cx="233432" cy="0"/>
          </a:xfrm>
          <a:prstGeom xmlns:a="http://schemas.openxmlformats.org/drawingml/2006/main" prst="straightConnector1">
            <a:avLst/>
          </a:prstGeom>
          <a:ln xmlns:a="http://schemas.openxmlformats.org/drawingml/2006/main" w="254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10800000" scaled="1"/>
              <a:tileRect/>
            </a:gradFill>
            <a:tailEnd type="arrow" w="lg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22" name="Straight Arrow Connector 21">
            <a:extLst xmlns:a="http://schemas.openxmlformats.org/drawingml/2006/main">
              <a:ext uri="{FF2B5EF4-FFF2-40B4-BE49-F238E27FC236}">
                <a16:creationId xmlns:a16="http://schemas.microsoft.com/office/drawing/2014/main" id="{8F433C23-0679-9D17-8307-A03D240C451B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4528790" y="1953798"/>
            <a:ext cx="304413" cy="0"/>
          </a:xfrm>
          <a:prstGeom xmlns:a="http://schemas.openxmlformats.org/drawingml/2006/main" prst="straightConnector1">
            <a:avLst/>
          </a:prstGeom>
          <a:ln xmlns:a="http://schemas.openxmlformats.org/drawingml/2006/main" w="254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10800000" scaled="1"/>
              <a:tileRect/>
            </a:gradFill>
            <a:tailEnd type="arrow" w="lg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24" name="Straight Arrow Connector 23">
            <a:extLst xmlns:a="http://schemas.openxmlformats.org/drawingml/2006/main">
              <a:ext uri="{FF2B5EF4-FFF2-40B4-BE49-F238E27FC236}">
                <a16:creationId xmlns:a16="http://schemas.microsoft.com/office/drawing/2014/main" id="{65F39FAD-ADD5-02A9-BE7D-7EC864BC3106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H="1">
            <a:off x="5302043" y="2483580"/>
            <a:ext cx="254048" cy="0"/>
          </a:xfrm>
          <a:prstGeom xmlns:a="http://schemas.openxmlformats.org/drawingml/2006/main" prst="straightConnector1">
            <a:avLst/>
          </a:prstGeom>
          <a:ln xmlns:a="http://schemas.openxmlformats.org/drawingml/2006/main" w="254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10800000" scaled="1"/>
              <a:tileRect/>
            </a:gradFill>
            <a:tailEnd type="arrow" w="lg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4C1F6D19-FB90-4784-B2BE-C4E7AB8EB765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58" tIns="48329" rIns="96658" bIns="4832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FB3FABF1-60A4-44C9-801C-4B4B9E0C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9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ABF1-60A4-44C9-801C-4B4B9E0CA9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94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ABF1-60A4-44C9-801C-4B4B9E0CA9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66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ABF1-60A4-44C9-801C-4B4B9E0CA9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83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ABF1-60A4-44C9-801C-4B4B9E0CA9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04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ABF1-60A4-44C9-801C-4B4B9E0CA9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28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33" indent="-18123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ABF1-60A4-44C9-801C-4B4B9E0CA9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50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ABF1-60A4-44C9-801C-4B4B9E0CA9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5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ABF1-60A4-44C9-801C-4B4B9E0CA9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ABF1-60A4-44C9-801C-4B4B9E0CA9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6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ABF1-60A4-44C9-801C-4B4B9E0CA9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12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ABF1-60A4-44C9-801C-4B4B9E0CA9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9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ABF1-60A4-44C9-801C-4B4B9E0CA9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86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ABF1-60A4-44C9-801C-4B4B9E0CA9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31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ABF1-60A4-44C9-801C-4B4B9E0CA9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18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ABF1-60A4-44C9-801C-4B4B9E0CA9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4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B92297-974B-D7D5-2794-85D3D70D5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71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DBA1-4627-DD96-0DE5-FD36E3EA1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298781-7074-0E9D-3C7F-68513E8CB1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0DB90-6C7D-F845-B1D9-D221F501C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D5CD3-608B-03C6-CF7C-888F70B1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F17D8-1E9F-A968-13C7-B7EA24EB4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27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2410-43A0-FBF3-064C-519B3C3B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CC8B7-1436-1F15-53CB-9714FEC00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20D68-42E7-F5A5-6E04-A128A8CFE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02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880A-32DF-9C4C-D82E-C490E03B9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16998-2D86-F0B4-E750-B070CA937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6B2BF-6735-238E-D1F4-5168FF801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E8C1A-A90D-67F3-5271-ECA5D82459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C18D5-02F4-A6C3-0EC6-929247C73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25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05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F0EE-A345-3698-E404-15F6EC3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A6C40-FFC7-FA5F-B4A2-7610CF2AB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A4771-9128-9D5A-DF08-CEA369F9D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46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A18A-4428-2CB5-A51B-618A6384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0556D4-C4EC-12A4-7440-5753A881D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70266-4449-6F5E-06A3-1E5713B56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02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DAA2-D3F9-D856-01D9-89566B43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88DEB-48A7-88CA-C63E-4EEA84A11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162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E7DBE3-CC50-7BDD-E278-AAC1F3E90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24B2A-D81B-FF58-46CD-2B92B7143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233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9F41BE-1372-C70C-92D2-AEBF89269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B4E682-2912-E36A-BE6D-65FDBA30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7" y="2936240"/>
            <a:ext cx="7267698" cy="1626235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51EEE-485E-290A-0399-A34C605B4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267" y="4589464"/>
            <a:ext cx="72676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185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9F41BE-1372-C70C-92D2-AEBF89269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B4E682-2912-E36A-BE6D-65FDBA30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7" y="2915921"/>
            <a:ext cx="7267698" cy="1646555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51EEE-485E-290A-0399-A34C605B4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267" y="4589464"/>
            <a:ext cx="72676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095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9F41BE-1372-C70C-92D2-AEBF89269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B4E682-2912-E36A-BE6D-65FDBA30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7" y="2915921"/>
            <a:ext cx="7267698" cy="1646555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51EEE-485E-290A-0399-A34C605B4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267" y="4589464"/>
            <a:ext cx="72676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87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9F41BE-1372-C70C-92D2-AEBF89269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B4E682-2912-E36A-BE6D-65FDBA30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7" y="2936240"/>
            <a:ext cx="7267698" cy="1626235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51EEE-485E-290A-0399-A34C605B4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267" y="4589464"/>
            <a:ext cx="72676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3723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9F41BE-1372-C70C-92D2-AEBF89269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B4E682-2912-E36A-BE6D-65FDBA30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7" y="2926081"/>
            <a:ext cx="7267698" cy="1636395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51EEE-485E-290A-0399-A34C605B4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267" y="4589464"/>
            <a:ext cx="72676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596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9F41BE-1372-C70C-92D2-AEBF89269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B4E682-2912-E36A-BE6D-65FDBA30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7" y="2905761"/>
            <a:ext cx="7267698" cy="1656715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51EEE-485E-290A-0399-A34C605B4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267" y="4589464"/>
            <a:ext cx="72676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517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9F41BE-1372-C70C-92D2-AEBF89269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B4E682-2912-E36A-BE6D-65FDBA30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7" y="2458193"/>
            <a:ext cx="7267698" cy="210428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51EEE-485E-290A-0399-A34C605B4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267" y="4589464"/>
            <a:ext cx="72676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2720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9F41BE-1372-C70C-92D2-AEBF89269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B4E682-2912-E36A-BE6D-65FDBA30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7" y="2458193"/>
            <a:ext cx="7267698" cy="210428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51EEE-485E-290A-0399-A34C605B4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267" y="4589464"/>
            <a:ext cx="72676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285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278556-5B13-B3ED-63B8-9D0A0D712DD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0" y="2776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8D5C2-A6F9-A60D-51E3-E061901B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CA395-17DB-BF5D-1AA0-912F58089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8FD73-3B93-80EB-68C9-554EC8DF1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76112" y="6311900"/>
            <a:ext cx="1833881" cy="2726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1" b="1" i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D670DB90-6C7D-F845-B1D9-D221F501C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7" r:id="rId9"/>
    <p:sldLayoutId id="2147483654" r:id="rId10"/>
    <p:sldLayoutId id="2147483666" r:id="rId11"/>
    <p:sldLayoutId id="2147483650" r:id="rId12"/>
    <p:sldLayoutId id="2147483652" r:id="rId13"/>
    <p:sldLayoutId id="2147483653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Narrow" panose="020B0604020202020204" pitchFamily="34" charset="0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Clr>
          <a:schemeClr val="accent1"/>
        </a:buClr>
        <a:buFont typeface="Arial" panose="020B0604020202020204" pitchFamily="34" charset="0"/>
        <a:buChar char="•"/>
        <a:defRPr sz="2800" b="1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4.png"/><Relationship Id="rId7" Type="http://schemas.openxmlformats.org/officeDocument/2006/relationships/image" Target="../media/image28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svg"/><Relationship Id="rId11" Type="http://schemas.openxmlformats.org/officeDocument/2006/relationships/image" Target="../media/image24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35.sv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svg"/><Relationship Id="rId11" Type="http://schemas.openxmlformats.org/officeDocument/2006/relationships/image" Target="../media/image32.png"/><Relationship Id="rId5" Type="http://schemas.openxmlformats.org/officeDocument/2006/relationships/image" Target="../media/image18.png"/><Relationship Id="rId15" Type="http://schemas.openxmlformats.org/officeDocument/2006/relationships/image" Target="../media/image40.jpeg"/><Relationship Id="rId10" Type="http://schemas.openxmlformats.org/officeDocument/2006/relationships/image" Target="../media/image31.svg"/><Relationship Id="rId4" Type="http://schemas.openxmlformats.org/officeDocument/2006/relationships/image" Target="../media/image35.svg"/><Relationship Id="rId9" Type="http://schemas.openxmlformats.org/officeDocument/2006/relationships/image" Target="../media/image30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35.sv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23.svg"/><Relationship Id="rId4" Type="http://schemas.openxmlformats.org/officeDocument/2006/relationships/image" Target="../media/image35.sv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17.sv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5C8DC5-8456-8F4B-C2AB-9C1B3785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96" y="950999"/>
            <a:ext cx="9855820" cy="248013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600" dirty="0">
                <a:solidFill>
                  <a:srgbClr val="78A12F"/>
                </a:solidFill>
                <a:latin typeface="+mj-lt"/>
                <a:cs typeface="Calibri" panose="020F0502020204030204" pitchFamily="34" charset="0"/>
              </a:rPr>
              <a:t>Using Community-Led Surveying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600" dirty="0">
                <a:solidFill>
                  <a:srgbClr val="78A12F"/>
                </a:solidFill>
                <a:latin typeface="+mj-lt"/>
                <a:cs typeface="Calibri" panose="020F0502020204030204" pitchFamily="34" charset="0"/>
              </a:rPr>
              <a:t>to Improve Data Equity: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801" b="0" dirty="0">
                <a:solidFill>
                  <a:srgbClr val="78A12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Results from Kent County, MI</a:t>
            </a:r>
          </a:p>
          <a:p>
            <a:pPr marL="0" indent="0">
              <a:buNone/>
            </a:pPr>
            <a:endParaRPr lang="en-US" dirty="0">
              <a:solidFill>
                <a:srgbClr val="78A12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8A12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8A12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8A12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8A12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8A12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8A12F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1BCA5D-F528-8DD9-D7F0-05FFDAEDCD4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498745"/>
            <a:ext cx="12192000" cy="1359255"/>
            <a:chOff x="0" y="5498745"/>
            <a:chExt cx="12192000" cy="135925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3BF699-AA86-341C-B5B9-D5854C088D0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22066"/>
              <a:ext cx="12192000" cy="1035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3BC1B4-DAC9-456A-2A86-20FA4457DA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498745"/>
              <a:ext cx="2199190" cy="1035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8F3A85-9855-5B97-2C64-0E0C0A9A7A5E}"/>
              </a:ext>
            </a:extLst>
          </p:cNvPr>
          <p:cNvGrpSpPr/>
          <p:nvPr/>
        </p:nvGrpSpPr>
        <p:grpSpPr>
          <a:xfrm>
            <a:off x="925014" y="5639878"/>
            <a:ext cx="7595590" cy="602783"/>
            <a:chOff x="1839417" y="5674603"/>
            <a:chExt cx="7595590" cy="602783"/>
          </a:xfrm>
        </p:grpSpPr>
        <p:pic>
          <p:nvPicPr>
            <p:cNvPr id="1030" name="Picture 6" descr="Dorothy A. Johnson Center for Philanthropy">
              <a:extLst>
                <a:ext uri="{FF2B5EF4-FFF2-40B4-BE49-F238E27FC236}">
                  <a16:creationId xmlns:a16="http://schemas.microsoft.com/office/drawing/2014/main" id="{A94746BD-FF3B-9399-6B39-361B628F6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459" y="5674603"/>
              <a:ext cx="4018548" cy="602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02A40F-06C5-8603-F9DC-BCC748F0DDCA}"/>
                </a:ext>
              </a:extLst>
            </p:cNvPr>
            <p:cNvSpPr txBox="1"/>
            <p:nvPr/>
          </p:nvSpPr>
          <p:spPr>
            <a:xfrm>
              <a:off x="1839417" y="5774258"/>
              <a:ext cx="40185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cs typeface="Calibri" panose="020F0502020204030204" pitchFamily="34" charset="0"/>
                </a:rPr>
                <a:t>Dr. Jeff Williams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98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CAB2E3-79EB-E562-2208-FAB0EC7C15B2}"/>
              </a:ext>
            </a:extLst>
          </p:cNvPr>
          <p:cNvSpPr/>
          <p:nvPr/>
        </p:nvSpPr>
        <p:spPr>
          <a:xfrm>
            <a:off x="0" y="5106640"/>
            <a:ext cx="12192000" cy="1751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C3D71E-9CB2-C509-6FCC-8D149FDDB68B}"/>
              </a:ext>
            </a:extLst>
          </p:cNvPr>
          <p:cNvGrpSpPr/>
          <p:nvPr/>
        </p:nvGrpSpPr>
        <p:grpSpPr>
          <a:xfrm>
            <a:off x="635219" y="640228"/>
            <a:ext cx="5128813" cy="5577543"/>
            <a:chOff x="6457930" y="501317"/>
            <a:chExt cx="5128813" cy="557754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28F810-4EC3-1837-647E-C7AD92900FC7}"/>
                </a:ext>
              </a:extLst>
            </p:cNvPr>
            <p:cNvSpPr txBox="1"/>
            <p:nvPr/>
          </p:nvSpPr>
          <p:spPr>
            <a:xfrm>
              <a:off x="7599640" y="772930"/>
              <a:ext cx="2557614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Compensation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D1D43C5-9839-7067-D91A-3F4FA38634FA}"/>
                </a:ext>
              </a:extLst>
            </p:cNvPr>
            <p:cNvGrpSpPr/>
            <p:nvPr/>
          </p:nvGrpSpPr>
          <p:grpSpPr>
            <a:xfrm>
              <a:off x="6457930" y="501317"/>
              <a:ext cx="1016000" cy="1004895"/>
              <a:chOff x="5539277" y="1307906"/>
              <a:chExt cx="1016000" cy="96368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5D23865-793E-161E-2946-5E2F0A0F8A54}"/>
                  </a:ext>
                </a:extLst>
              </p:cNvPr>
              <p:cNvSpPr/>
              <p:nvPr/>
            </p:nvSpPr>
            <p:spPr>
              <a:xfrm>
                <a:off x="5539277" y="1307906"/>
                <a:ext cx="1016000" cy="96368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Graphic 5" descr="Dollar with solid fill">
                <a:extLst>
                  <a:ext uri="{FF2B5EF4-FFF2-40B4-BE49-F238E27FC236}">
                    <a16:creationId xmlns:a16="http://schemas.microsoft.com/office/drawing/2014/main" id="{52F32A22-FAEE-0799-7628-654027763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13113" y="1443894"/>
                <a:ext cx="691704" cy="691704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1DE745F-14A0-2E7B-D8D5-B2795297CDB4}"/>
                </a:ext>
              </a:extLst>
            </p:cNvPr>
            <p:cNvGrpSpPr/>
            <p:nvPr/>
          </p:nvGrpSpPr>
          <p:grpSpPr>
            <a:xfrm>
              <a:off x="6457930" y="2795000"/>
              <a:ext cx="1016000" cy="1004895"/>
              <a:chOff x="8114918" y="1596141"/>
              <a:chExt cx="1016000" cy="100489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7DEDB01-3624-FEC6-3E96-0633A2C96EC8}"/>
                  </a:ext>
                </a:extLst>
              </p:cNvPr>
              <p:cNvSpPr/>
              <p:nvPr/>
            </p:nvSpPr>
            <p:spPr>
              <a:xfrm>
                <a:off x="8114918" y="1596141"/>
                <a:ext cx="1016000" cy="10048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Comment Like with solid fill">
                <a:extLst>
                  <a:ext uri="{FF2B5EF4-FFF2-40B4-BE49-F238E27FC236}">
                    <a16:creationId xmlns:a16="http://schemas.microsoft.com/office/drawing/2014/main" id="{1D866A92-9979-CE60-53CF-115532D2D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199663" y="1722607"/>
                <a:ext cx="846510" cy="846510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DFBE4B4-1F3A-75ED-EF9F-33FECC65DB2B}"/>
                </a:ext>
              </a:extLst>
            </p:cNvPr>
            <p:cNvGrpSpPr/>
            <p:nvPr/>
          </p:nvGrpSpPr>
          <p:grpSpPr>
            <a:xfrm>
              <a:off x="6457930" y="3943562"/>
              <a:ext cx="1016000" cy="1004895"/>
              <a:chOff x="8860307" y="1503005"/>
              <a:chExt cx="1016000" cy="100489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B2D344C-87D6-8766-6A21-2215771002C6}"/>
                  </a:ext>
                </a:extLst>
              </p:cNvPr>
              <p:cNvSpPr/>
              <p:nvPr/>
            </p:nvSpPr>
            <p:spPr>
              <a:xfrm>
                <a:off x="8860307" y="1503005"/>
                <a:ext cx="1016000" cy="10048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Graphic 22" descr="Internet with solid fill">
                <a:extLst>
                  <a:ext uri="{FF2B5EF4-FFF2-40B4-BE49-F238E27FC236}">
                    <a16:creationId xmlns:a16="http://schemas.microsoft.com/office/drawing/2014/main" id="{77E5B934-7838-6FAF-93DB-AE686CDAD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962061" y="1583593"/>
                <a:ext cx="810911" cy="758594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B9C18CE-CBD5-B039-F3C6-3D3BC68E68C9}"/>
                </a:ext>
              </a:extLst>
            </p:cNvPr>
            <p:cNvGrpSpPr/>
            <p:nvPr/>
          </p:nvGrpSpPr>
          <p:grpSpPr>
            <a:xfrm>
              <a:off x="6457930" y="5073965"/>
              <a:ext cx="1016000" cy="1004895"/>
              <a:chOff x="7452258" y="4623137"/>
              <a:chExt cx="1016000" cy="100489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51C88DE-881C-F1D5-EF2E-8B93E248114B}"/>
                  </a:ext>
                </a:extLst>
              </p:cNvPr>
              <p:cNvSpPr/>
              <p:nvPr/>
            </p:nvSpPr>
            <p:spPr>
              <a:xfrm>
                <a:off x="7452258" y="4623137"/>
                <a:ext cx="1016000" cy="10048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" name="Graphic 24" descr="Yoga with solid fill">
                <a:extLst>
                  <a:ext uri="{FF2B5EF4-FFF2-40B4-BE49-F238E27FC236}">
                    <a16:creationId xmlns:a16="http://schemas.microsoft.com/office/drawing/2014/main" id="{0CE01D19-DB21-2111-E014-9B1E3C196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645025" y="4770112"/>
                <a:ext cx="646589" cy="646589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A5DF771-E61C-B803-9E30-B52C9E01D765}"/>
                </a:ext>
              </a:extLst>
            </p:cNvPr>
            <p:cNvGrpSpPr/>
            <p:nvPr/>
          </p:nvGrpSpPr>
          <p:grpSpPr>
            <a:xfrm>
              <a:off x="6457930" y="1632678"/>
              <a:ext cx="1016000" cy="1004895"/>
              <a:chOff x="8613761" y="4623136"/>
              <a:chExt cx="1016000" cy="1004895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C8DE86F-E97D-61F2-7852-C7EA2F98DCA5}"/>
                  </a:ext>
                </a:extLst>
              </p:cNvPr>
              <p:cNvSpPr/>
              <p:nvPr/>
            </p:nvSpPr>
            <p:spPr>
              <a:xfrm>
                <a:off x="8613761" y="4623136"/>
                <a:ext cx="1016000" cy="10048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Graphic 38" descr="Customer review with solid fill">
                <a:extLst>
                  <a:ext uri="{FF2B5EF4-FFF2-40B4-BE49-F238E27FC236}">
                    <a16:creationId xmlns:a16="http://schemas.microsoft.com/office/drawing/2014/main" id="{ED523C3B-05BB-7451-12E9-FFB7612B6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779038" y="4783925"/>
                <a:ext cx="683316" cy="683316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908F233-47B8-508E-C5CB-FA5A1F7C1451}"/>
                </a:ext>
              </a:extLst>
            </p:cNvPr>
            <p:cNvSpPr txBox="1"/>
            <p:nvPr/>
          </p:nvSpPr>
          <p:spPr>
            <a:xfrm>
              <a:off x="7639207" y="1760050"/>
              <a:ext cx="3160598" cy="70788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  <a:cs typeface="Arial"/>
                </a:rPr>
                <a:t>Surveys in multiple languages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50E351-9326-0EB2-A1A1-6005082CB0D4}"/>
                </a:ext>
              </a:extLst>
            </p:cNvPr>
            <p:cNvSpPr txBox="1"/>
            <p:nvPr/>
          </p:nvSpPr>
          <p:spPr>
            <a:xfrm>
              <a:off x="7558675" y="3113887"/>
              <a:ext cx="4028068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Social media toolkit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2DB4C44-FB40-A4AA-A6D7-1D29B1DF4C12}"/>
                </a:ext>
              </a:extLst>
            </p:cNvPr>
            <p:cNvSpPr txBox="1"/>
            <p:nvPr/>
          </p:nvSpPr>
          <p:spPr>
            <a:xfrm>
              <a:off x="7599640" y="4196442"/>
              <a:ext cx="3160598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Unique URL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257E37-2055-49F5-D5B5-87412937543F}"/>
                </a:ext>
              </a:extLst>
            </p:cNvPr>
            <p:cNvSpPr txBox="1"/>
            <p:nvPr/>
          </p:nvSpPr>
          <p:spPr>
            <a:xfrm>
              <a:off x="7639207" y="5376356"/>
              <a:ext cx="3160598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Flexibility in promotion</a:t>
              </a: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459DA-C241-BD5C-EF7B-61FEDAD80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8961"/>
            <a:ext cx="6172201" cy="396208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buNone/>
            </a:pPr>
            <a:r>
              <a:rPr lang="en-US" dirty="0">
                <a:solidFill>
                  <a:schemeClr val="accent2"/>
                </a:solidFill>
                <a:latin typeface="+mn-lt"/>
                <a:cs typeface="Calibri"/>
              </a:rPr>
              <a:t>Available in 6 languages</a:t>
            </a:r>
            <a:endParaRPr lang="en-US" dirty="0">
              <a:solidFill>
                <a:schemeClr val="accent2"/>
              </a:solidFill>
              <a:latin typeface="+mn-lt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400" b="1" dirty="0">
                <a:cs typeface="Calibri"/>
              </a:rPr>
              <a:t>Online</a:t>
            </a:r>
            <a:r>
              <a:rPr lang="en-US" sz="2400" dirty="0">
                <a:cs typeface="Calibri"/>
              </a:rPr>
              <a:t>: English and Spanish</a:t>
            </a:r>
            <a:endParaRPr lang="en-US" sz="2400" dirty="0">
              <a:cs typeface="Arial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400" b="1" dirty="0">
                <a:cs typeface="Calibri"/>
              </a:rPr>
              <a:t>Paper</a:t>
            </a:r>
            <a:r>
              <a:rPr lang="en-US" sz="2400" dirty="0">
                <a:cs typeface="Calibri"/>
              </a:rPr>
              <a:t>: English, Spanish, Arabic, Kinyarwanda, Swahili, and Vietnamese</a:t>
            </a:r>
          </a:p>
        </p:txBody>
      </p:sp>
    </p:spTree>
    <p:extLst>
      <p:ext uri="{BB962C8B-B14F-4D97-AF65-F5344CB8AC3E}">
        <p14:creationId xmlns:p14="http://schemas.microsoft.com/office/powerpoint/2010/main" val="69022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CAB2E3-79EB-E562-2208-FAB0EC7C15B2}"/>
              </a:ext>
            </a:extLst>
          </p:cNvPr>
          <p:cNvSpPr/>
          <p:nvPr/>
        </p:nvSpPr>
        <p:spPr>
          <a:xfrm>
            <a:off x="0" y="5106640"/>
            <a:ext cx="12192000" cy="1751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C3D71E-9CB2-C509-6FCC-8D149FDDB68B}"/>
              </a:ext>
            </a:extLst>
          </p:cNvPr>
          <p:cNvGrpSpPr/>
          <p:nvPr/>
        </p:nvGrpSpPr>
        <p:grpSpPr>
          <a:xfrm>
            <a:off x="635219" y="640228"/>
            <a:ext cx="5128813" cy="5577543"/>
            <a:chOff x="6457930" y="501317"/>
            <a:chExt cx="5128813" cy="557754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28F810-4EC3-1837-647E-C7AD92900FC7}"/>
                </a:ext>
              </a:extLst>
            </p:cNvPr>
            <p:cNvSpPr txBox="1"/>
            <p:nvPr/>
          </p:nvSpPr>
          <p:spPr>
            <a:xfrm>
              <a:off x="7599640" y="772930"/>
              <a:ext cx="2557614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Compensation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D1D43C5-9839-7067-D91A-3F4FA38634FA}"/>
                </a:ext>
              </a:extLst>
            </p:cNvPr>
            <p:cNvGrpSpPr/>
            <p:nvPr/>
          </p:nvGrpSpPr>
          <p:grpSpPr>
            <a:xfrm>
              <a:off x="6457930" y="501317"/>
              <a:ext cx="1016000" cy="1004895"/>
              <a:chOff x="5539277" y="1307906"/>
              <a:chExt cx="1016000" cy="96368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5D23865-793E-161E-2946-5E2F0A0F8A54}"/>
                  </a:ext>
                </a:extLst>
              </p:cNvPr>
              <p:cNvSpPr/>
              <p:nvPr/>
            </p:nvSpPr>
            <p:spPr>
              <a:xfrm>
                <a:off x="5539277" y="1307906"/>
                <a:ext cx="1016000" cy="96368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Graphic 5" descr="Dollar with solid fill">
                <a:extLst>
                  <a:ext uri="{FF2B5EF4-FFF2-40B4-BE49-F238E27FC236}">
                    <a16:creationId xmlns:a16="http://schemas.microsoft.com/office/drawing/2014/main" id="{52F32A22-FAEE-0799-7628-654027763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13113" y="1443894"/>
                <a:ext cx="691704" cy="691704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1DE745F-14A0-2E7B-D8D5-B2795297CDB4}"/>
                </a:ext>
              </a:extLst>
            </p:cNvPr>
            <p:cNvGrpSpPr/>
            <p:nvPr/>
          </p:nvGrpSpPr>
          <p:grpSpPr>
            <a:xfrm>
              <a:off x="6457930" y="2795000"/>
              <a:ext cx="1016000" cy="1004895"/>
              <a:chOff x="8114918" y="1596141"/>
              <a:chExt cx="1016000" cy="100489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7DEDB01-3624-FEC6-3E96-0633A2C96EC8}"/>
                  </a:ext>
                </a:extLst>
              </p:cNvPr>
              <p:cNvSpPr/>
              <p:nvPr/>
            </p:nvSpPr>
            <p:spPr>
              <a:xfrm>
                <a:off x="8114918" y="1596141"/>
                <a:ext cx="1016000" cy="100489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Comment Like with solid fill">
                <a:extLst>
                  <a:ext uri="{FF2B5EF4-FFF2-40B4-BE49-F238E27FC236}">
                    <a16:creationId xmlns:a16="http://schemas.microsoft.com/office/drawing/2014/main" id="{1D866A92-9979-CE60-53CF-115532D2D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199663" y="1722607"/>
                <a:ext cx="846510" cy="846510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DFBE4B4-1F3A-75ED-EF9F-33FECC65DB2B}"/>
                </a:ext>
              </a:extLst>
            </p:cNvPr>
            <p:cNvGrpSpPr/>
            <p:nvPr/>
          </p:nvGrpSpPr>
          <p:grpSpPr>
            <a:xfrm>
              <a:off x="6457930" y="3943562"/>
              <a:ext cx="1016000" cy="1004895"/>
              <a:chOff x="8860307" y="1503005"/>
              <a:chExt cx="1016000" cy="100489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B2D344C-87D6-8766-6A21-2215771002C6}"/>
                  </a:ext>
                </a:extLst>
              </p:cNvPr>
              <p:cNvSpPr/>
              <p:nvPr/>
            </p:nvSpPr>
            <p:spPr>
              <a:xfrm>
                <a:off x="8860307" y="1503005"/>
                <a:ext cx="1016000" cy="10048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Graphic 22" descr="Internet with solid fill">
                <a:extLst>
                  <a:ext uri="{FF2B5EF4-FFF2-40B4-BE49-F238E27FC236}">
                    <a16:creationId xmlns:a16="http://schemas.microsoft.com/office/drawing/2014/main" id="{77E5B934-7838-6FAF-93DB-AE686CDAD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962061" y="1583593"/>
                <a:ext cx="810911" cy="758594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B9C18CE-CBD5-B039-F3C6-3D3BC68E68C9}"/>
                </a:ext>
              </a:extLst>
            </p:cNvPr>
            <p:cNvGrpSpPr/>
            <p:nvPr/>
          </p:nvGrpSpPr>
          <p:grpSpPr>
            <a:xfrm>
              <a:off x="6457930" y="5073965"/>
              <a:ext cx="1016000" cy="1004895"/>
              <a:chOff x="7452258" y="4623137"/>
              <a:chExt cx="1016000" cy="100489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51C88DE-881C-F1D5-EF2E-8B93E248114B}"/>
                  </a:ext>
                </a:extLst>
              </p:cNvPr>
              <p:cNvSpPr/>
              <p:nvPr/>
            </p:nvSpPr>
            <p:spPr>
              <a:xfrm>
                <a:off x="7452258" y="4623137"/>
                <a:ext cx="1016000" cy="10048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" name="Graphic 24" descr="Yoga with solid fill">
                <a:extLst>
                  <a:ext uri="{FF2B5EF4-FFF2-40B4-BE49-F238E27FC236}">
                    <a16:creationId xmlns:a16="http://schemas.microsoft.com/office/drawing/2014/main" id="{0CE01D19-DB21-2111-E014-9B1E3C196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645025" y="4770112"/>
                <a:ext cx="646589" cy="646589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A5DF771-E61C-B803-9E30-B52C9E01D765}"/>
                </a:ext>
              </a:extLst>
            </p:cNvPr>
            <p:cNvGrpSpPr/>
            <p:nvPr/>
          </p:nvGrpSpPr>
          <p:grpSpPr>
            <a:xfrm>
              <a:off x="6457930" y="1632678"/>
              <a:ext cx="1016000" cy="1004895"/>
              <a:chOff x="8613761" y="4623136"/>
              <a:chExt cx="1016000" cy="1004895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C8DE86F-E97D-61F2-7852-C7EA2F98DCA5}"/>
                  </a:ext>
                </a:extLst>
              </p:cNvPr>
              <p:cNvSpPr/>
              <p:nvPr/>
            </p:nvSpPr>
            <p:spPr>
              <a:xfrm>
                <a:off x="8613761" y="4623136"/>
                <a:ext cx="1016000" cy="10048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Graphic 38" descr="Customer review with solid fill">
                <a:extLst>
                  <a:ext uri="{FF2B5EF4-FFF2-40B4-BE49-F238E27FC236}">
                    <a16:creationId xmlns:a16="http://schemas.microsoft.com/office/drawing/2014/main" id="{ED523C3B-05BB-7451-12E9-FFB7612B6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779038" y="4783925"/>
                <a:ext cx="683316" cy="683316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908F233-47B8-508E-C5CB-FA5A1F7C1451}"/>
                </a:ext>
              </a:extLst>
            </p:cNvPr>
            <p:cNvSpPr txBox="1"/>
            <p:nvPr/>
          </p:nvSpPr>
          <p:spPr>
            <a:xfrm>
              <a:off x="7639207" y="1760050"/>
              <a:ext cx="3160598" cy="70788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Surveys in multiple languages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50E351-9326-0EB2-A1A1-6005082CB0D4}"/>
                </a:ext>
              </a:extLst>
            </p:cNvPr>
            <p:cNvSpPr txBox="1"/>
            <p:nvPr/>
          </p:nvSpPr>
          <p:spPr>
            <a:xfrm>
              <a:off x="7558675" y="3113887"/>
              <a:ext cx="4028068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accent5"/>
                  </a:solidFill>
                  <a:cs typeface="Arial"/>
                </a:rPr>
                <a:t>Social media toolkit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2DB4C44-FB40-A4AA-A6D7-1D29B1DF4C12}"/>
                </a:ext>
              </a:extLst>
            </p:cNvPr>
            <p:cNvSpPr txBox="1"/>
            <p:nvPr/>
          </p:nvSpPr>
          <p:spPr>
            <a:xfrm>
              <a:off x="7599640" y="4196442"/>
              <a:ext cx="3160598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Unique URL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257E37-2055-49F5-D5B5-87412937543F}"/>
                </a:ext>
              </a:extLst>
            </p:cNvPr>
            <p:cNvSpPr txBox="1"/>
            <p:nvPr/>
          </p:nvSpPr>
          <p:spPr>
            <a:xfrm>
              <a:off x="7639207" y="5376356"/>
              <a:ext cx="3160598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Flexibility in promotion</a:t>
              </a:r>
            </a:p>
          </p:txBody>
        </p:sp>
      </p:grpSp>
      <p:pic>
        <p:nvPicPr>
          <p:cNvPr id="7" name="Picture 6" descr="Machine generated alternative text:&#10;Your health &#10;matters. &#10;Your voice &#10;matters. &#10;O C) Kent County &#10;Community Health &#10;O O Needs Assessment &#10;Take the &#10;Survey ">
            <a:extLst>
              <a:ext uri="{FF2B5EF4-FFF2-40B4-BE49-F238E27FC236}">
                <a16:creationId xmlns:a16="http://schemas.microsoft.com/office/drawing/2014/main" id="{6E1433F4-B535-4EF9-ED00-CE0CFC84848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83748"/>
            <a:ext cx="2223835" cy="222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96FCE4-03C6-32F8-2021-B6D0D6FAF0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857" y="2483748"/>
            <a:ext cx="2223835" cy="2223835"/>
          </a:xfrm>
          <a:prstGeom prst="rect">
            <a:avLst/>
          </a:prstGeom>
        </p:spPr>
      </p:pic>
      <p:pic>
        <p:nvPicPr>
          <p:cNvPr id="16" name="Picture 4" descr="Like Comment Share Images – Browse 56,822 Stock Photos, Vectors, and Video  | Adobe Stock">
            <a:extLst>
              <a:ext uri="{FF2B5EF4-FFF2-40B4-BE49-F238E27FC236}">
                <a16:creationId xmlns:a16="http://schemas.microsoft.com/office/drawing/2014/main" id="{3C02A1E5-795E-17B1-90F6-5FC65B2A8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65" y="4651334"/>
            <a:ext cx="1329982" cy="59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ike Comment Share Images – Browse 56,822 Stock Photos, Vectors, and Video  | Adobe Stock">
            <a:extLst>
              <a:ext uri="{FF2B5EF4-FFF2-40B4-BE49-F238E27FC236}">
                <a16:creationId xmlns:a16="http://schemas.microsoft.com/office/drawing/2014/main" id="{062EC04E-BA77-250F-4E07-2D785CF09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331" y="4651334"/>
            <a:ext cx="1329982" cy="59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5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CAB2E3-79EB-E562-2208-FAB0EC7C15B2}"/>
              </a:ext>
            </a:extLst>
          </p:cNvPr>
          <p:cNvSpPr/>
          <p:nvPr/>
        </p:nvSpPr>
        <p:spPr>
          <a:xfrm>
            <a:off x="0" y="5106640"/>
            <a:ext cx="12192000" cy="1751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C3D71E-9CB2-C509-6FCC-8D149FDDB68B}"/>
              </a:ext>
            </a:extLst>
          </p:cNvPr>
          <p:cNvGrpSpPr/>
          <p:nvPr/>
        </p:nvGrpSpPr>
        <p:grpSpPr>
          <a:xfrm>
            <a:off x="635219" y="640228"/>
            <a:ext cx="5128813" cy="5577543"/>
            <a:chOff x="6457930" y="501317"/>
            <a:chExt cx="5128813" cy="557754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28F810-4EC3-1837-647E-C7AD92900FC7}"/>
                </a:ext>
              </a:extLst>
            </p:cNvPr>
            <p:cNvSpPr txBox="1"/>
            <p:nvPr/>
          </p:nvSpPr>
          <p:spPr>
            <a:xfrm>
              <a:off x="7599640" y="772930"/>
              <a:ext cx="2557614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Compensation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D1D43C5-9839-7067-D91A-3F4FA38634FA}"/>
                </a:ext>
              </a:extLst>
            </p:cNvPr>
            <p:cNvGrpSpPr/>
            <p:nvPr/>
          </p:nvGrpSpPr>
          <p:grpSpPr>
            <a:xfrm>
              <a:off x="6457930" y="501317"/>
              <a:ext cx="1016000" cy="1004895"/>
              <a:chOff x="5539277" y="1307906"/>
              <a:chExt cx="1016000" cy="96368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5D23865-793E-161E-2946-5E2F0A0F8A54}"/>
                  </a:ext>
                </a:extLst>
              </p:cNvPr>
              <p:cNvSpPr/>
              <p:nvPr/>
            </p:nvSpPr>
            <p:spPr>
              <a:xfrm>
                <a:off x="5539277" y="1307906"/>
                <a:ext cx="1016000" cy="96368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Graphic 5" descr="Dollar with solid fill">
                <a:extLst>
                  <a:ext uri="{FF2B5EF4-FFF2-40B4-BE49-F238E27FC236}">
                    <a16:creationId xmlns:a16="http://schemas.microsoft.com/office/drawing/2014/main" id="{52F32A22-FAEE-0799-7628-654027763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13113" y="1443894"/>
                <a:ext cx="691704" cy="691704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1DE745F-14A0-2E7B-D8D5-B2795297CDB4}"/>
                </a:ext>
              </a:extLst>
            </p:cNvPr>
            <p:cNvGrpSpPr/>
            <p:nvPr/>
          </p:nvGrpSpPr>
          <p:grpSpPr>
            <a:xfrm>
              <a:off x="6457930" y="2795000"/>
              <a:ext cx="1016000" cy="1004895"/>
              <a:chOff x="8114918" y="1596141"/>
              <a:chExt cx="1016000" cy="100489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7DEDB01-3624-FEC6-3E96-0633A2C96EC8}"/>
                  </a:ext>
                </a:extLst>
              </p:cNvPr>
              <p:cNvSpPr/>
              <p:nvPr/>
            </p:nvSpPr>
            <p:spPr>
              <a:xfrm>
                <a:off x="8114918" y="1596141"/>
                <a:ext cx="1016000" cy="10048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Comment Like with solid fill">
                <a:extLst>
                  <a:ext uri="{FF2B5EF4-FFF2-40B4-BE49-F238E27FC236}">
                    <a16:creationId xmlns:a16="http://schemas.microsoft.com/office/drawing/2014/main" id="{1D866A92-9979-CE60-53CF-115532D2D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199663" y="1722607"/>
                <a:ext cx="846510" cy="846510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DFBE4B4-1F3A-75ED-EF9F-33FECC65DB2B}"/>
                </a:ext>
              </a:extLst>
            </p:cNvPr>
            <p:cNvGrpSpPr/>
            <p:nvPr/>
          </p:nvGrpSpPr>
          <p:grpSpPr>
            <a:xfrm>
              <a:off x="6457930" y="3943562"/>
              <a:ext cx="1016000" cy="1004895"/>
              <a:chOff x="8860307" y="1503005"/>
              <a:chExt cx="1016000" cy="100489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B2D344C-87D6-8766-6A21-2215771002C6}"/>
                  </a:ext>
                </a:extLst>
              </p:cNvPr>
              <p:cNvSpPr/>
              <p:nvPr/>
            </p:nvSpPr>
            <p:spPr>
              <a:xfrm>
                <a:off x="8860307" y="1503005"/>
                <a:ext cx="1016000" cy="10048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Graphic 22" descr="Internet with solid fill">
                <a:extLst>
                  <a:ext uri="{FF2B5EF4-FFF2-40B4-BE49-F238E27FC236}">
                    <a16:creationId xmlns:a16="http://schemas.microsoft.com/office/drawing/2014/main" id="{77E5B934-7838-6FAF-93DB-AE686CDAD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962061" y="1583593"/>
                <a:ext cx="810911" cy="758594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B9C18CE-CBD5-B039-F3C6-3D3BC68E68C9}"/>
                </a:ext>
              </a:extLst>
            </p:cNvPr>
            <p:cNvGrpSpPr/>
            <p:nvPr/>
          </p:nvGrpSpPr>
          <p:grpSpPr>
            <a:xfrm>
              <a:off x="6457930" y="5073965"/>
              <a:ext cx="1016000" cy="1004895"/>
              <a:chOff x="7452258" y="4623137"/>
              <a:chExt cx="1016000" cy="100489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51C88DE-881C-F1D5-EF2E-8B93E248114B}"/>
                  </a:ext>
                </a:extLst>
              </p:cNvPr>
              <p:cNvSpPr/>
              <p:nvPr/>
            </p:nvSpPr>
            <p:spPr>
              <a:xfrm>
                <a:off x="7452258" y="4623137"/>
                <a:ext cx="1016000" cy="10048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Graphic 24" descr="Yoga with solid fill">
                <a:extLst>
                  <a:ext uri="{FF2B5EF4-FFF2-40B4-BE49-F238E27FC236}">
                    <a16:creationId xmlns:a16="http://schemas.microsoft.com/office/drawing/2014/main" id="{0CE01D19-DB21-2111-E014-9B1E3C196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645025" y="4770112"/>
                <a:ext cx="646589" cy="646589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A5DF771-E61C-B803-9E30-B52C9E01D765}"/>
                </a:ext>
              </a:extLst>
            </p:cNvPr>
            <p:cNvGrpSpPr/>
            <p:nvPr/>
          </p:nvGrpSpPr>
          <p:grpSpPr>
            <a:xfrm>
              <a:off x="6457930" y="1632678"/>
              <a:ext cx="1016000" cy="1004895"/>
              <a:chOff x="8613761" y="4623136"/>
              <a:chExt cx="1016000" cy="1004895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C8DE86F-E97D-61F2-7852-C7EA2F98DCA5}"/>
                  </a:ext>
                </a:extLst>
              </p:cNvPr>
              <p:cNvSpPr/>
              <p:nvPr/>
            </p:nvSpPr>
            <p:spPr>
              <a:xfrm>
                <a:off x="8613761" y="4623136"/>
                <a:ext cx="1016000" cy="10048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Graphic 38" descr="Customer review with solid fill">
                <a:extLst>
                  <a:ext uri="{FF2B5EF4-FFF2-40B4-BE49-F238E27FC236}">
                    <a16:creationId xmlns:a16="http://schemas.microsoft.com/office/drawing/2014/main" id="{ED523C3B-05BB-7451-12E9-FFB7612B6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779038" y="4783925"/>
                <a:ext cx="683316" cy="683316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908F233-47B8-508E-C5CB-FA5A1F7C1451}"/>
                </a:ext>
              </a:extLst>
            </p:cNvPr>
            <p:cNvSpPr txBox="1"/>
            <p:nvPr/>
          </p:nvSpPr>
          <p:spPr>
            <a:xfrm>
              <a:off x="7639207" y="1760050"/>
              <a:ext cx="3160598" cy="70788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Surveys in multiple languages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50E351-9326-0EB2-A1A1-6005082CB0D4}"/>
                </a:ext>
              </a:extLst>
            </p:cNvPr>
            <p:cNvSpPr txBox="1"/>
            <p:nvPr/>
          </p:nvSpPr>
          <p:spPr>
            <a:xfrm>
              <a:off x="7558675" y="3113887"/>
              <a:ext cx="4028068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Social media toolkit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2DB4C44-FB40-A4AA-A6D7-1D29B1DF4C12}"/>
                </a:ext>
              </a:extLst>
            </p:cNvPr>
            <p:cNvSpPr txBox="1"/>
            <p:nvPr/>
          </p:nvSpPr>
          <p:spPr>
            <a:xfrm>
              <a:off x="7599640" y="4196442"/>
              <a:ext cx="3160598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cs typeface="Arial"/>
                </a:rPr>
                <a:t>Unique URL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257E37-2055-49F5-D5B5-87412937543F}"/>
                </a:ext>
              </a:extLst>
            </p:cNvPr>
            <p:cNvSpPr txBox="1"/>
            <p:nvPr/>
          </p:nvSpPr>
          <p:spPr>
            <a:xfrm>
              <a:off x="7639207" y="5376356"/>
              <a:ext cx="3160598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Flexibility in promotion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77C076F-52A2-D39A-6D30-5BA368F7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89742" y="2128124"/>
            <a:ext cx="5501762" cy="39086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462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CAB2E3-79EB-E562-2208-FAB0EC7C15B2}"/>
              </a:ext>
            </a:extLst>
          </p:cNvPr>
          <p:cNvSpPr/>
          <p:nvPr/>
        </p:nvSpPr>
        <p:spPr>
          <a:xfrm>
            <a:off x="0" y="5106640"/>
            <a:ext cx="12192000" cy="1751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C3D71E-9CB2-C509-6FCC-8D149FDDB68B}"/>
              </a:ext>
            </a:extLst>
          </p:cNvPr>
          <p:cNvGrpSpPr/>
          <p:nvPr/>
        </p:nvGrpSpPr>
        <p:grpSpPr>
          <a:xfrm>
            <a:off x="635219" y="640228"/>
            <a:ext cx="5128813" cy="5577543"/>
            <a:chOff x="6457930" y="501317"/>
            <a:chExt cx="5128813" cy="557754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28F810-4EC3-1837-647E-C7AD92900FC7}"/>
                </a:ext>
              </a:extLst>
            </p:cNvPr>
            <p:cNvSpPr txBox="1"/>
            <p:nvPr/>
          </p:nvSpPr>
          <p:spPr>
            <a:xfrm>
              <a:off x="7599640" y="772930"/>
              <a:ext cx="2557614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Compensation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D1D43C5-9839-7067-D91A-3F4FA38634FA}"/>
                </a:ext>
              </a:extLst>
            </p:cNvPr>
            <p:cNvGrpSpPr/>
            <p:nvPr/>
          </p:nvGrpSpPr>
          <p:grpSpPr>
            <a:xfrm>
              <a:off x="6457930" y="501317"/>
              <a:ext cx="1016000" cy="1004895"/>
              <a:chOff x="5539277" y="1307906"/>
              <a:chExt cx="1016000" cy="96368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5D23865-793E-161E-2946-5E2F0A0F8A54}"/>
                  </a:ext>
                </a:extLst>
              </p:cNvPr>
              <p:cNvSpPr/>
              <p:nvPr/>
            </p:nvSpPr>
            <p:spPr>
              <a:xfrm>
                <a:off x="5539277" y="1307906"/>
                <a:ext cx="1016000" cy="96368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Graphic 5" descr="Dollar with solid fill">
                <a:extLst>
                  <a:ext uri="{FF2B5EF4-FFF2-40B4-BE49-F238E27FC236}">
                    <a16:creationId xmlns:a16="http://schemas.microsoft.com/office/drawing/2014/main" id="{52F32A22-FAEE-0799-7628-654027763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13113" y="1443894"/>
                <a:ext cx="691704" cy="691704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1DE745F-14A0-2E7B-D8D5-B2795297CDB4}"/>
                </a:ext>
              </a:extLst>
            </p:cNvPr>
            <p:cNvGrpSpPr/>
            <p:nvPr/>
          </p:nvGrpSpPr>
          <p:grpSpPr>
            <a:xfrm>
              <a:off x="6457930" y="2795000"/>
              <a:ext cx="1016000" cy="1004895"/>
              <a:chOff x="8114918" y="1596141"/>
              <a:chExt cx="1016000" cy="100489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7DEDB01-3624-FEC6-3E96-0633A2C96EC8}"/>
                  </a:ext>
                </a:extLst>
              </p:cNvPr>
              <p:cNvSpPr/>
              <p:nvPr/>
            </p:nvSpPr>
            <p:spPr>
              <a:xfrm>
                <a:off x="8114918" y="1596141"/>
                <a:ext cx="1016000" cy="10048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Comment Like with solid fill">
                <a:extLst>
                  <a:ext uri="{FF2B5EF4-FFF2-40B4-BE49-F238E27FC236}">
                    <a16:creationId xmlns:a16="http://schemas.microsoft.com/office/drawing/2014/main" id="{1D866A92-9979-CE60-53CF-115532D2D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199663" y="1722607"/>
                <a:ext cx="846510" cy="846510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DFBE4B4-1F3A-75ED-EF9F-33FECC65DB2B}"/>
                </a:ext>
              </a:extLst>
            </p:cNvPr>
            <p:cNvGrpSpPr/>
            <p:nvPr/>
          </p:nvGrpSpPr>
          <p:grpSpPr>
            <a:xfrm>
              <a:off x="6457930" y="3943562"/>
              <a:ext cx="1016000" cy="1004895"/>
              <a:chOff x="8860307" y="1503005"/>
              <a:chExt cx="1016000" cy="100489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B2D344C-87D6-8766-6A21-2215771002C6}"/>
                  </a:ext>
                </a:extLst>
              </p:cNvPr>
              <p:cNvSpPr/>
              <p:nvPr/>
            </p:nvSpPr>
            <p:spPr>
              <a:xfrm>
                <a:off x="8860307" y="1503005"/>
                <a:ext cx="1016000" cy="10048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Graphic 22" descr="Internet with solid fill">
                <a:extLst>
                  <a:ext uri="{FF2B5EF4-FFF2-40B4-BE49-F238E27FC236}">
                    <a16:creationId xmlns:a16="http://schemas.microsoft.com/office/drawing/2014/main" id="{77E5B934-7838-6FAF-93DB-AE686CDAD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962061" y="1583593"/>
                <a:ext cx="810911" cy="758594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B9C18CE-CBD5-B039-F3C6-3D3BC68E68C9}"/>
                </a:ext>
              </a:extLst>
            </p:cNvPr>
            <p:cNvGrpSpPr/>
            <p:nvPr/>
          </p:nvGrpSpPr>
          <p:grpSpPr>
            <a:xfrm>
              <a:off x="6457930" y="5073965"/>
              <a:ext cx="1016000" cy="1004895"/>
              <a:chOff x="7452258" y="4623137"/>
              <a:chExt cx="1016000" cy="100489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51C88DE-881C-F1D5-EF2E-8B93E248114B}"/>
                  </a:ext>
                </a:extLst>
              </p:cNvPr>
              <p:cNvSpPr/>
              <p:nvPr/>
            </p:nvSpPr>
            <p:spPr>
              <a:xfrm>
                <a:off x="7452258" y="4623137"/>
                <a:ext cx="1016000" cy="100489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Graphic 24" descr="Yoga with solid fill">
                <a:extLst>
                  <a:ext uri="{FF2B5EF4-FFF2-40B4-BE49-F238E27FC236}">
                    <a16:creationId xmlns:a16="http://schemas.microsoft.com/office/drawing/2014/main" id="{0CE01D19-DB21-2111-E014-9B1E3C196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645025" y="4770112"/>
                <a:ext cx="646589" cy="646589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A5DF771-E61C-B803-9E30-B52C9E01D765}"/>
                </a:ext>
              </a:extLst>
            </p:cNvPr>
            <p:cNvGrpSpPr/>
            <p:nvPr/>
          </p:nvGrpSpPr>
          <p:grpSpPr>
            <a:xfrm>
              <a:off x="6457930" y="1632678"/>
              <a:ext cx="1016000" cy="1004895"/>
              <a:chOff x="8613761" y="4623136"/>
              <a:chExt cx="1016000" cy="1004895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C8DE86F-E97D-61F2-7852-C7EA2F98DCA5}"/>
                  </a:ext>
                </a:extLst>
              </p:cNvPr>
              <p:cNvSpPr/>
              <p:nvPr/>
            </p:nvSpPr>
            <p:spPr>
              <a:xfrm>
                <a:off x="8613761" y="4623136"/>
                <a:ext cx="1016000" cy="10048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Graphic 38" descr="Customer review with solid fill">
                <a:extLst>
                  <a:ext uri="{FF2B5EF4-FFF2-40B4-BE49-F238E27FC236}">
                    <a16:creationId xmlns:a16="http://schemas.microsoft.com/office/drawing/2014/main" id="{ED523C3B-05BB-7451-12E9-FFB7612B6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779038" y="4783925"/>
                <a:ext cx="683316" cy="683316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908F233-47B8-508E-C5CB-FA5A1F7C1451}"/>
                </a:ext>
              </a:extLst>
            </p:cNvPr>
            <p:cNvSpPr txBox="1"/>
            <p:nvPr/>
          </p:nvSpPr>
          <p:spPr>
            <a:xfrm>
              <a:off x="7639207" y="1760050"/>
              <a:ext cx="3160598" cy="70788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Surveys in multiple languages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50E351-9326-0EB2-A1A1-6005082CB0D4}"/>
                </a:ext>
              </a:extLst>
            </p:cNvPr>
            <p:cNvSpPr txBox="1"/>
            <p:nvPr/>
          </p:nvSpPr>
          <p:spPr>
            <a:xfrm>
              <a:off x="7558675" y="3113887"/>
              <a:ext cx="4028068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Social media toolkit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2DB4C44-FB40-A4AA-A6D7-1D29B1DF4C12}"/>
                </a:ext>
              </a:extLst>
            </p:cNvPr>
            <p:cNvSpPr txBox="1"/>
            <p:nvPr/>
          </p:nvSpPr>
          <p:spPr>
            <a:xfrm>
              <a:off x="7599640" y="4196442"/>
              <a:ext cx="3160598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Unique URL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257E37-2055-49F5-D5B5-87412937543F}"/>
                </a:ext>
              </a:extLst>
            </p:cNvPr>
            <p:cNvSpPr txBox="1"/>
            <p:nvPr/>
          </p:nvSpPr>
          <p:spPr>
            <a:xfrm>
              <a:off x="7639207" y="5376356"/>
              <a:ext cx="3160598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accent3"/>
                  </a:solidFill>
                  <a:cs typeface="Arial"/>
                </a:rPr>
                <a:t>Flexibility in promotion</a:t>
              </a: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37E1A-2803-5818-ABEA-7C7A6E7B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879" y="1180618"/>
            <a:ext cx="6172201" cy="534750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Clr>
                <a:schemeClr val="accent3"/>
              </a:buClr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Door-to-door</a:t>
            </a:r>
          </a:p>
          <a:p>
            <a:pPr>
              <a:lnSpc>
                <a:spcPct val="110000"/>
              </a:lnSpc>
              <a:buClr>
                <a:schemeClr val="accent3"/>
              </a:buClr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In-person events</a:t>
            </a:r>
          </a:p>
          <a:p>
            <a:pPr>
              <a:lnSpc>
                <a:spcPct val="110000"/>
              </a:lnSpc>
              <a:buClr>
                <a:schemeClr val="accent3"/>
              </a:buClr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Surveying in ESL classrooms as part of</a:t>
            </a:r>
            <a:br>
              <a:rPr lang="en-US" sz="24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24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class activities</a:t>
            </a:r>
          </a:p>
          <a:p>
            <a:pPr>
              <a:lnSpc>
                <a:spcPct val="110000"/>
              </a:lnSpc>
              <a:buClr>
                <a:schemeClr val="accent3"/>
              </a:buClr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One-on-one for those with literacy or language barriers</a:t>
            </a:r>
          </a:p>
          <a:p>
            <a:pPr>
              <a:lnSpc>
                <a:spcPct val="110000"/>
              </a:lnSpc>
              <a:buClr>
                <a:schemeClr val="accent3"/>
              </a:buClr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Social media posts</a:t>
            </a:r>
          </a:p>
          <a:p>
            <a:pPr>
              <a:lnSpc>
                <a:spcPct val="110000"/>
              </a:lnSpc>
              <a:buClr>
                <a:schemeClr val="accent3"/>
              </a:buClr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E-mail </a:t>
            </a:r>
          </a:p>
          <a:p>
            <a:pPr>
              <a:lnSpc>
                <a:spcPct val="110000"/>
              </a:lnSpc>
              <a:buClr>
                <a:schemeClr val="accent3"/>
              </a:buClr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Handing out postcards with survey QR code</a:t>
            </a:r>
          </a:p>
          <a:p>
            <a:pPr>
              <a:lnSpc>
                <a:spcPct val="110000"/>
              </a:lnSpc>
              <a:buClr>
                <a:schemeClr val="accent3"/>
              </a:buClr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Networking with other organizations that serve similar populations</a:t>
            </a:r>
          </a:p>
        </p:txBody>
      </p:sp>
    </p:spTree>
    <p:extLst>
      <p:ext uri="{BB962C8B-B14F-4D97-AF65-F5344CB8AC3E}">
        <p14:creationId xmlns:p14="http://schemas.microsoft.com/office/powerpoint/2010/main" val="96620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E3EB6AB-191B-91B5-E4F1-8FD94FD0F8B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534762"/>
            <a:ext cx="12192000" cy="1359255"/>
            <a:chOff x="0" y="5498745"/>
            <a:chExt cx="12192000" cy="135925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42980C-F617-7FAA-4AA1-032A9522AE5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22066"/>
              <a:ext cx="12192000" cy="1035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44A045-C7F7-B63F-6C0D-122594E1B20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498745"/>
              <a:ext cx="2199190" cy="1035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DD0C9DA-3E56-8D8F-93E1-94DABD20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78A12F"/>
                </a:solidFill>
                <a:cs typeface="Calibri" panose="020F0502020204030204" pitchFamily="34" charset="0"/>
              </a:rPr>
              <a:t>Increase in Number of Survey Respondents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C1B0F55-F208-3116-401F-A41EFED302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581017"/>
              </p:ext>
            </p:extLst>
          </p:nvPr>
        </p:nvGraphicFramePr>
        <p:xfrm>
          <a:off x="838198" y="188627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04536EE-CF45-CFE4-A0BB-5C065FC9C784}"/>
              </a:ext>
            </a:extLst>
          </p:cNvPr>
          <p:cNvSpPr txBox="1"/>
          <p:nvPr/>
        </p:nvSpPr>
        <p:spPr>
          <a:xfrm>
            <a:off x="5510785" y="4719615"/>
            <a:ext cx="424281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A12F"/>
                </a:solidFill>
                <a:cs typeface="Calibri" panose="020F0502020204030204" pitchFamily="34" charset="0"/>
              </a:rPr>
              <a:t>Responses</a:t>
            </a:r>
            <a:r>
              <a:rPr lang="en-US" dirty="0">
                <a:solidFill>
                  <a:srgbClr val="78A12F"/>
                </a:solidFill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A12F"/>
                </a:solidFill>
                <a:cs typeface="Calibri" panose="020F0502020204030204" pitchFamily="34" charset="0"/>
              </a:rPr>
              <a:t>more than doubled</a:t>
            </a:r>
            <a:r>
              <a:rPr lang="en-US" dirty="0">
                <a:solidFill>
                  <a:srgbClr val="78A12F"/>
                </a:solidFill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rgbClr val="78A12F"/>
                </a:solidFill>
                <a:cs typeface="Calibri" panose="020F0502020204030204" pitchFamily="34" charset="0"/>
              </a:rPr>
              <a:t>from 2020 to 2023, despite the survey window being three weeks shorter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5217AC-EF10-2E9F-8BEC-BA26B9A784CF}"/>
              </a:ext>
            </a:extLst>
          </p:cNvPr>
          <p:cNvSpPr txBox="1"/>
          <p:nvPr/>
        </p:nvSpPr>
        <p:spPr>
          <a:xfrm>
            <a:off x="647135" y="3094793"/>
            <a:ext cx="103723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3"/>
                </a:solidFill>
              </a:rPr>
              <a:t>2023</a:t>
            </a:r>
          </a:p>
          <a:p>
            <a:pPr algn="r"/>
            <a:endParaRPr lang="en-US" sz="2400" b="1" dirty="0"/>
          </a:p>
          <a:p>
            <a:pPr algn="r"/>
            <a:endParaRPr lang="en-US" sz="2400" b="1" dirty="0"/>
          </a:p>
          <a:p>
            <a:pPr algn="r"/>
            <a:endParaRPr lang="en-US" sz="2400" b="1" dirty="0"/>
          </a:p>
          <a:p>
            <a:pPr algn="r"/>
            <a:endParaRPr lang="en-US" sz="2400" b="1" dirty="0"/>
          </a:p>
          <a:p>
            <a:pPr algn="r"/>
            <a:r>
              <a:rPr lang="en-US" sz="2400" b="1" dirty="0">
                <a:solidFill>
                  <a:srgbClr val="78A12F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39920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939BCFA-CCED-16C8-0231-47928DF517D1}"/>
              </a:ext>
            </a:extLst>
          </p:cNvPr>
          <p:cNvGraphicFramePr>
            <a:graphicFrameLocks/>
          </p:cNvGraphicFramePr>
          <p:nvPr/>
        </p:nvGraphicFramePr>
        <p:xfrm>
          <a:off x="0" y="-11112"/>
          <a:ext cx="12344400" cy="7114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BBC805CB-F49E-0EE3-B3E8-5227908C24E0}"/>
              </a:ext>
            </a:extLst>
          </p:cNvPr>
          <p:cNvSpPr txBox="1">
            <a:spLocks/>
          </p:cNvSpPr>
          <p:nvPr/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b="1" dirty="0">
                <a:solidFill>
                  <a:srgbClr val="78A12F"/>
                </a:solidFill>
              </a:rPr>
              <a:t>Improved Representativeness</a:t>
            </a:r>
            <a:endParaRPr lang="en-US" sz="2400" i="1" dirty="0">
              <a:solidFill>
                <a:srgbClr val="78A12F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1A1CB1-C662-7B99-3548-5324571674E8}"/>
              </a:ext>
            </a:extLst>
          </p:cNvPr>
          <p:cNvGrpSpPr/>
          <p:nvPr/>
        </p:nvGrpSpPr>
        <p:grpSpPr>
          <a:xfrm>
            <a:off x="8764522" y="831877"/>
            <a:ext cx="2740291" cy="307777"/>
            <a:chOff x="8549571" y="891428"/>
            <a:chExt cx="2740291" cy="30777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DDAF70A-0A1E-5963-675D-37B706FC0364}"/>
                </a:ext>
              </a:extLst>
            </p:cNvPr>
            <p:cNvSpPr txBox="1"/>
            <p:nvPr/>
          </p:nvSpPr>
          <p:spPr>
            <a:xfrm>
              <a:off x="8808879" y="891428"/>
              <a:ext cx="24809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2020 Survey Respondents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AE3B613-C2A0-E6D5-7D41-BA79D2E14E51}"/>
                </a:ext>
              </a:extLst>
            </p:cNvPr>
            <p:cNvSpPr/>
            <p:nvPr/>
          </p:nvSpPr>
          <p:spPr>
            <a:xfrm>
              <a:off x="8549571" y="915662"/>
              <a:ext cx="259308" cy="25930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CBBC1B-28B6-FC92-2AC7-0E2BC5D075E5}"/>
              </a:ext>
            </a:extLst>
          </p:cNvPr>
          <p:cNvSpPr txBox="1"/>
          <p:nvPr/>
        </p:nvSpPr>
        <p:spPr>
          <a:xfrm>
            <a:off x="9023831" y="489678"/>
            <a:ext cx="2480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Kent County Population</a:t>
            </a:r>
            <a:r>
              <a:rPr lang="en-US" sz="1400" b="1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r>
            <a:endParaRPr lang="en-US" sz="14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C6DECB-57DD-A67C-A22F-E73C861B156A}"/>
              </a:ext>
            </a:extLst>
          </p:cNvPr>
          <p:cNvSpPr txBox="1"/>
          <p:nvPr/>
        </p:nvSpPr>
        <p:spPr>
          <a:xfrm>
            <a:off x="338168" y="6577379"/>
            <a:ext cx="592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baseline="30000" dirty="0"/>
              <a:t>1 </a:t>
            </a:r>
            <a:r>
              <a:rPr lang="en-US" sz="1000" i="1" dirty="0"/>
              <a:t>U.S. Census Bureau, 5-year ACS estimates (2018-2022)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D87420-4FCA-24AA-1761-0F094A4D4F9A}"/>
              </a:ext>
            </a:extLst>
          </p:cNvPr>
          <p:cNvGrpSpPr/>
          <p:nvPr/>
        </p:nvGrpSpPr>
        <p:grpSpPr>
          <a:xfrm>
            <a:off x="8764522" y="1185467"/>
            <a:ext cx="2740291" cy="307777"/>
            <a:chOff x="8334620" y="912879"/>
            <a:chExt cx="2740291" cy="307777"/>
          </a:xfrm>
        </p:grpSpPr>
        <p:sp>
          <p:nvSpPr>
            <p:cNvPr id="16" name="TextBox 2">
              <a:extLst>
                <a:ext uri="{FF2B5EF4-FFF2-40B4-BE49-F238E27FC236}">
                  <a16:creationId xmlns:a16="http://schemas.microsoft.com/office/drawing/2014/main" id="{C482C125-2B92-3D99-3E7A-DFD692D1961E}"/>
                </a:ext>
              </a:extLst>
            </p:cNvPr>
            <p:cNvSpPr txBox="1"/>
            <p:nvPr/>
          </p:nvSpPr>
          <p:spPr>
            <a:xfrm>
              <a:off x="8593928" y="912879"/>
              <a:ext cx="24809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accent3"/>
                  </a:solidFill>
                </a:rPr>
                <a:t>2023 Survey Respondents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CD53D70-AD14-3B65-6926-7F936E5E8F81}"/>
                </a:ext>
              </a:extLst>
            </p:cNvPr>
            <p:cNvSpPr/>
            <p:nvPr/>
          </p:nvSpPr>
          <p:spPr>
            <a:xfrm>
              <a:off x="8334620" y="919753"/>
              <a:ext cx="259308" cy="2593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28AF2BA-B30D-A465-D982-FBEBE0B72D87}"/>
              </a:ext>
            </a:extLst>
          </p:cNvPr>
          <p:cNvSpPr/>
          <p:nvPr/>
        </p:nvSpPr>
        <p:spPr>
          <a:xfrm>
            <a:off x="7978270" y="572058"/>
            <a:ext cx="1012594" cy="16898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0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76774E-2358-0602-AEF9-FEF2504BE9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414532" cy="3148314"/>
          </a:xfrm>
          <a:prstGeom prst="rect">
            <a:avLst/>
          </a:prstGeom>
          <a:solidFill>
            <a:srgbClr val="93B5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BDFFB-A983-9D42-5FBE-2198E524C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36240"/>
            <a:ext cx="12192000" cy="1626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5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415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D77FFB-AE6D-25C2-00E7-B146D4C509A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534762"/>
            <a:ext cx="12192000" cy="1359255"/>
            <a:chOff x="0" y="5498745"/>
            <a:chExt cx="12192000" cy="135925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77F9837-7B26-D12D-5196-6C9CE5AEFF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22066"/>
              <a:ext cx="12192000" cy="1035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7FAFF2-D704-C15D-B814-6CA12045832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498745"/>
              <a:ext cx="2199190" cy="1035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FBFD23FE-C721-C525-FE42-F5A8BF08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3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8A12F"/>
                </a:solidFill>
              </a:rPr>
              <a:t>Community Health Improvement Cycle</a:t>
            </a:r>
            <a:endParaRPr lang="en-US" i="1" dirty="0">
              <a:solidFill>
                <a:srgbClr val="78A12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DA2FFE-2648-BC64-F04C-D20FFE186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430" y="1825624"/>
            <a:ext cx="4982900" cy="266215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Clr>
                <a:schemeClr val="accent2"/>
              </a:buClr>
              <a:buNone/>
            </a:pPr>
            <a:r>
              <a:rPr lang="en-US" dirty="0">
                <a:solidFill>
                  <a:srgbClr val="78A12F"/>
                </a:solidFill>
              </a:rPr>
              <a:t>CHNA + CHIP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Clr>
                <a:schemeClr val="accent2"/>
              </a:buClr>
              <a:buNone/>
            </a:pPr>
            <a:r>
              <a:rPr lang="en-US" dirty="0">
                <a:solidFill>
                  <a:srgbClr val="78A12F"/>
                </a:solidFill>
              </a:rPr>
              <a:t>3-year cycle in Kent County</a:t>
            </a:r>
          </a:p>
          <a:p>
            <a:pPr lvl="1">
              <a:lnSpc>
                <a:spcPct val="110000"/>
              </a:lnSpc>
              <a:buClr>
                <a:schemeClr val="accent2"/>
              </a:buClr>
            </a:pPr>
            <a:r>
              <a:rPr lang="en-US" dirty="0"/>
              <a:t>KCHD leads and coordinates CHNA in partnership with 5 non-profit hospital systems</a:t>
            </a: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None/>
            </a:pP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5BDD80-6E67-227D-054E-BDE420C618AC}"/>
              </a:ext>
            </a:extLst>
          </p:cNvPr>
          <p:cNvSpPr txBox="1"/>
          <p:nvPr/>
        </p:nvSpPr>
        <p:spPr>
          <a:xfrm>
            <a:off x="749968" y="5667838"/>
            <a:ext cx="10692064" cy="540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0000"/>
              </a:lnSpc>
              <a:spcBef>
                <a:spcPts val="2400"/>
              </a:spcBef>
              <a:buClr>
                <a:schemeClr val="accent2"/>
              </a:buClr>
              <a:buNone/>
            </a:pPr>
            <a:r>
              <a:rPr lang="en-US" sz="2800" b="1" dirty="0">
                <a:solidFill>
                  <a:srgbClr val="78A12F"/>
                </a:solidFill>
              </a:rPr>
              <a:t>“The data you collect impacts the action you take.”</a:t>
            </a:r>
          </a:p>
        </p:txBody>
      </p:sp>
    </p:spTree>
    <p:extLst>
      <p:ext uri="{BB962C8B-B14F-4D97-AF65-F5344CB8AC3E}">
        <p14:creationId xmlns:p14="http://schemas.microsoft.com/office/powerpoint/2010/main" val="128043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1FC98D3-460D-C1BE-6EA2-6FF8F1D64D0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498745"/>
            <a:ext cx="12192000" cy="1359255"/>
            <a:chOff x="0" y="5498745"/>
            <a:chExt cx="12192000" cy="135925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726813-2E7C-6689-2B86-AD9D4FF555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22066"/>
              <a:ext cx="12192000" cy="1035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709EB7-94F2-6D58-8729-E496DC2AEE5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498745"/>
              <a:ext cx="2199190" cy="1035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DD0C9DA-3E56-8D8F-93E1-94DABD20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633497"/>
          </a:xfrm>
        </p:spPr>
        <p:txBody>
          <a:bodyPr/>
          <a:lstStyle/>
          <a:p>
            <a:r>
              <a:rPr lang="en-US" b="1" dirty="0">
                <a:solidFill>
                  <a:srgbClr val="78A12F"/>
                </a:solidFill>
                <a:cs typeface="Calibri"/>
              </a:rPr>
              <a:t>CHNA Survey Frustrations</a:t>
            </a:r>
            <a:endParaRPr lang="en-US" sz="2800" b="1" dirty="0">
              <a:solidFill>
                <a:srgbClr val="78A12F"/>
              </a:solidFill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FCABEB-E176-E16F-DED1-EFC656DB1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168644"/>
            <a:ext cx="10218819" cy="4291630"/>
          </a:xfrm>
        </p:spPr>
        <p:txBody>
          <a:bodyPr vert="horz" lIns="91440" tIns="45721" rIns="91440" bIns="45721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en-US" sz="2400" dirty="0">
                <a:solidFill>
                  <a:srgbClr val="78A12F"/>
                </a:solidFill>
                <a:latin typeface="+mn-lt"/>
                <a:cs typeface="Calibri"/>
              </a:rPr>
              <a:t>Survey was too long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en-US" sz="2200" dirty="0">
                <a:cs typeface="Calibri"/>
              </a:rPr>
              <a:t>71 questions in 2020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en-US" sz="2200" dirty="0">
                <a:cs typeface="Calibri"/>
              </a:rPr>
              <a:t>16 (!) demographic questions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en-US" sz="2400" dirty="0">
                <a:solidFill>
                  <a:srgbClr val="78A12F"/>
                </a:solidFill>
                <a:latin typeface="+mn-lt"/>
                <a:cs typeface="Calibri"/>
              </a:rPr>
              <a:t>New year? New survey instrument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en-US" sz="2000" dirty="0">
                <a:latin typeface="+mn-lt"/>
                <a:cs typeface="Calibri"/>
              </a:rPr>
              <a:t>Extremely hard / impossible to track trends over time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en-US" sz="2400" dirty="0">
                <a:solidFill>
                  <a:srgbClr val="78A12F"/>
                </a:solidFill>
                <a:latin typeface="+mn-lt"/>
                <a:cs typeface="Calibri"/>
              </a:rPr>
              <a:t>Tension between representation and special populations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en-US" sz="2000" dirty="0">
                <a:cs typeface="Calibri"/>
              </a:rPr>
              <a:t>Could not shake the feeling that the same people were responding every year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en-US" sz="2000" dirty="0">
                <a:cs typeface="Calibri"/>
              </a:rPr>
              <a:t>Demographics did not match the county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</a:pPr>
            <a:endParaRPr lang="en-US" sz="24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38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C9494D6-84DA-06A7-AB06-220BB8EAAA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192368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BBC805CB-F49E-0EE3-B3E8-5227908C24E0}"/>
              </a:ext>
            </a:extLst>
          </p:cNvPr>
          <p:cNvSpPr txBox="1">
            <a:spLocks/>
          </p:cNvSpPr>
          <p:nvPr/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b="1" dirty="0">
                <a:solidFill>
                  <a:srgbClr val="78A12F"/>
                </a:solidFill>
              </a:rPr>
              <a:t>Convenience Sample Results</a:t>
            </a:r>
            <a:endParaRPr lang="en-US" sz="2400" i="1" dirty="0">
              <a:solidFill>
                <a:srgbClr val="78A12F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1A1CB1-C662-7B99-3548-5324571674E8}"/>
              </a:ext>
            </a:extLst>
          </p:cNvPr>
          <p:cNvGrpSpPr/>
          <p:nvPr/>
        </p:nvGrpSpPr>
        <p:grpSpPr>
          <a:xfrm>
            <a:off x="8778170" y="774441"/>
            <a:ext cx="2740291" cy="523220"/>
            <a:chOff x="8549571" y="891428"/>
            <a:chExt cx="2740291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DDAF70A-0A1E-5963-675D-37B706FC0364}"/>
                </a:ext>
              </a:extLst>
            </p:cNvPr>
            <p:cNvSpPr txBox="1"/>
            <p:nvPr/>
          </p:nvSpPr>
          <p:spPr>
            <a:xfrm>
              <a:off x="8808879" y="891428"/>
              <a:ext cx="24809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2020 CHNA Survey Respondents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AE3B613-C2A0-E6D5-7D41-BA79D2E14E51}"/>
                </a:ext>
              </a:extLst>
            </p:cNvPr>
            <p:cNvSpPr/>
            <p:nvPr/>
          </p:nvSpPr>
          <p:spPr>
            <a:xfrm>
              <a:off x="8549571" y="1054161"/>
              <a:ext cx="259308" cy="25930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CBBC1B-28B6-FC92-2AC7-0E2BC5D075E5}"/>
              </a:ext>
            </a:extLst>
          </p:cNvPr>
          <p:cNvSpPr txBox="1"/>
          <p:nvPr/>
        </p:nvSpPr>
        <p:spPr>
          <a:xfrm>
            <a:off x="9023831" y="489678"/>
            <a:ext cx="2480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Kent County Population</a:t>
            </a:r>
            <a:r>
              <a:rPr lang="en-US" sz="1400" b="1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r>
            <a:endParaRPr lang="en-US" sz="14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C6DECB-57DD-A67C-A22F-E73C861B156A}"/>
              </a:ext>
            </a:extLst>
          </p:cNvPr>
          <p:cNvSpPr txBox="1"/>
          <p:nvPr/>
        </p:nvSpPr>
        <p:spPr>
          <a:xfrm>
            <a:off x="338168" y="6577379"/>
            <a:ext cx="592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baseline="30000" dirty="0"/>
              <a:t>1 </a:t>
            </a:r>
            <a:r>
              <a:rPr lang="en-US" sz="1000" i="1" dirty="0"/>
              <a:t>U.S. Census Bureau, 5-year ACS estimates (2018-2022)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722C53-F595-93D9-F8C6-B2D8A01C8C17}"/>
              </a:ext>
            </a:extLst>
          </p:cNvPr>
          <p:cNvSpPr txBox="1"/>
          <p:nvPr/>
        </p:nvSpPr>
        <p:spPr>
          <a:xfrm>
            <a:off x="264996" y="1458418"/>
            <a:ext cx="2210938" cy="4352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18-34</a:t>
            </a:r>
          </a:p>
          <a:p>
            <a:pPr algn="r">
              <a:spcAft>
                <a:spcPts val="3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35-54</a:t>
            </a:r>
          </a:p>
          <a:p>
            <a:pPr algn="r">
              <a:spcAft>
                <a:spcPts val="2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55+</a:t>
            </a: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spcAft>
                <a:spcPts val="2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Female</a:t>
            </a:r>
          </a:p>
          <a:p>
            <a:pPr algn="r">
              <a:spcAft>
                <a:spcPts val="2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Male</a:t>
            </a: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spcAft>
                <a:spcPts val="2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Asian</a:t>
            </a:r>
          </a:p>
          <a:p>
            <a:pPr algn="r">
              <a:spcAft>
                <a:spcPts val="2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Black</a:t>
            </a:r>
          </a:p>
          <a:p>
            <a:pPr algn="r">
              <a:spcAft>
                <a:spcPts val="2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Hispanic</a:t>
            </a:r>
          </a:p>
          <a:p>
            <a:pPr algn="r">
              <a:spcAft>
                <a:spcPts val="3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White</a:t>
            </a: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spcAft>
                <a:spcPts val="2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&lt; High School</a:t>
            </a:r>
          </a:p>
          <a:p>
            <a:pPr algn="r">
              <a:spcAft>
                <a:spcPts val="2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HS Graduate</a:t>
            </a:r>
          </a:p>
          <a:p>
            <a:pPr algn="r">
              <a:spcAft>
                <a:spcPts val="2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Some College</a:t>
            </a:r>
          </a:p>
          <a:p>
            <a:pPr algn="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Bachelor’s Degree +</a:t>
            </a:r>
          </a:p>
        </p:txBody>
      </p:sp>
    </p:spTree>
    <p:extLst>
      <p:ext uri="{BB962C8B-B14F-4D97-AF65-F5344CB8AC3E}">
        <p14:creationId xmlns:p14="http://schemas.microsoft.com/office/powerpoint/2010/main" val="193685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D6A0BA-AA06-9ECD-0F60-A2743D919B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414532" cy="3148314"/>
          </a:xfrm>
          <a:prstGeom prst="rect">
            <a:avLst/>
          </a:prstGeom>
          <a:solidFill>
            <a:srgbClr val="93B5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1FF26-CCEC-68A0-BE32-016E6862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7" y="2014839"/>
            <a:ext cx="7267698" cy="1133475"/>
          </a:xfrm>
        </p:spPr>
        <p:txBody>
          <a:bodyPr>
            <a:normAutofit/>
          </a:bodyPr>
          <a:lstStyle/>
          <a:p>
            <a:r>
              <a:rPr lang="en-US" sz="5400" b="1" dirty="0"/>
              <a:t>Three Key Factors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D5E22-0038-CC8A-AAE6-649AEFFF0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267" y="3312411"/>
            <a:ext cx="7267698" cy="235918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Multi-Mode Surveys and Samples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Leverage Existing Partnerships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Community-Led Outreach</a:t>
            </a:r>
          </a:p>
        </p:txBody>
      </p:sp>
    </p:spTree>
    <p:extLst>
      <p:ext uri="{BB962C8B-B14F-4D97-AF65-F5344CB8AC3E}">
        <p14:creationId xmlns:p14="http://schemas.microsoft.com/office/powerpoint/2010/main" val="137939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C5E47971-AA4D-C0AC-91C9-132271640C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450869"/>
              </p:ext>
            </p:extLst>
          </p:nvPr>
        </p:nvGraphicFramePr>
        <p:xfrm>
          <a:off x="902450" y="927322"/>
          <a:ext cx="10515600" cy="56441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7295">
                  <a:extLst>
                    <a:ext uri="{9D8B030D-6E8A-4147-A177-3AD203B41FA5}">
                      <a16:colId xmlns:a16="http://schemas.microsoft.com/office/drawing/2014/main" val="2214573818"/>
                    </a:ext>
                  </a:extLst>
                </a:gridCol>
                <a:gridCol w="3217783">
                  <a:extLst>
                    <a:ext uri="{9D8B030D-6E8A-4147-A177-3AD203B41FA5}">
                      <a16:colId xmlns:a16="http://schemas.microsoft.com/office/drawing/2014/main" val="2683707337"/>
                    </a:ext>
                  </a:extLst>
                </a:gridCol>
                <a:gridCol w="2961087">
                  <a:extLst>
                    <a:ext uri="{9D8B030D-6E8A-4147-A177-3AD203B41FA5}">
                      <a16:colId xmlns:a16="http://schemas.microsoft.com/office/drawing/2014/main" val="3741409149"/>
                    </a:ext>
                  </a:extLst>
                </a:gridCol>
                <a:gridCol w="3089435">
                  <a:extLst>
                    <a:ext uri="{9D8B030D-6E8A-4147-A177-3AD203B41FA5}">
                      <a16:colId xmlns:a16="http://schemas.microsoft.com/office/drawing/2014/main" val="943610549"/>
                    </a:ext>
                  </a:extLst>
                </a:gridCol>
              </a:tblGrid>
              <a:tr h="20693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Random</a:t>
                      </a:r>
                      <a:endParaRPr lang="en-US" sz="2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Convenience</a:t>
                      </a:r>
                      <a:endParaRPr lang="en-US" sz="2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Targeted</a:t>
                      </a:r>
                      <a:endParaRPr lang="en-US" sz="2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059667"/>
                  </a:ext>
                </a:extLst>
              </a:tr>
              <a:tr h="1351063"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accent4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accent4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tx2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068802"/>
                  </a:ext>
                </a:extLst>
              </a:tr>
              <a:tr h="19278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/>
                          </a:solidFill>
                          <a:latin typeface="+mn-lt"/>
                          <a:cs typeface="Calibri" panose="020F0502020204030204" pitchFamily="34" charset="0"/>
                        </a:rPr>
                        <a:t>Pros</a:t>
                      </a:r>
                      <a:endParaRPr lang="en-US" sz="2200" b="1" dirty="0">
                        <a:solidFill>
                          <a:schemeClr val="accent4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Representative</a:t>
                      </a:r>
                      <a:b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(+/- 5%) 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en-US" sz="500" b="1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Cost-effective</a:t>
                      </a:r>
                      <a:b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&amp; quick 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Produces bias in</a:t>
                      </a:r>
                      <a:b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a way we want!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858416"/>
                  </a:ext>
                </a:extLst>
              </a:tr>
              <a:tr h="12070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/>
                          </a:solidFill>
                          <a:latin typeface="+mn-lt"/>
                          <a:cs typeface="Calibri" panose="020F0502020204030204" pitchFamily="34" charset="0"/>
                        </a:rPr>
                        <a:t>Cons</a:t>
                      </a:r>
                      <a:endParaRPr lang="en-US" sz="2200" b="1" dirty="0">
                        <a:solidFill>
                          <a:schemeClr val="accent4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Cost &amp; not quick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Produces bias / </a:t>
                      </a:r>
                    </a:p>
                    <a:p>
                      <a:pPr marL="0" indent="0" algn="ctr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Non-representative 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Relies heavily</a:t>
                      </a:r>
                      <a:b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on trust 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455867"/>
                  </a:ext>
                </a:extLst>
              </a:tr>
              <a:tr h="575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/>
                          </a:solidFill>
                          <a:latin typeface="+mn-lt"/>
                          <a:cs typeface="Calibri" panose="020F0502020204030204" pitchFamily="34" charset="0"/>
                        </a:rPr>
                        <a:t>Method</a:t>
                      </a:r>
                      <a:endParaRPr lang="en-US" sz="2200" b="1" dirty="0">
                        <a:solidFill>
                          <a:schemeClr val="accent4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Telephone &amp;</a:t>
                      </a:r>
                      <a:b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web panel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Paper &amp; web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Paper &amp; web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123166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42B0347B-0850-FD86-C773-90610A4D3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04"/>
          <a:stretch/>
        </p:blipFill>
        <p:spPr>
          <a:xfrm>
            <a:off x="8844179" y="1469313"/>
            <a:ext cx="2095414" cy="11288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B97815-24EF-D1EE-20F6-64E4D61811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4" r="7070" b="-2"/>
          <a:stretch/>
        </p:blipFill>
        <p:spPr>
          <a:xfrm>
            <a:off x="2619442" y="1469313"/>
            <a:ext cx="2158570" cy="11288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91E51D-6686-85A7-888B-7BC004BC0D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7" r="2174" b="-1"/>
          <a:stretch/>
        </p:blipFill>
        <p:spPr>
          <a:xfrm>
            <a:off x="5503371" y="1511231"/>
            <a:ext cx="2615449" cy="11288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A4271E-2CEC-4DCD-BEF3-1BB1A1601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Multi-Mode Survey = Multiple Sampling Methods</a:t>
            </a:r>
          </a:p>
        </p:txBody>
      </p:sp>
    </p:spTree>
    <p:extLst>
      <p:ext uri="{BB962C8B-B14F-4D97-AF65-F5344CB8AC3E}">
        <p14:creationId xmlns:p14="http://schemas.microsoft.com/office/powerpoint/2010/main" val="395511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51C67C2-167F-758C-3C9D-481E8EEAD5C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534762"/>
            <a:ext cx="12192000" cy="1359255"/>
            <a:chOff x="0" y="5498745"/>
            <a:chExt cx="12192000" cy="13592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6088B75-8B74-79F9-869C-0429409298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22066"/>
              <a:ext cx="12192000" cy="1035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711BED-CE68-14D2-8480-8C41B728CF5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498745"/>
              <a:ext cx="2199190" cy="1035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975740-95F2-1B32-FA91-854BD1971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8A12F"/>
                </a:solidFill>
              </a:rPr>
              <a:t>Leverage Existing Partnerships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5C8DC5-8456-8F4B-C2AB-9C1B3785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281038"/>
            <a:ext cx="11060573" cy="3211837"/>
          </a:xfrm>
        </p:spPr>
        <p:txBody>
          <a:bodyPr vert="horz" lIns="91440" tIns="45721" rIns="91440" bIns="45721" rtlCol="0" anchor="t">
            <a:normAutofit/>
          </a:bodyPr>
          <a:lstStyle/>
          <a:p>
            <a:pPr>
              <a:lnSpc>
                <a:spcPct val="100000"/>
              </a:lnSpc>
              <a:buClr>
                <a:schemeClr val="accent4"/>
              </a:buClr>
            </a:pPr>
            <a:r>
              <a:rPr lang="en-US" sz="2400" dirty="0">
                <a:solidFill>
                  <a:srgbClr val="78A12F"/>
                </a:solidFill>
                <a:latin typeface="+mn-lt"/>
                <a:cs typeface="Calibri"/>
              </a:rPr>
              <a:t>Established in 2022  </a:t>
            </a:r>
            <a:endParaRPr lang="en-US" sz="2400" dirty="0">
              <a:solidFill>
                <a:srgbClr val="78A12F"/>
              </a:solidFill>
              <a:latin typeface="+mn-lt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Clr>
                <a:schemeClr val="accent4"/>
              </a:buClr>
            </a:pP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  <a:cs typeface="Calibri"/>
              </a:rPr>
              <a:t>Evolved from community relationships built during COVID-19 pandemic </a:t>
            </a:r>
          </a:p>
          <a:p>
            <a:pPr marL="457205" lvl="1" indent="0">
              <a:lnSpc>
                <a:spcPct val="100000"/>
              </a:lnSpc>
              <a:buClr>
                <a:schemeClr val="accent4"/>
              </a:buClr>
              <a:buNone/>
            </a:pPr>
            <a:endParaRPr lang="en-US" sz="2000" b="0" dirty="0">
              <a:solidFill>
                <a:schemeClr val="tx1">
                  <a:lumMod val="50000"/>
                </a:schemeClr>
              </a:solidFill>
              <a:latin typeface="+mn-lt"/>
              <a:cs typeface="Calibri"/>
            </a:endParaRPr>
          </a:p>
          <a:p>
            <a:pPr>
              <a:lnSpc>
                <a:spcPct val="100000"/>
              </a:lnSpc>
              <a:buClr>
                <a:schemeClr val="accent4"/>
              </a:buClr>
            </a:pPr>
            <a:r>
              <a:rPr lang="en-US" sz="2400" dirty="0">
                <a:solidFill>
                  <a:srgbClr val="78A12F"/>
                </a:solidFill>
                <a:latin typeface="+mn-lt"/>
                <a:cs typeface="Calibri"/>
              </a:rPr>
              <a:t>Had met in person for 18 months </a:t>
            </a:r>
            <a:r>
              <a:rPr lang="en-US" sz="2400" u="sng" dirty="0">
                <a:solidFill>
                  <a:srgbClr val="78A12F"/>
                </a:solidFill>
                <a:latin typeface="+mn-lt"/>
                <a:cs typeface="Calibri"/>
              </a:rPr>
              <a:t>before the surveys were launched</a:t>
            </a:r>
            <a:endParaRPr lang="en-US" sz="2400" b="1" dirty="0">
              <a:solidFill>
                <a:srgbClr val="78A12F"/>
              </a:solidFill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4F5367-052C-69A5-A7BD-C3059378C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46" y="1377969"/>
            <a:ext cx="4913378" cy="11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0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FF39E7-D743-6505-3158-3AB13486BEE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524740"/>
            <a:ext cx="12192000" cy="1359255"/>
            <a:chOff x="0" y="5498745"/>
            <a:chExt cx="12192000" cy="135925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7D68473-5320-960C-5B1F-ACEB5303B6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22066"/>
              <a:ext cx="12192000" cy="1035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900A6C9-4C22-0C12-E2E0-45AE794B851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498745"/>
              <a:ext cx="2199190" cy="1035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DD0C9DA-3E56-8D8F-93E1-94DABD20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33" y="387963"/>
            <a:ext cx="4444499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78A12F"/>
                </a:solidFill>
              </a:rPr>
              <a:t>Community-Led Outreach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1B79A6-BBFB-40E9-50CB-E15133EA5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9587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Clr>
                <a:schemeClr val="accent4"/>
              </a:buClr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Arial"/>
              </a:rPr>
              <a:t>Priority populations were identified 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chemeClr val="accent4"/>
              </a:buClr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Arial"/>
              </a:rPr>
              <a:t>Request made of HEC-Community Voice partners to support surveying efforts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99AD9D-C27A-0ACC-D365-24303CBC0021}"/>
              </a:ext>
            </a:extLst>
          </p:cNvPr>
          <p:cNvGrpSpPr/>
          <p:nvPr/>
        </p:nvGrpSpPr>
        <p:grpSpPr>
          <a:xfrm>
            <a:off x="6419470" y="755961"/>
            <a:ext cx="5167273" cy="5577543"/>
            <a:chOff x="6419470" y="755961"/>
            <a:chExt cx="5167273" cy="557754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28F810-4EC3-1837-647E-C7AD92900FC7}"/>
                </a:ext>
              </a:extLst>
            </p:cNvPr>
            <p:cNvSpPr txBox="1"/>
            <p:nvPr/>
          </p:nvSpPr>
          <p:spPr>
            <a:xfrm>
              <a:off x="7599640" y="1027574"/>
              <a:ext cx="2557614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accent4"/>
                  </a:solidFill>
                  <a:cs typeface="Arial"/>
                </a:rPr>
                <a:t>Compensation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D1D43C5-9839-7067-D91A-3F4FA38634FA}"/>
                </a:ext>
              </a:extLst>
            </p:cNvPr>
            <p:cNvGrpSpPr/>
            <p:nvPr/>
          </p:nvGrpSpPr>
          <p:grpSpPr>
            <a:xfrm>
              <a:off x="6419470" y="755961"/>
              <a:ext cx="1016000" cy="1004895"/>
              <a:chOff x="5500817" y="1307906"/>
              <a:chExt cx="1016000" cy="96368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5D23865-793E-161E-2946-5E2F0A0F8A54}"/>
                  </a:ext>
                </a:extLst>
              </p:cNvPr>
              <p:cNvSpPr/>
              <p:nvPr/>
            </p:nvSpPr>
            <p:spPr>
              <a:xfrm>
                <a:off x="5500817" y="1307906"/>
                <a:ext cx="1016000" cy="96368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Graphic 5" descr="Dollar with solid fill">
                <a:extLst>
                  <a:ext uri="{FF2B5EF4-FFF2-40B4-BE49-F238E27FC236}">
                    <a16:creationId xmlns:a16="http://schemas.microsoft.com/office/drawing/2014/main" id="{52F32A22-FAEE-0799-7628-654027763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64987" y="1443894"/>
                <a:ext cx="691704" cy="691704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1DE745F-14A0-2E7B-D8D5-B2795297CDB4}"/>
                </a:ext>
              </a:extLst>
            </p:cNvPr>
            <p:cNvGrpSpPr/>
            <p:nvPr/>
          </p:nvGrpSpPr>
          <p:grpSpPr>
            <a:xfrm>
              <a:off x="6457930" y="3049644"/>
              <a:ext cx="1016000" cy="1004895"/>
              <a:chOff x="8114918" y="1596141"/>
              <a:chExt cx="1016000" cy="100489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7DEDB01-3624-FEC6-3E96-0633A2C96EC8}"/>
                  </a:ext>
                </a:extLst>
              </p:cNvPr>
              <p:cNvSpPr/>
              <p:nvPr/>
            </p:nvSpPr>
            <p:spPr>
              <a:xfrm>
                <a:off x="8114918" y="1596141"/>
                <a:ext cx="1016000" cy="100489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Comment Like with solid fill">
                <a:extLst>
                  <a:ext uri="{FF2B5EF4-FFF2-40B4-BE49-F238E27FC236}">
                    <a16:creationId xmlns:a16="http://schemas.microsoft.com/office/drawing/2014/main" id="{1D866A92-9979-CE60-53CF-115532D2D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199663" y="1722607"/>
                <a:ext cx="846510" cy="846510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DFBE4B4-1F3A-75ED-EF9F-33FECC65DB2B}"/>
                </a:ext>
              </a:extLst>
            </p:cNvPr>
            <p:cNvGrpSpPr/>
            <p:nvPr/>
          </p:nvGrpSpPr>
          <p:grpSpPr>
            <a:xfrm>
              <a:off x="6457140" y="4198206"/>
              <a:ext cx="1016000" cy="1004895"/>
              <a:chOff x="8859517" y="1503005"/>
              <a:chExt cx="1016000" cy="100489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B2D344C-87D6-8766-6A21-2215771002C6}"/>
                  </a:ext>
                </a:extLst>
              </p:cNvPr>
              <p:cNvSpPr/>
              <p:nvPr/>
            </p:nvSpPr>
            <p:spPr>
              <a:xfrm>
                <a:off x="8859517" y="1503005"/>
                <a:ext cx="1016000" cy="10048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Graphic 22" descr="Internet with solid fill">
                <a:extLst>
                  <a:ext uri="{FF2B5EF4-FFF2-40B4-BE49-F238E27FC236}">
                    <a16:creationId xmlns:a16="http://schemas.microsoft.com/office/drawing/2014/main" id="{77E5B934-7838-6FAF-93DB-AE686CDAD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962061" y="1583593"/>
                <a:ext cx="810911" cy="758594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B9C18CE-CBD5-B039-F3C6-3D3BC68E68C9}"/>
                </a:ext>
              </a:extLst>
            </p:cNvPr>
            <p:cNvGrpSpPr/>
            <p:nvPr/>
          </p:nvGrpSpPr>
          <p:grpSpPr>
            <a:xfrm>
              <a:off x="6456865" y="5328609"/>
              <a:ext cx="1016000" cy="1004895"/>
              <a:chOff x="7451193" y="4623137"/>
              <a:chExt cx="1016000" cy="100489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51C88DE-881C-F1D5-EF2E-8B93E248114B}"/>
                  </a:ext>
                </a:extLst>
              </p:cNvPr>
              <p:cNvSpPr/>
              <p:nvPr/>
            </p:nvSpPr>
            <p:spPr>
              <a:xfrm>
                <a:off x="7451193" y="4623137"/>
                <a:ext cx="1016000" cy="100489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Graphic 24" descr="Yoga with solid fill">
                <a:extLst>
                  <a:ext uri="{FF2B5EF4-FFF2-40B4-BE49-F238E27FC236}">
                    <a16:creationId xmlns:a16="http://schemas.microsoft.com/office/drawing/2014/main" id="{0CE01D19-DB21-2111-E014-9B1E3C196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645025" y="4770112"/>
                <a:ext cx="646589" cy="646589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A5DF771-E61C-B803-9E30-B52C9E01D765}"/>
                </a:ext>
              </a:extLst>
            </p:cNvPr>
            <p:cNvGrpSpPr/>
            <p:nvPr/>
          </p:nvGrpSpPr>
          <p:grpSpPr>
            <a:xfrm>
              <a:off x="6456865" y="1887322"/>
              <a:ext cx="1016000" cy="1004895"/>
              <a:chOff x="8612696" y="4623136"/>
              <a:chExt cx="1016000" cy="1004895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C8DE86F-E97D-61F2-7852-C7EA2F98DCA5}"/>
                  </a:ext>
                </a:extLst>
              </p:cNvPr>
              <p:cNvSpPr/>
              <p:nvPr/>
            </p:nvSpPr>
            <p:spPr>
              <a:xfrm>
                <a:off x="8612696" y="4623136"/>
                <a:ext cx="1016000" cy="10048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Graphic 38" descr="Customer review with solid fill">
                <a:extLst>
                  <a:ext uri="{FF2B5EF4-FFF2-40B4-BE49-F238E27FC236}">
                    <a16:creationId xmlns:a16="http://schemas.microsoft.com/office/drawing/2014/main" id="{ED523C3B-05BB-7451-12E9-FFB7612B6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779038" y="4783925"/>
                <a:ext cx="683316" cy="683316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908F233-47B8-508E-C5CB-FA5A1F7C1451}"/>
                </a:ext>
              </a:extLst>
            </p:cNvPr>
            <p:cNvSpPr txBox="1"/>
            <p:nvPr/>
          </p:nvSpPr>
          <p:spPr>
            <a:xfrm>
              <a:off x="7639207" y="2014694"/>
              <a:ext cx="3160598" cy="70788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  <a:cs typeface="Arial"/>
                </a:rPr>
                <a:t>Surveys in multiple languages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50E351-9326-0EB2-A1A1-6005082CB0D4}"/>
                </a:ext>
              </a:extLst>
            </p:cNvPr>
            <p:cNvSpPr txBox="1"/>
            <p:nvPr/>
          </p:nvSpPr>
          <p:spPr>
            <a:xfrm>
              <a:off x="7558675" y="3368531"/>
              <a:ext cx="4028068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accent5"/>
                  </a:solidFill>
                  <a:cs typeface="Arial"/>
                </a:rPr>
                <a:t>Social media toolkit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2DB4C44-FB40-A4AA-A6D7-1D29B1DF4C12}"/>
                </a:ext>
              </a:extLst>
            </p:cNvPr>
            <p:cNvSpPr txBox="1"/>
            <p:nvPr/>
          </p:nvSpPr>
          <p:spPr>
            <a:xfrm>
              <a:off x="7599640" y="4451086"/>
              <a:ext cx="3160598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cs typeface="Arial"/>
                </a:rPr>
                <a:t>Unique URL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257E37-2055-49F5-D5B5-87412937543F}"/>
                </a:ext>
              </a:extLst>
            </p:cNvPr>
            <p:cNvSpPr txBox="1"/>
            <p:nvPr/>
          </p:nvSpPr>
          <p:spPr>
            <a:xfrm>
              <a:off x="7639207" y="5631000"/>
              <a:ext cx="3160598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accent3"/>
                  </a:solidFill>
                  <a:cs typeface="Arial"/>
                </a:rPr>
                <a:t>Flexibility in promotion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63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CAB2E3-79EB-E562-2208-FAB0EC7C15B2}"/>
              </a:ext>
            </a:extLst>
          </p:cNvPr>
          <p:cNvSpPr/>
          <p:nvPr/>
        </p:nvSpPr>
        <p:spPr>
          <a:xfrm>
            <a:off x="0" y="5106640"/>
            <a:ext cx="12192000" cy="1751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C3D71E-9CB2-C509-6FCC-8D149FDDB68B}"/>
              </a:ext>
            </a:extLst>
          </p:cNvPr>
          <p:cNvGrpSpPr/>
          <p:nvPr/>
        </p:nvGrpSpPr>
        <p:grpSpPr>
          <a:xfrm>
            <a:off x="635219" y="640228"/>
            <a:ext cx="5128813" cy="5577543"/>
            <a:chOff x="6457930" y="501317"/>
            <a:chExt cx="5128813" cy="557754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28F810-4EC3-1837-647E-C7AD92900FC7}"/>
                </a:ext>
              </a:extLst>
            </p:cNvPr>
            <p:cNvSpPr txBox="1"/>
            <p:nvPr/>
          </p:nvSpPr>
          <p:spPr>
            <a:xfrm>
              <a:off x="7599640" y="772930"/>
              <a:ext cx="2557614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accent4"/>
                  </a:solidFill>
                  <a:cs typeface="Arial"/>
                </a:rPr>
                <a:t>Compensation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D1D43C5-9839-7067-D91A-3F4FA38634FA}"/>
                </a:ext>
              </a:extLst>
            </p:cNvPr>
            <p:cNvGrpSpPr/>
            <p:nvPr/>
          </p:nvGrpSpPr>
          <p:grpSpPr>
            <a:xfrm>
              <a:off x="6457930" y="501317"/>
              <a:ext cx="1016000" cy="1004895"/>
              <a:chOff x="5539277" y="1307906"/>
              <a:chExt cx="1016000" cy="96368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5D23865-793E-161E-2946-5E2F0A0F8A54}"/>
                  </a:ext>
                </a:extLst>
              </p:cNvPr>
              <p:cNvSpPr/>
              <p:nvPr/>
            </p:nvSpPr>
            <p:spPr>
              <a:xfrm>
                <a:off x="5539277" y="1307906"/>
                <a:ext cx="1016000" cy="96368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Graphic 5" descr="Dollar with solid fill">
                <a:extLst>
                  <a:ext uri="{FF2B5EF4-FFF2-40B4-BE49-F238E27FC236}">
                    <a16:creationId xmlns:a16="http://schemas.microsoft.com/office/drawing/2014/main" id="{52F32A22-FAEE-0799-7628-654027763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13113" y="1443894"/>
                <a:ext cx="691704" cy="691704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1DE745F-14A0-2E7B-D8D5-B2795297CDB4}"/>
                </a:ext>
              </a:extLst>
            </p:cNvPr>
            <p:cNvGrpSpPr/>
            <p:nvPr/>
          </p:nvGrpSpPr>
          <p:grpSpPr>
            <a:xfrm>
              <a:off x="6457930" y="2795000"/>
              <a:ext cx="1016000" cy="1004895"/>
              <a:chOff x="8114918" y="1596141"/>
              <a:chExt cx="1016000" cy="100489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7DEDB01-3624-FEC6-3E96-0633A2C96EC8}"/>
                  </a:ext>
                </a:extLst>
              </p:cNvPr>
              <p:cNvSpPr/>
              <p:nvPr/>
            </p:nvSpPr>
            <p:spPr>
              <a:xfrm>
                <a:off x="8114918" y="1596141"/>
                <a:ext cx="1016000" cy="10048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Comment Like with solid fill">
                <a:extLst>
                  <a:ext uri="{FF2B5EF4-FFF2-40B4-BE49-F238E27FC236}">
                    <a16:creationId xmlns:a16="http://schemas.microsoft.com/office/drawing/2014/main" id="{1D866A92-9979-CE60-53CF-115532D2D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199663" y="1722607"/>
                <a:ext cx="846510" cy="846510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DFBE4B4-1F3A-75ED-EF9F-33FECC65DB2B}"/>
                </a:ext>
              </a:extLst>
            </p:cNvPr>
            <p:cNvGrpSpPr/>
            <p:nvPr/>
          </p:nvGrpSpPr>
          <p:grpSpPr>
            <a:xfrm>
              <a:off x="6457930" y="3943562"/>
              <a:ext cx="1016000" cy="1004895"/>
              <a:chOff x="8860307" y="1503005"/>
              <a:chExt cx="1016000" cy="100489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B2D344C-87D6-8766-6A21-2215771002C6}"/>
                  </a:ext>
                </a:extLst>
              </p:cNvPr>
              <p:cNvSpPr/>
              <p:nvPr/>
            </p:nvSpPr>
            <p:spPr>
              <a:xfrm>
                <a:off x="8860307" y="1503005"/>
                <a:ext cx="1016000" cy="10048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Graphic 22" descr="Internet with solid fill">
                <a:extLst>
                  <a:ext uri="{FF2B5EF4-FFF2-40B4-BE49-F238E27FC236}">
                    <a16:creationId xmlns:a16="http://schemas.microsoft.com/office/drawing/2014/main" id="{77E5B934-7838-6FAF-93DB-AE686CDAD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962061" y="1583593"/>
                <a:ext cx="810911" cy="758594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B9C18CE-CBD5-B039-F3C6-3D3BC68E68C9}"/>
                </a:ext>
              </a:extLst>
            </p:cNvPr>
            <p:cNvGrpSpPr/>
            <p:nvPr/>
          </p:nvGrpSpPr>
          <p:grpSpPr>
            <a:xfrm>
              <a:off x="6457930" y="5073965"/>
              <a:ext cx="1016000" cy="1004895"/>
              <a:chOff x="7452258" y="4623137"/>
              <a:chExt cx="1016000" cy="100489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51C88DE-881C-F1D5-EF2E-8B93E248114B}"/>
                  </a:ext>
                </a:extLst>
              </p:cNvPr>
              <p:cNvSpPr/>
              <p:nvPr/>
            </p:nvSpPr>
            <p:spPr>
              <a:xfrm>
                <a:off x="7452258" y="4623137"/>
                <a:ext cx="1016000" cy="10048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" name="Graphic 24" descr="Yoga with solid fill">
                <a:extLst>
                  <a:ext uri="{FF2B5EF4-FFF2-40B4-BE49-F238E27FC236}">
                    <a16:creationId xmlns:a16="http://schemas.microsoft.com/office/drawing/2014/main" id="{0CE01D19-DB21-2111-E014-9B1E3C196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645025" y="4770112"/>
                <a:ext cx="646589" cy="646589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A5DF771-E61C-B803-9E30-B52C9E01D765}"/>
                </a:ext>
              </a:extLst>
            </p:cNvPr>
            <p:cNvGrpSpPr/>
            <p:nvPr/>
          </p:nvGrpSpPr>
          <p:grpSpPr>
            <a:xfrm>
              <a:off x="6457930" y="1632678"/>
              <a:ext cx="1016000" cy="1004895"/>
              <a:chOff x="8613761" y="4623136"/>
              <a:chExt cx="1016000" cy="1004895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C8DE86F-E97D-61F2-7852-C7EA2F98DCA5}"/>
                  </a:ext>
                </a:extLst>
              </p:cNvPr>
              <p:cNvSpPr/>
              <p:nvPr/>
            </p:nvSpPr>
            <p:spPr>
              <a:xfrm>
                <a:off x="8613761" y="4623136"/>
                <a:ext cx="1016000" cy="10048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Graphic 38" descr="Customer review with solid fill">
                <a:extLst>
                  <a:ext uri="{FF2B5EF4-FFF2-40B4-BE49-F238E27FC236}">
                    <a16:creationId xmlns:a16="http://schemas.microsoft.com/office/drawing/2014/main" id="{ED523C3B-05BB-7451-12E9-FFB7612B6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779038" y="4783925"/>
                <a:ext cx="683316" cy="683316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908F233-47B8-508E-C5CB-FA5A1F7C1451}"/>
                </a:ext>
              </a:extLst>
            </p:cNvPr>
            <p:cNvSpPr txBox="1"/>
            <p:nvPr/>
          </p:nvSpPr>
          <p:spPr>
            <a:xfrm>
              <a:off x="7639207" y="1760050"/>
              <a:ext cx="3160598" cy="70788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Surveys in multiple languages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50E351-9326-0EB2-A1A1-6005082CB0D4}"/>
                </a:ext>
              </a:extLst>
            </p:cNvPr>
            <p:cNvSpPr txBox="1"/>
            <p:nvPr/>
          </p:nvSpPr>
          <p:spPr>
            <a:xfrm>
              <a:off x="7558675" y="3113887"/>
              <a:ext cx="4028068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Social media toolkit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2DB4C44-FB40-A4AA-A6D7-1D29B1DF4C12}"/>
                </a:ext>
              </a:extLst>
            </p:cNvPr>
            <p:cNvSpPr txBox="1"/>
            <p:nvPr/>
          </p:nvSpPr>
          <p:spPr>
            <a:xfrm>
              <a:off x="7599640" y="4196442"/>
              <a:ext cx="3160598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Unique URL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257E37-2055-49F5-D5B5-87412937543F}"/>
                </a:ext>
              </a:extLst>
            </p:cNvPr>
            <p:cNvSpPr txBox="1"/>
            <p:nvPr/>
          </p:nvSpPr>
          <p:spPr>
            <a:xfrm>
              <a:off x="7639207" y="5376356"/>
              <a:ext cx="3160598" cy="40011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Flexibility in promotion</a:t>
              </a:r>
            </a:p>
          </p:txBody>
        </p:sp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8EC272C-B86B-AF55-FBCE-B2657CC2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11841"/>
            <a:ext cx="5569693" cy="4949209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chemeClr val="accent4"/>
              </a:buClr>
              <a:buNone/>
            </a:pPr>
            <a:r>
              <a:rPr lang="en-US" dirty="0">
                <a:solidFill>
                  <a:schemeClr val="accent4"/>
                </a:solidFill>
                <a:latin typeface="+mj-lt"/>
              </a:rPr>
              <a:t>$2,000 stipend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</a:pPr>
            <a:r>
              <a:rPr lang="en-US" sz="2400" dirty="0"/>
              <a:t>5-week survey period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chemeClr val="accent4"/>
              </a:buClr>
            </a:pPr>
            <a:r>
              <a:rPr lang="en-US" sz="2400" dirty="0"/>
              <a:t>Funding for up to 12 CBOs that serve priority populations</a:t>
            </a:r>
          </a:p>
        </p:txBody>
      </p:sp>
    </p:spTree>
    <p:extLst>
      <p:ext uri="{BB962C8B-B14F-4D97-AF65-F5344CB8AC3E}">
        <p14:creationId xmlns:p14="http://schemas.microsoft.com/office/powerpoint/2010/main" val="359578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rgbClr val="3C4141"/>
      </a:dk1>
      <a:lt1>
        <a:srgbClr val="FFFFFF"/>
      </a:lt1>
      <a:dk2>
        <a:srgbClr val="6D2769"/>
      </a:dk2>
      <a:lt2>
        <a:srgbClr val="FFFFFF"/>
      </a:lt2>
      <a:accent1>
        <a:srgbClr val="6D2769"/>
      </a:accent1>
      <a:accent2>
        <a:srgbClr val="008A99"/>
      </a:accent2>
      <a:accent3>
        <a:srgbClr val="CF6C18"/>
      </a:accent3>
      <a:accent4>
        <a:srgbClr val="78A12F"/>
      </a:accent4>
      <a:accent5>
        <a:srgbClr val="00457F"/>
      </a:accent5>
      <a:accent6>
        <a:srgbClr val="00457F"/>
      </a:accent6>
      <a:hlink>
        <a:srgbClr val="00457F"/>
      </a:hlink>
      <a:folHlink>
        <a:srgbClr val="78A02F"/>
      </a:folHlink>
    </a:clrScheme>
    <a:fontScheme name="NACCHO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CCHO360-Template" id="{AB1B6CE0-814B-D84F-BACF-DFA3AAF0062A}" vid="{59AC1016-EF99-9946-A77F-6245B83826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15943</TotalTime>
  <Words>489</Words>
  <Application>Microsoft Office PowerPoint</Application>
  <PresentationFormat>Widescreen</PresentationFormat>
  <Paragraphs>148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Microsoft Sans Serif</vt:lpstr>
      <vt:lpstr>Open Sans</vt:lpstr>
      <vt:lpstr>Office Theme</vt:lpstr>
      <vt:lpstr>PowerPoint Presentation</vt:lpstr>
      <vt:lpstr>Community Health Improvement Cycle</vt:lpstr>
      <vt:lpstr>CHNA Survey Frustrations</vt:lpstr>
      <vt:lpstr>PowerPoint Presentation</vt:lpstr>
      <vt:lpstr>Three Key Factors</vt:lpstr>
      <vt:lpstr>Multi-Mode Survey = Multiple Sampling Methods</vt:lpstr>
      <vt:lpstr>Leverage Existing Partnerships</vt:lpstr>
      <vt:lpstr>Community-Led Outreach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Increase in Number of Survey Respondents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Harrison-Palmer</dc:creator>
  <cp:lastModifiedBy>Campbell, Cole</cp:lastModifiedBy>
  <cp:revision>986</cp:revision>
  <cp:lastPrinted>2024-07-24T00:55:35Z</cp:lastPrinted>
  <dcterms:created xsi:type="dcterms:W3CDTF">2024-05-30T14:39:26Z</dcterms:created>
  <dcterms:modified xsi:type="dcterms:W3CDTF">2024-09-22T22:11:38Z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0x0101009F765F562AA0C14BA7367032A42A1E29</vt:lpwstr>
  </property>
</Properties>
</file>