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0" r:id="rId4"/>
    <p:sldId id="281" r:id="rId5"/>
    <p:sldId id="283" r:id="rId6"/>
    <p:sldId id="270" r:id="rId7"/>
    <p:sldId id="282" r:id="rId8"/>
    <p:sldId id="272" r:id="rId9"/>
    <p:sldId id="273" r:id="rId10"/>
    <p:sldId id="279" r:id="rId11"/>
    <p:sldId id="276" r:id="rId12"/>
    <p:sldId id="274" r:id="rId13"/>
  </p:sldIdLst>
  <p:sldSz cx="9144000" cy="6858000" type="screen4x3"/>
  <p:notesSz cx="6858000" cy="9144000"/>
  <p:embeddedFontLst>
    <p:embeddedFont>
      <p:font typeface="Segoe UI Bold" panose="020B0802040204020203" pitchFamily="34" charset="0"/>
      <p:bold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143">
          <p15:clr>
            <a:srgbClr val="A4A3A4"/>
          </p15:clr>
        </p15:guide>
        <p15:guide id="3" orient="horz" pos="1184">
          <p15:clr>
            <a:srgbClr val="A4A3A4"/>
          </p15:clr>
        </p15:guide>
        <p15:guide id="4" orient="horz" pos="3800">
          <p15:clr>
            <a:srgbClr val="A4A3A4"/>
          </p15:clr>
        </p15:guide>
        <p15:guide id="5" orient="horz" pos="138">
          <p15:clr>
            <a:srgbClr val="A4A3A4"/>
          </p15:clr>
        </p15:guide>
        <p15:guide id="6" orient="horz" pos="789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431">
          <p15:clr>
            <a:srgbClr val="A4A3A4"/>
          </p15:clr>
        </p15:guide>
        <p15:guide id="9" orient="horz" pos="356">
          <p15:clr>
            <a:srgbClr val="A4A3A4"/>
          </p15:clr>
        </p15:guide>
        <p15:guide id="10" orient="horz" pos="250">
          <p15:clr>
            <a:srgbClr val="A4A3A4"/>
          </p15:clr>
        </p15:guide>
        <p15:guide id="11" orient="horz" pos="4191">
          <p15:clr>
            <a:srgbClr val="A4A3A4"/>
          </p15:clr>
        </p15:guide>
        <p15:guide id="12" orient="horz" pos="308">
          <p15:clr>
            <a:srgbClr val="A4A3A4"/>
          </p15:clr>
        </p15:guide>
        <p15:guide id="13" orient="horz" pos="3168">
          <p15:clr>
            <a:srgbClr val="A4A3A4"/>
          </p15:clr>
        </p15:guide>
        <p15:guide id="14" orient="horz" pos="3457">
          <p15:clr>
            <a:srgbClr val="A4A3A4"/>
          </p15:clr>
        </p15:guide>
        <p15:guide id="15" pos="4752">
          <p15:clr>
            <a:srgbClr val="A4A3A4"/>
          </p15:clr>
        </p15:guide>
        <p15:guide id="16" pos="212">
          <p15:clr>
            <a:srgbClr val="A4A3A4"/>
          </p15:clr>
        </p15:guide>
        <p15:guide id="17" pos="5549">
          <p15:clr>
            <a:srgbClr val="A4A3A4"/>
          </p15:clr>
        </p15:guide>
        <p15:guide id="18" pos="286">
          <p15:clr>
            <a:srgbClr val="A4A3A4"/>
          </p15:clr>
        </p15:guide>
        <p15:guide id="19" pos="5472">
          <p15:clr>
            <a:srgbClr val="A4A3A4"/>
          </p15:clr>
        </p15:guide>
        <p15:guide id="20" pos="358">
          <p15:clr>
            <a:srgbClr val="A4A3A4"/>
          </p15:clr>
        </p15:guide>
        <p15:guide id="21" pos="256">
          <p15:clr>
            <a:srgbClr val="A4A3A4"/>
          </p15:clr>
        </p15:guide>
        <p15:guide id="22" pos="1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272" y="197"/>
      </p:cViewPr>
      <p:guideLst>
        <p:guide orient="horz" pos="2160"/>
        <p:guide orient="horz" pos="4143"/>
        <p:guide orient="horz" pos="1184"/>
        <p:guide orient="horz" pos="3800"/>
        <p:guide orient="horz" pos="138"/>
        <p:guide orient="horz" pos="789"/>
        <p:guide orient="horz"/>
        <p:guide orient="horz" pos="431"/>
        <p:guide orient="horz" pos="356"/>
        <p:guide orient="horz" pos="250"/>
        <p:guide orient="horz" pos="4191"/>
        <p:guide orient="horz" pos="308"/>
        <p:guide orient="horz" pos="3168"/>
        <p:guide orient="horz" pos="3457"/>
        <p:guide pos="4752"/>
        <p:guide pos="212"/>
        <p:guide pos="5549"/>
        <p:guide pos="286"/>
        <p:guide pos="5472"/>
        <p:guide pos="358"/>
        <p:guide pos="256"/>
        <p:guide pos="1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AE01-0923-4892-90A2-0B23B56089E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648-FCE2-4957-B8A8-C0359548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"/>
            <a:ext cx="9143245" cy="685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5937" r="13559"/>
          <a:stretch/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9" b="72679"/>
          <a:stretch/>
        </p:blipFill>
        <p:spPr>
          <a:xfrm>
            <a:off x="-1" y="-15909"/>
            <a:ext cx="2772833" cy="1895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5"/>
          <a:stretch/>
        </p:blipFill>
        <p:spPr>
          <a:xfrm>
            <a:off x="377" y="4076699"/>
            <a:ext cx="9143245" cy="2781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530662"/>
            <a:ext cx="3712500" cy="4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Calc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8841"/>
            <a:ext cx="1033272" cy="1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cop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Graph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iggybank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Calc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8841"/>
            <a:ext cx="1033272" cy="1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cop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344" r="57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2"/>
          <a:stretch/>
        </p:blipFill>
        <p:spPr>
          <a:xfrm>
            <a:off x="377" y="2946399"/>
            <a:ext cx="9143245" cy="3911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125"/>
          <a:stretch/>
        </p:blipFill>
        <p:spPr>
          <a:xfrm>
            <a:off x="0" y="4692073"/>
            <a:ext cx="9144000" cy="215289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38438" y="4756150"/>
            <a:ext cx="6405562" cy="989013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31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aph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iggybank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Calc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8841"/>
            <a:ext cx="1033272" cy="1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cop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2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Graph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iggybank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D1A-8CBE-4B76-A88B-57C003982D58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564144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9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4" cy="685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5"/>
          <a:stretch/>
        </p:blipFill>
        <p:spPr>
          <a:xfrm>
            <a:off x="0" y="0"/>
            <a:ext cx="9143245" cy="12525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346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9133" y="6398685"/>
            <a:ext cx="1413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0D1A-8CBE-4B76-A88B-57C003982D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133" y="63986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5438" y="6398685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6E32-4666-423A-99B1-756590F85E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44605"/>
            <a:ext cx="8485632" cy="8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83" r:id="rId4"/>
    <p:sldLayoutId id="2147483674" r:id="rId5"/>
    <p:sldLayoutId id="2147483675" r:id="rId6"/>
    <p:sldLayoutId id="2147483673" r:id="rId7"/>
    <p:sldLayoutId id="2147483664" r:id="rId8"/>
    <p:sldLayoutId id="2147483676" r:id="rId9"/>
    <p:sldLayoutId id="2147483677" r:id="rId10"/>
    <p:sldLayoutId id="2147483678" r:id="rId11"/>
    <p:sldLayoutId id="2147483666" r:id="rId12"/>
    <p:sldLayoutId id="2147483679" r:id="rId13"/>
    <p:sldLayoutId id="2147483680" r:id="rId14"/>
    <p:sldLayoutId id="2147483681" r:id="rId15"/>
    <p:sldLayoutId id="2147483682" r:id="rId16"/>
    <p:sldLayoutId id="214748366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363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dia/set/?set=a.569886609827922.1073741826.109454679204453&amp;type=3" TargetMode="External"/><Relationship Id="rId7" Type="http://schemas.openxmlformats.org/officeDocument/2006/relationships/hyperlink" Target="mailto:knelson@garycommunity.org" TargetMode="External"/><Relationship Id="rId2" Type="http://schemas.openxmlformats.org/officeDocument/2006/relationships/hyperlink" Target="https://storify.com/cstrauss/mile-high-data-da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zhang@garycommunity.org" TargetMode="External"/><Relationship Id="rId5" Type="http://schemas.openxmlformats.org/officeDocument/2006/relationships/hyperlink" Target="http://www.piton.org/reflections-mile-high-data-day" TargetMode="External"/><Relationship Id="rId4" Type="http://schemas.openxmlformats.org/officeDocument/2006/relationships/hyperlink" Target="http://www.garycommunity.org/article/reflections-planning-mile-high-data-da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Day Overview: Post-Survey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14510"/>
            <a:ext cx="7315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content of the conference sessions was appropriate and </a:t>
            </a:r>
            <a:r>
              <a:rPr lang="en-US" sz="2000" dirty="0" smtClean="0"/>
              <a:t>informative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conference and registration process were well </a:t>
            </a:r>
            <a:r>
              <a:rPr lang="en-US" sz="2000" dirty="0" smtClean="0"/>
              <a:t>organized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563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1200150"/>
            <a:ext cx="863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Please tell us how much you agree with the following statement</a:t>
            </a:r>
          </a:p>
        </p:txBody>
      </p:sp>
    </p:spTree>
    <p:extLst>
      <p:ext uri="{BB962C8B-B14F-4D97-AF65-F5344CB8AC3E}">
        <p14:creationId xmlns:p14="http://schemas.microsoft.com/office/powerpoint/2010/main" val="21393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Day Overview: </a:t>
            </a:r>
            <a:r>
              <a:rPr lang="en-US" dirty="0"/>
              <a:t>Post-Survey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57275"/>
            <a:ext cx="8229600" cy="4525963"/>
          </a:xfrm>
        </p:spPr>
        <p:txBody>
          <a:bodyPr/>
          <a:lstStyle/>
          <a:p>
            <a:r>
              <a:rPr lang="en-US" dirty="0" smtClean="0"/>
              <a:t>Workshops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4" y="1076615"/>
            <a:ext cx="5038724" cy="49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Day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16" y="1085850"/>
            <a:ext cx="8229600" cy="45259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/>
              <a:t>#</a:t>
            </a:r>
            <a:r>
              <a:rPr lang="en-US" dirty="0" err="1"/>
              <a:t>MileHighDataDay</a:t>
            </a:r>
            <a:r>
              <a:rPr lang="en-US" dirty="0"/>
              <a:t> was trending on Twitter throughout the day. Check out the Twitter dialogue on our </a:t>
            </a:r>
            <a:r>
              <a:rPr lang="en-US" dirty="0" err="1">
                <a:hlinkClick r:id="rId2"/>
              </a:rPr>
              <a:t>Storify</a:t>
            </a:r>
            <a:r>
              <a:rPr lang="en-US" dirty="0"/>
              <a:t> page</a:t>
            </a:r>
            <a:r>
              <a:rPr lang="en-US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Visit Piton’s Facebook page to </a:t>
            </a:r>
            <a:r>
              <a:rPr lang="en-US" u="sng" dirty="0">
                <a:hlinkClick r:id="rId3"/>
              </a:rPr>
              <a:t>view photos</a:t>
            </a:r>
            <a:r>
              <a:rPr lang="en-US" dirty="0"/>
              <a:t> from the event</a:t>
            </a:r>
            <a:r>
              <a:rPr lang="en-US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Read our </a:t>
            </a:r>
            <a:r>
              <a:rPr lang="en-US" dirty="0" smtClean="0">
                <a:hlinkClick r:id="rId4"/>
              </a:rPr>
              <a:t>blog post </a:t>
            </a:r>
            <a:r>
              <a:rPr lang="en-US" dirty="0" smtClean="0"/>
              <a:t>on Reflections on planning Mile High Data Day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Get more </a:t>
            </a:r>
            <a:r>
              <a:rPr lang="en-US" dirty="0" smtClean="0">
                <a:hlinkClick r:id="rId5"/>
              </a:rPr>
              <a:t>resources</a:t>
            </a:r>
            <a:r>
              <a:rPr lang="en-US" dirty="0" smtClean="0"/>
              <a:t> of our event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16167" y="4555067"/>
            <a:ext cx="2952809" cy="156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err="1" smtClean="0"/>
              <a:t>Mingming</a:t>
            </a:r>
            <a:r>
              <a:rPr lang="en-US" sz="1800" dirty="0" smtClean="0"/>
              <a:t> Zhang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Data and Research Analyst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The Data Initiative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hlinkClick r:id="rId6"/>
              </a:rPr>
              <a:t>mzhang@garycommunity.org</a:t>
            </a:r>
            <a:endParaRPr lang="en-US" sz="1200" dirty="0" smtClean="0"/>
          </a:p>
          <a:p>
            <a:pPr marL="0" indent="0">
              <a:buFont typeface="Arial"/>
              <a:buNone/>
            </a:pPr>
            <a:r>
              <a:rPr lang="en-US" sz="1200" dirty="0" smtClean="0"/>
              <a:t>303.454.3765</a:t>
            </a: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8976" y="4555067"/>
            <a:ext cx="2952809" cy="156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Kelly Nelson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Research Analyst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The Data Initiative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hlinkClick r:id="rId7"/>
              </a:rPr>
              <a:t>knelson@garycommunity.org</a:t>
            </a:r>
            <a:endParaRPr lang="en-US" sz="1200" dirty="0" smtClean="0"/>
          </a:p>
          <a:p>
            <a:pPr marL="0" indent="0">
              <a:buFont typeface="Arial"/>
              <a:buNone/>
            </a:pPr>
            <a:r>
              <a:rPr lang="en-US" sz="1200" dirty="0" smtClean="0"/>
              <a:t>303.454.3754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0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52172" y="4752537"/>
            <a:ext cx="6405562" cy="98901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Recap: Mile High Data Day</a:t>
            </a:r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1800" b="1" dirty="0" smtClean="0">
                <a:latin typeface="Corbel" panose="020B0503020204020204" pitchFamily="34" charset="0"/>
              </a:rPr>
              <a:t>Denver Metro Region Feb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7332" y="4939268"/>
            <a:ext cx="2116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Mingming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 Zhang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Piton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10413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xx.fbcdn.net/t31.0-8/12795198_569981419818441_2341620120568981349_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030" y="169331"/>
            <a:ext cx="4767024" cy="31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t31.0-8/12778723_569979233151993_2436800315116946009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152" y="3526896"/>
            <a:ext cx="3912902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28" y="3537555"/>
            <a:ext cx="3880956" cy="25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" y="155371"/>
            <a:ext cx="3414184" cy="21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508" y="2266196"/>
            <a:ext cx="32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Driving Social Change through </a:t>
            </a:r>
            <a:r>
              <a:rPr lang="en-US" sz="1400" b="1" dirty="0" smtClean="0"/>
              <a:t>Data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728" y="2573973"/>
            <a:ext cx="3684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/>
              <a:t>To create a network focused on using open data to support Community change</a:t>
            </a:r>
          </a:p>
          <a:p>
            <a:endParaRPr lang="en-US" sz="1600" i="1" u="sng" dirty="0"/>
          </a:p>
        </p:txBody>
      </p:sp>
    </p:spTree>
    <p:extLst>
      <p:ext uri="{BB962C8B-B14F-4D97-AF65-F5344CB8AC3E}">
        <p14:creationId xmlns:p14="http://schemas.microsoft.com/office/powerpoint/2010/main" val="26829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466" y="150589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The Data Initiative at The Piton </a:t>
            </a:r>
            <a:r>
              <a:rPr lang="en-US" sz="2000" b="1" dirty="0" smtClean="0"/>
              <a:t>Foundation</a:t>
            </a:r>
          </a:p>
          <a:p>
            <a:endParaRPr lang="en-US" sz="2000" b="1" dirty="0" smtClean="0"/>
          </a:p>
          <a:p>
            <a:r>
              <a:rPr lang="en-US" sz="2000" b="1" dirty="0"/>
              <a:t>UCD College of Architecture and </a:t>
            </a:r>
            <a:r>
              <a:rPr lang="en-US" sz="2000" b="1" dirty="0" smtClean="0"/>
              <a:t>Design</a:t>
            </a:r>
          </a:p>
          <a:p>
            <a:endParaRPr lang="en-US" sz="2000" b="1" dirty="0" smtClean="0"/>
          </a:p>
          <a:p>
            <a:r>
              <a:rPr lang="en-US" sz="2000" b="1" dirty="0"/>
              <a:t>Denver Regional Council of </a:t>
            </a:r>
            <a:r>
              <a:rPr lang="en-US" sz="2000" b="1" dirty="0" smtClean="0"/>
              <a:t>Governments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OpenColorado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Mile High </a:t>
            </a:r>
            <a:r>
              <a:rPr lang="en-US" sz="2000" b="1" dirty="0" smtClean="0"/>
              <a:t>Connects</a:t>
            </a:r>
            <a:endParaRPr lang="en-US" sz="2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pic>
        <p:nvPicPr>
          <p:cNvPr id="3080" name="Picture 8" descr="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124145"/>
            <a:ext cx="1388533" cy="10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cd_cap_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243287"/>
            <a:ext cx="4289424" cy="5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16DRCOG-Logo-Side-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920288"/>
            <a:ext cx="3358092" cy="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penColorado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94063"/>
            <a:ext cx="2619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6" y="4377768"/>
            <a:ext cx="2299758" cy="5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0000"/>
            <a:ext cx="8229600" cy="4525963"/>
          </a:xfrm>
        </p:spPr>
        <p:txBody>
          <a:bodyPr/>
          <a:lstStyle/>
          <a:p>
            <a:r>
              <a:rPr lang="en-US" dirty="0" smtClean="0"/>
              <a:t>Keynote Presentation</a:t>
            </a:r>
          </a:p>
          <a:p>
            <a:pPr lvl="1"/>
            <a:r>
              <a:rPr lang="en-US" dirty="0"/>
              <a:t>Steve Spiker</a:t>
            </a:r>
          </a:p>
          <a:p>
            <a:pPr lvl="1"/>
            <a:r>
              <a:rPr lang="en-US" dirty="0"/>
              <a:t>Director of Research &amp; Technology, Urban Strategies Council</a:t>
            </a:r>
          </a:p>
          <a:p>
            <a:r>
              <a:rPr lang="en-US" dirty="0"/>
              <a:t>Panel of Data Practitioners &amp;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Lunch Round Table Discussion</a:t>
            </a:r>
          </a:p>
          <a:p>
            <a:r>
              <a:rPr lang="en-US" dirty="0" smtClean="0"/>
              <a:t>Two Rounds workshops</a:t>
            </a:r>
          </a:p>
          <a:p>
            <a:pPr lvl="1"/>
            <a:r>
              <a:rPr lang="en-US" dirty="0" smtClean="0"/>
              <a:t>7 workshops + unconference session</a:t>
            </a:r>
            <a:endParaRPr lang="en-US" dirty="0"/>
          </a:p>
          <a:p>
            <a:r>
              <a:rPr lang="en-US" dirty="0" smtClean="0"/>
              <a:t>Networking Game</a:t>
            </a:r>
          </a:p>
          <a:p>
            <a:pPr lvl="1"/>
            <a:r>
              <a:rPr lang="en-US" dirty="0" smtClean="0"/>
              <a:t>Over 50% attendees finished the game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 the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572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lh6.googleusercontent.com/Muk9TZ_XkApVTBbLCpqRODl0QvBLm1aWUdT0ZQxwGMIPth01vB7FnS5IMAQUtHAwBaMNxYT5faXC8mRTUztYEJoyGOoFELqGp5a8wN4bqVwnzYZr2099VDZb8dxcTetfg9sqex5c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063574"/>
            <a:ext cx="7010399" cy="46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in the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3.googleusercontent.com/COjA4PsDwvoZMKA-o-myRG4nbGGm0A_yI_hpR01wXIQvO89jCiSNb4RUSD1Oto7Y-xTEDCgQ_AY4hrZ_8a7_b_HoNHhrX3o728ZhjUfDIgTtmUjH2RRS_AgCn4OEBU5snWmWNMll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9" y="1015999"/>
            <a:ext cx="7204193" cy="46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in the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57275"/>
            <a:ext cx="8229600" cy="4525963"/>
          </a:xfrm>
        </p:spPr>
        <p:txBody>
          <a:bodyPr/>
          <a:lstStyle/>
          <a:p>
            <a:r>
              <a:rPr lang="en-US" dirty="0" smtClean="0"/>
              <a:t>Various ways interact with data</a:t>
            </a:r>
            <a:endParaRPr lang="en-US" dirty="0"/>
          </a:p>
        </p:txBody>
      </p:sp>
      <p:pic>
        <p:nvPicPr>
          <p:cNvPr id="3074" name="Picture 2" descr="https://lh6.googleusercontent.com/5GzwpVhuueKomxwwY9iBYtrVom_i5t3bTs2SwR1LA1Iy60OFJvhPUbZS00cM2SKEF6TuK18gKFuF8-z0z0Xye4W_hRmQ4oB2zN1xaaIUiWIrIsPrN8RPJoHdQxV2k4rYE6IWMn2t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10"/>
            <a:ext cx="9143999" cy="28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Day Overview: Post-Survey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57275"/>
            <a:ext cx="8210550" cy="4525963"/>
          </a:xfrm>
        </p:spPr>
        <p:txBody>
          <a:bodyPr/>
          <a:lstStyle/>
          <a:p>
            <a:r>
              <a:rPr lang="en-US" dirty="0" smtClean="0"/>
              <a:t>Feedback  Survey: 80/120 responses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4" y="1624130"/>
            <a:ext cx="2894265" cy="325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6758" y="2841866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Overall, how satisfied?</a:t>
            </a:r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4" y="4876797"/>
            <a:ext cx="6086621" cy="8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0400" y="4768212"/>
            <a:ext cx="1761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 you plan on attending next year?</a:t>
            </a:r>
          </a:p>
        </p:txBody>
      </p:sp>
    </p:spTree>
    <p:extLst>
      <p:ext uri="{BB962C8B-B14F-4D97-AF65-F5344CB8AC3E}">
        <p14:creationId xmlns:p14="http://schemas.microsoft.com/office/powerpoint/2010/main" val="3378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on_template">
  <a:themeElements>
    <a:clrScheme name="GCI Theme">
      <a:dk1>
        <a:sysClr val="windowText" lastClr="000000"/>
      </a:dk1>
      <a:lt1>
        <a:sysClr val="window" lastClr="FFFFFF"/>
      </a:lt1>
      <a:dk2>
        <a:srgbClr val="276581"/>
      </a:dk2>
      <a:lt2>
        <a:srgbClr val="EEECE1"/>
      </a:lt2>
      <a:accent1>
        <a:srgbClr val="6D5C7E"/>
      </a:accent1>
      <a:accent2>
        <a:srgbClr val="C0504D"/>
      </a:accent2>
      <a:accent3>
        <a:srgbClr val="7C9A60"/>
      </a:accent3>
      <a:accent4>
        <a:srgbClr val="97669B"/>
      </a:accent4>
      <a:accent5>
        <a:srgbClr val="00AFD8"/>
      </a:accent5>
      <a:accent6>
        <a:srgbClr val="DB753C"/>
      </a:accent6>
      <a:hlink>
        <a:srgbClr val="0000FF"/>
      </a:hlink>
      <a:folHlink>
        <a:srgbClr val="800080"/>
      </a:folHlink>
    </a:clrScheme>
    <a:fontScheme name="GCI Font them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Piton_template</Template>
  <TotalTime>4707</TotalTime>
  <Words>221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Segoe UI Bold</vt:lpstr>
      <vt:lpstr>Segoe UI</vt:lpstr>
      <vt:lpstr>Calibri</vt:lpstr>
      <vt:lpstr>Corbel</vt:lpstr>
      <vt:lpstr>Piton_template</vt:lpstr>
      <vt:lpstr>PowerPoint Presentation</vt:lpstr>
      <vt:lpstr>PowerPoint Presentation</vt:lpstr>
      <vt:lpstr>PowerPoint Presentation</vt:lpstr>
      <vt:lpstr>Partners</vt:lpstr>
      <vt:lpstr>Overview of the day</vt:lpstr>
      <vt:lpstr>Who’s in the room</vt:lpstr>
      <vt:lpstr>Who’s in the room</vt:lpstr>
      <vt:lpstr>Who’s in the room</vt:lpstr>
      <vt:lpstr>Data Day Overview: Post-Survey </vt:lpstr>
      <vt:lpstr>Data Day Overview: Post-Survey </vt:lpstr>
      <vt:lpstr>Data Day Overview: Post-Survey </vt:lpstr>
      <vt:lpstr>Data Day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Newcomer</dc:creator>
  <cp:lastModifiedBy>Mingming Zhang</cp:lastModifiedBy>
  <cp:revision>70</cp:revision>
  <dcterms:created xsi:type="dcterms:W3CDTF">2015-05-12T20:11:23Z</dcterms:created>
  <dcterms:modified xsi:type="dcterms:W3CDTF">2016-06-07T16:40:12Z</dcterms:modified>
</cp:coreProperties>
</file>