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29"/>
  </p:notesMasterIdLst>
  <p:sldIdLst>
    <p:sldId id="256" r:id="rId2"/>
    <p:sldId id="276" r:id="rId3"/>
    <p:sldId id="282" r:id="rId4"/>
    <p:sldId id="284" r:id="rId5"/>
    <p:sldId id="283" r:id="rId6"/>
    <p:sldId id="289" r:id="rId7"/>
    <p:sldId id="286" r:id="rId8"/>
    <p:sldId id="311" r:id="rId9"/>
    <p:sldId id="290" r:id="rId10"/>
    <p:sldId id="312" r:id="rId11"/>
    <p:sldId id="313" r:id="rId12"/>
    <p:sldId id="314" r:id="rId13"/>
    <p:sldId id="315" r:id="rId14"/>
    <p:sldId id="295" r:id="rId15"/>
    <p:sldId id="296" r:id="rId16"/>
    <p:sldId id="297" r:id="rId17"/>
    <p:sldId id="287" r:id="rId18"/>
    <p:sldId id="298" r:id="rId19"/>
    <p:sldId id="299" r:id="rId20"/>
    <p:sldId id="293" r:id="rId21"/>
    <p:sldId id="310" r:id="rId22"/>
    <p:sldId id="309" r:id="rId23"/>
    <p:sldId id="308" r:id="rId24"/>
    <p:sldId id="307" r:id="rId25"/>
    <p:sldId id="305" r:id="rId26"/>
    <p:sldId id="306" r:id="rId27"/>
    <p:sldId id="278" r:id="rId28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67" autoAdjust="0"/>
  </p:normalViewPr>
  <p:slideViewPr>
    <p:cSldViewPr>
      <p:cViewPr varScale="1">
        <p:scale>
          <a:sx n="91" d="100"/>
          <a:sy n="91" d="100"/>
        </p:scale>
        <p:origin x="109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100" b="0" i="0" u="none" strike="noStrike" cap="none" baseline="0"/>
            </a:lvl1pPr>
            <a:lvl2pPr marL="0" marR="0" indent="0" algn="l" rtl="0">
              <a:defRPr sz="1100" b="0" i="0" u="none" strike="noStrike" cap="none" baseline="0"/>
            </a:lvl2pPr>
            <a:lvl3pPr marL="0" marR="0" indent="0" algn="l" rtl="0">
              <a:defRPr sz="1100" b="0" i="0" u="none" strike="noStrike" cap="none" baseline="0"/>
            </a:lvl3pPr>
            <a:lvl4pPr marL="0" marR="0" indent="0" algn="l" rtl="0">
              <a:defRPr sz="1100" b="0" i="0" u="none" strike="noStrike" cap="none" baseline="0"/>
            </a:lvl4pPr>
            <a:lvl5pPr marL="0" marR="0" indent="0" algn="l" rtl="0">
              <a:defRPr sz="1100" b="0" i="0" u="none" strike="noStrike" cap="none" baseline="0"/>
            </a:lvl5pPr>
            <a:lvl6pPr marL="0" marR="0" indent="0" algn="l" rtl="0">
              <a:defRPr sz="1100" b="0" i="0" u="none" strike="noStrike" cap="none" baseline="0"/>
            </a:lvl6pPr>
            <a:lvl7pPr marL="0" marR="0" indent="0" algn="l" rtl="0">
              <a:defRPr sz="1100" b="0" i="0" u="none" strike="noStrike" cap="none" baseline="0"/>
            </a:lvl7pPr>
            <a:lvl8pPr marL="0" marR="0" indent="0" algn="l" rtl="0">
              <a:defRPr sz="1100" b="0" i="0" u="none" strike="noStrike" cap="none" baseline="0"/>
            </a:lvl8pPr>
            <a:lvl9pPr marL="0" marR="0" indent="0" algn="l" rtl="0">
              <a:defRPr sz="1100" b="0" i="0" u="none" strike="noStrike" cap="none" baseline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887956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First of two presentations</a:t>
            </a:r>
            <a:r>
              <a:rPr lang="en-US" baseline="0" dirty="0" smtClean="0"/>
              <a:t>: 20 min + questions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5486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7374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3514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5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767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7858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7862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9485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27116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PZs are federally designated, high poverty communities where Federal Government agencies partner with local organizations and leaders to increase economic activity, improve educational opportunities, and leverage private investment. There are a total of twenty-two urban, rural and tribal PZs across the nation. More information</a:t>
            </a:r>
          </a:p>
          <a:p>
            <a:endParaRPr lang="en-US" dirty="0" smtClean="0"/>
          </a:p>
          <a:p>
            <a:r>
              <a:rPr lang="en-US" dirty="0" smtClean="0"/>
              <a:t>The Minneapolis Promise Zone (MPZ) supports a comprehensive, community-driven revitalization strategy that builds on and aligns numerous initiatives to address the persistent unemployment, crime, housing blight, and poor educational outcomes that affect the area.</a:t>
            </a:r>
          </a:p>
          <a:p>
            <a:endParaRPr lang="en-US" dirty="0" smtClean="0"/>
          </a:p>
          <a:p>
            <a:r>
              <a:rPr lang="en-US" dirty="0" smtClean="0"/>
              <a:t>Promise Zone Boundaries</a:t>
            </a:r>
          </a:p>
          <a:p>
            <a:r>
              <a:rPr lang="en-US" dirty="0" smtClean="0"/>
              <a:t>West to East: Queen Avenue North to the Mississippi River</a:t>
            </a:r>
          </a:p>
          <a:p>
            <a:r>
              <a:rPr lang="en-US" dirty="0" smtClean="0"/>
              <a:t>North to South: 45th Avenue North/Victory Memorial Drive to Basset Creek Valley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4588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061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47528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90513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9463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3388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01545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75502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752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89161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5349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070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2485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5905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6738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7239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3494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7800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3048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3048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3048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3048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3048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3048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3048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1714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1714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1714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1714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1714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1714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1714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1714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1714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8766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228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matson@umn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matson@umn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685800" y="1219200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dirty="0" smtClean="0">
                <a:solidFill>
                  <a:srgbClr val="7A0019"/>
                </a:solidFill>
              </a:rPr>
              <a:t>Open Government Budget Data in Equity Analysis</a:t>
            </a:r>
            <a:endParaRPr lang="en" sz="3600" b="1" i="0" u="none" strike="noStrike" cap="none" baseline="0" dirty="0">
              <a:solidFill>
                <a:srgbClr val="7A0019"/>
              </a:solidFill>
              <a:sym typeface="Arial"/>
              <a:rtl val="0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762000" y="44196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800" b="0" i="0" u="none" strike="noStrike" cap="none" baseline="0" dirty="0">
                <a:solidFill>
                  <a:schemeClr val="dk2"/>
                </a:solidFill>
                <a:sym typeface="Arial"/>
                <a:rtl val="0"/>
              </a:rPr>
              <a:t>Jeff </a:t>
            </a:r>
            <a:r>
              <a:rPr lang="en" sz="1800" b="0" i="0" u="none" strike="noStrike" cap="none" baseline="0" dirty="0" smtClean="0">
                <a:solidFill>
                  <a:schemeClr val="dk2"/>
                </a:solidFill>
                <a:sym typeface="Arial"/>
                <a:rtl val="0"/>
              </a:rPr>
              <a:t>Matson</a:t>
            </a:r>
          </a:p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800" dirty="0" smtClean="0">
                <a:hlinkClick r:id="rId4"/>
              </a:rPr>
              <a:t>jmatson@umn.edu</a:t>
            </a:r>
            <a:endParaRPr lang="en" sz="1800" dirty="0" smtClean="0"/>
          </a:p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lang="en" sz="1800" dirty="0"/>
          </a:p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800" dirty="0" smtClean="0"/>
              <a:t>CIC Impact Summit </a:t>
            </a:r>
          </a:p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800" dirty="0" smtClean="0"/>
              <a:t>11/16/17</a:t>
            </a:r>
          </a:p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lang="en" sz="1800" dirty="0" smtClean="0"/>
          </a:p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lang="en" sz="1800" b="0" i="0" u="none" strike="noStrike" cap="none" baseline="0" dirty="0">
              <a:solidFill>
                <a:schemeClr val="dk2"/>
              </a:solidFill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1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rgbClr val="7A0019"/>
                </a:solidFill>
                <a:rtl val="0"/>
              </a:rPr>
              <a:t>CIB Tracking Spreadsheet</a:t>
            </a:r>
            <a:endParaRPr lang="en" b="1" i="0" u="none" strike="noStrike" cap="none" baseline="0" dirty="0">
              <a:solidFill>
                <a:srgbClr val="7A0019"/>
              </a:solidFill>
              <a:sym typeface="Arial"/>
              <a:rtl val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3112"/>
            <a:ext cx="9144000" cy="409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1319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1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rgbClr val="7A0019"/>
                </a:solidFill>
                <a:rtl val="0"/>
              </a:rPr>
              <a:t>CIB Tracking Spreadsheet</a:t>
            </a:r>
            <a:endParaRPr lang="en" b="1" i="0" u="none" strike="noStrike" cap="none" baseline="0" dirty="0">
              <a:solidFill>
                <a:srgbClr val="7A0019"/>
              </a:solidFill>
              <a:sym typeface="Arial"/>
              <a:rtl val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094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533400"/>
            <a:ext cx="8678039" cy="539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629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69" y="609600"/>
            <a:ext cx="8732394" cy="555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906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28601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rgbClr val="7A0019"/>
                </a:solidFill>
                <a:rtl val="0"/>
              </a:rPr>
              <a:t>Total Spending 2006-2015</a:t>
            </a:r>
            <a:endParaRPr lang="en" b="1" i="0" u="none" strike="noStrike" cap="none" baseline="0" dirty="0">
              <a:solidFill>
                <a:srgbClr val="7A0019"/>
              </a:solidFill>
              <a:sym typeface="Arial"/>
              <a:rtl val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6200" y="1371600"/>
            <a:ext cx="152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4400"/>
            <a:ext cx="680421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7379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28601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rgbClr val="7A0019"/>
                </a:solidFill>
                <a:rtl val="0"/>
              </a:rPr>
              <a:t>Per Capita Spending 2006-2015</a:t>
            </a:r>
            <a:endParaRPr lang="en" b="1" i="0" u="none" strike="noStrike" cap="none" baseline="0" dirty="0">
              <a:solidFill>
                <a:srgbClr val="7A0019"/>
              </a:solidFill>
              <a:sym typeface="Arial"/>
              <a:rtl val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6200" y="1371600"/>
            <a:ext cx="152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4401"/>
            <a:ext cx="6798271" cy="525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766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28601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rgbClr val="7A0019"/>
                </a:solidFill>
                <a:rtl val="0"/>
              </a:rPr>
              <a:t>Poverty Rate 2011-2015 ACS</a:t>
            </a:r>
            <a:endParaRPr lang="en" b="1" i="0" u="none" strike="noStrike" cap="none" baseline="0" dirty="0">
              <a:solidFill>
                <a:srgbClr val="7A0019"/>
              </a:solidFill>
              <a:sym typeface="Arial"/>
              <a:rtl val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6200" y="1371600"/>
            <a:ext cx="152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30" y="914401"/>
            <a:ext cx="6798270" cy="525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863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1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rgbClr val="7A0019"/>
                </a:solidFill>
                <a:rtl val="0"/>
              </a:rPr>
              <a:t>Other Related Projects</a:t>
            </a:r>
            <a:endParaRPr lang="en" b="1" i="0" u="none" strike="noStrike" cap="none" baseline="0" dirty="0">
              <a:solidFill>
                <a:srgbClr val="7A0019"/>
              </a:solidFill>
              <a:sym typeface="Arial"/>
              <a:rtl val="0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400" dirty="0" smtClean="0"/>
              <a:t>Minneapolis Promise Zone</a:t>
            </a:r>
          </a:p>
          <a:p>
            <a:endParaRPr lang="en-US" sz="2400" dirty="0" smtClean="0"/>
          </a:p>
          <a:p>
            <a:r>
              <a:rPr lang="en-US" sz="2400" dirty="0" smtClean="0"/>
              <a:t>Phase II St. Paul </a:t>
            </a:r>
          </a:p>
          <a:p>
            <a:endParaRPr lang="en-US" sz="2400" dirty="0" smtClean="0"/>
          </a:p>
          <a:p>
            <a:r>
              <a:rPr lang="en-US" sz="2400" dirty="0" smtClean="0"/>
              <a:t>Brooklyn Park Immigrant Organizations</a:t>
            </a:r>
          </a:p>
          <a:p>
            <a:pPr lvl="1"/>
            <a:r>
              <a:rPr lang="en-US" sz="1800" dirty="0" smtClean="0"/>
              <a:t>Police Budgets v. capital improvements</a:t>
            </a:r>
          </a:p>
          <a:p>
            <a:pPr lvl="1"/>
            <a:r>
              <a:rPr lang="en-US" sz="1800" dirty="0" smtClean="0"/>
              <a:t>Ordinances adversely affecting immigrant communities</a:t>
            </a:r>
          </a:p>
          <a:p>
            <a:endParaRPr lang="en-US" sz="2400" dirty="0" smtClean="0"/>
          </a:p>
          <a:p>
            <a:r>
              <a:rPr lang="en-US" sz="2400" dirty="0" smtClean="0"/>
              <a:t>Phillips Community Park Equity</a:t>
            </a:r>
          </a:p>
          <a:p>
            <a:endParaRPr lang="en-US" sz="2400" dirty="0"/>
          </a:p>
          <a:p>
            <a:pPr marL="190500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dirty="0"/>
          </a:p>
          <a:p>
            <a:pPr indent="-342900">
              <a:spcBef>
                <a:spcPts val="0"/>
              </a:spcBef>
              <a:buClr>
                <a:schemeClr val="dk2"/>
              </a:buClr>
              <a:buSzPct val="25000"/>
              <a:buFont typeface="Arial" charset="0"/>
              <a:buChar char="•"/>
            </a:pPr>
            <a:endParaRPr lang="en" sz="2000" dirty="0"/>
          </a:p>
        </p:txBody>
      </p:sp>
    </p:spTree>
    <p:extLst>
      <p:ext uri="{BB962C8B-B14F-4D97-AF65-F5344CB8AC3E}">
        <p14:creationId xmlns:p14="http://schemas.microsoft.com/office/powerpoint/2010/main" val="6123425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609600"/>
            <a:ext cx="4828309" cy="624840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3048000" y="1676400"/>
            <a:ext cx="1066800" cy="1935126"/>
          </a:xfrm>
          <a:custGeom>
            <a:avLst/>
            <a:gdLst>
              <a:gd name="connsiteX0" fmla="*/ 0 w 1010093"/>
              <a:gd name="connsiteY0" fmla="*/ 0 h 2200940"/>
              <a:gd name="connsiteX1" fmla="*/ 31898 w 1010093"/>
              <a:gd name="connsiteY1" fmla="*/ 2094614 h 2200940"/>
              <a:gd name="connsiteX2" fmla="*/ 372140 w 1010093"/>
              <a:gd name="connsiteY2" fmla="*/ 2200940 h 2200940"/>
              <a:gd name="connsiteX3" fmla="*/ 701749 w 1010093"/>
              <a:gd name="connsiteY3" fmla="*/ 2147777 h 2200940"/>
              <a:gd name="connsiteX4" fmla="*/ 659219 w 1010093"/>
              <a:gd name="connsiteY4" fmla="*/ 1722474 h 2200940"/>
              <a:gd name="connsiteX5" fmla="*/ 723014 w 1010093"/>
              <a:gd name="connsiteY5" fmla="*/ 1531088 h 2200940"/>
              <a:gd name="connsiteX6" fmla="*/ 978196 w 1010093"/>
              <a:gd name="connsiteY6" fmla="*/ 1488558 h 2200940"/>
              <a:gd name="connsiteX7" fmla="*/ 1010093 w 1010093"/>
              <a:gd name="connsiteY7" fmla="*/ 818707 h 2200940"/>
              <a:gd name="connsiteX8" fmla="*/ 882503 w 1010093"/>
              <a:gd name="connsiteY8" fmla="*/ 308344 h 2200940"/>
              <a:gd name="connsiteX9" fmla="*/ 701749 w 1010093"/>
              <a:gd name="connsiteY9" fmla="*/ 63795 h 2200940"/>
              <a:gd name="connsiteX10" fmla="*/ 0 w 1010093"/>
              <a:gd name="connsiteY10" fmla="*/ 0 h 220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0093" h="2200940">
                <a:moveTo>
                  <a:pt x="0" y="0"/>
                </a:moveTo>
                <a:lnTo>
                  <a:pt x="31898" y="2094614"/>
                </a:lnTo>
                <a:lnTo>
                  <a:pt x="372140" y="2200940"/>
                </a:lnTo>
                <a:lnTo>
                  <a:pt x="701749" y="2147777"/>
                </a:lnTo>
                <a:lnTo>
                  <a:pt x="659219" y="1722474"/>
                </a:lnTo>
                <a:lnTo>
                  <a:pt x="723014" y="1531088"/>
                </a:lnTo>
                <a:lnTo>
                  <a:pt x="978196" y="1488558"/>
                </a:lnTo>
                <a:lnTo>
                  <a:pt x="1010093" y="818707"/>
                </a:lnTo>
                <a:lnTo>
                  <a:pt x="882503" y="308344"/>
                </a:lnTo>
                <a:lnTo>
                  <a:pt x="701749" y="63795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63563"/>
          </a:xfrm>
        </p:spPr>
        <p:txBody>
          <a:bodyPr/>
          <a:lstStyle/>
          <a:p>
            <a:r>
              <a:rPr lang="en-US" b="0" dirty="0" smtClean="0">
                <a:solidFill>
                  <a:srgbClr val="7030A0"/>
                </a:solidFill>
              </a:rPr>
              <a:t>Minneapolis Promise Zone</a:t>
            </a:r>
            <a:endParaRPr lang="en-US" b="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935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8600"/>
            <a:ext cx="9027433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80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868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rgbClr val="7A0019"/>
                </a:solidFill>
                <a:rtl val="0"/>
              </a:rPr>
              <a:t>Outline</a:t>
            </a:r>
            <a:endParaRPr lang="en" b="1" i="0" u="none" strike="noStrike" cap="none" baseline="0" dirty="0">
              <a:solidFill>
                <a:srgbClr val="7A0019"/>
              </a:solidFill>
              <a:sym typeface="Arial"/>
              <a:rtl val="0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lang="en" sz="2000" dirty="0" smtClean="0"/>
          </a:p>
          <a:p>
            <a:r>
              <a:rPr lang="en-US" dirty="0" smtClean="0"/>
              <a:t>Two projects examining city budgets</a:t>
            </a:r>
          </a:p>
          <a:p>
            <a:pPr lvl="1"/>
            <a:r>
              <a:rPr lang="en-US" dirty="0" smtClean="0"/>
              <a:t>St. Paul’s Capitol </a:t>
            </a:r>
            <a:r>
              <a:rPr lang="en-US" dirty="0" smtClean="0"/>
              <a:t>Improvement Budget (CIB)</a:t>
            </a:r>
          </a:p>
          <a:p>
            <a:pPr lvl="1"/>
            <a:r>
              <a:rPr lang="en-US" smtClean="0"/>
              <a:t>Minneapolis’ Capitol </a:t>
            </a:r>
            <a:r>
              <a:rPr lang="en-US" dirty="0" smtClean="0"/>
              <a:t>Long-range Improvement Committee (CLIC)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Data Availability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Equity questions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marR="0" lvl="0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lang="en" sz="2000" b="0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915415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9" y="0"/>
            <a:ext cx="9037269" cy="607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0201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76200"/>
            <a:ext cx="6172200" cy="604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2909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02639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2158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0" y="0"/>
            <a:ext cx="9132600" cy="529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858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910" y="533400"/>
            <a:ext cx="8974090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4746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41" y="0"/>
            <a:ext cx="6994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99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1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rgbClr val="7A0019"/>
                </a:solidFill>
                <a:rtl val="0"/>
              </a:rPr>
              <a:t>Summary / Conclusion</a:t>
            </a:r>
            <a:endParaRPr lang="en" b="1" i="0" u="none" strike="noStrike" cap="none" baseline="0" dirty="0">
              <a:solidFill>
                <a:srgbClr val="7A0019"/>
              </a:solidFill>
              <a:sym typeface="Arial"/>
              <a:rtl val="0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400" dirty="0" smtClean="0"/>
              <a:t>What are cities providing</a:t>
            </a:r>
          </a:p>
          <a:p>
            <a:r>
              <a:rPr lang="en-US" sz="2400" dirty="0" smtClean="0"/>
              <a:t>What SHOULD they provide?</a:t>
            </a:r>
          </a:p>
          <a:p>
            <a:pPr lvl="1"/>
            <a:r>
              <a:rPr lang="en-US" sz="1800" dirty="0" smtClean="0"/>
              <a:t>Is the data in a useful format?</a:t>
            </a:r>
          </a:p>
          <a:p>
            <a:pPr lvl="1"/>
            <a:endParaRPr lang="en-US" sz="1800" dirty="0" smtClean="0"/>
          </a:p>
          <a:p>
            <a:r>
              <a:rPr lang="en-US" sz="2400" dirty="0" smtClean="0"/>
              <a:t>How are these decisions being made</a:t>
            </a:r>
          </a:p>
          <a:p>
            <a:pPr lvl="1"/>
            <a:r>
              <a:rPr lang="en-US" sz="1800" dirty="0" smtClean="0"/>
              <a:t>Who, where, why</a:t>
            </a:r>
          </a:p>
          <a:p>
            <a:endParaRPr lang="en-US" sz="2400" dirty="0"/>
          </a:p>
          <a:p>
            <a:r>
              <a:rPr lang="en-US" sz="2400" dirty="0" smtClean="0"/>
              <a:t>Need for historical data</a:t>
            </a:r>
          </a:p>
          <a:p>
            <a:endParaRPr lang="en-US" sz="2400" dirty="0" smtClean="0"/>
          </a:p>
          <a:p>
            <a:r>
              <a:rPr lang="en-US" sz="2400" dirty="0" smtClean="0"/>
              <a:t>What can we learn from it?</a:t>
            </a:r>
          </a:p>
          <a:p>
            <a:pPr marL="190500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dirty="0"/>
          </a:p>
          <a:p>
            <a:pPr indent="-342900">
              <a:spcBef>
                <a:spcPts val="0"/>
              </a:spcBef>
              <a:buClr>
                <a:schemeClr val="dk2"/>
              </a:buClr>
              <a:buSzPct val="25000"/>
              <a:buFont typeface="Arial" charset="0"/>
              <a:buChar char="•"/>
            </a:pPr>
            <a:endParaRPr lang="en" sz="2000" dirty="0"/>
          </a:p>
        </p:txBody>
      </p:sp>
    </p:spTree>
    <p:extLst>
      <p:ext uri="{BB962C8B-B14F-4D97-AF65-F5344CB8AC3E}">
        <p14:creationId xmlns:p14="http://schemas.microsoft.com/office/powerpoint/2010/main" val="182179437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685800" y="1600200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dirty="0" smtClean="0">
                <a:solidFill>
                  <a:srgbClr val="7A0019"/>
                </a:solidFill>
              </a:rPr>
              <a:t>Thank you!</a:t>
            </a:r>
            <a:endParaRPr lang="en" sz="4000" b="1" i="0" u="none" strike="noStrike" cap="none" baseline="0" dirty="0">
              <a:solidFill>
                <a:srgbClr val="7A0019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762000" y="50292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800" b="0" i="0" u="none" strike="noStrike" cap="none" baseline="0" dirty="0">
                <a:solidFill>
                  <a:schemeClr val="dk2"/>
                </a:solidFill>
                <a:sym typeface="Arial"/>
                <a:rtl val="0"/>
              </a:rPr>
              <a:t>Jeff </a:t>
            </a:r>
            <a:r>
              <a:rPr lang="en" sz="1800" b="0" i="0" u="none" strike="noStrike" cap="none" baseline="0" dirty="0" smtClean="0">
                <a:solidFill>
                  <a:schemeClr val="dk2"/>
                </a:solidFill>
                <a:sym typeface="Arial"/>
                <a:rtl val="0"/>
              </a:rPr>
              <a:t>Matson</a:t>
            </a:r>
          </a:p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800" dirty="0" smtClean="0">
                <a:hlinkClick r:id="rId4"/>
              </a:rPr>
              <a:t>jmatson@umn.edu</a:t>
            </a:r>
            <a:endParaRPr lang="en" sz="1800" dirty="0" smtClean="0"/>
          </a:p>
          <a:p>
            <a:pPr marL="0" marR="0" lv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lang="en" sz="1800" dirty="0"/>
          </a:p>
        </p:txBody>
      </p:sp>
    </p:spTree>
    <p:extLst>
      <p:ext uri="{BB962C8B-B14F-4D97-AF65-F5344CB8AC3E}">
        <p14:creationId xmlns:p14="http://schemas.microsoft.com/office/powerpoint/2010/main" val="358909803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1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rgbClr val="7A0019"/>
                </a:solidFill>
              </a:rPr>
              <a:t>St. Paul’s Eastside</a:t>
            </a:r>
            <a:endParaRPr lang="en" b="1" i="0" u="none" strike="noStrike" cap="none" baseline="0" dirty="0">
              <a:solidFill>
                <a:srgbClr val="7A0019"/>
              </a:solidFill>
              <a:sym typeface="Arial"/>
              <a:rtl val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90600"/>
            <a:ext cx="6661015" cy="5029200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5791200" y="2133600"/>
            <a:ext cx="2286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5877791" y="2925763"/>
            <a:ext cx="2286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75337" y="2265218"/>
            <a:ext cx="6335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 smtClean="0"/>
              <a:t>ESNDC</a:t>
            </a:r>
            <a:endParaRPr lang="en-US" sz="10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785783" y="3074699"/>
            <a:ext cx="6415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 smtClean="0"/>
              <a:t>DBNHS</a:t>
            </a:r>
            <a:endParaRPr lang="en-US" sz="1000" b="1" i="1" dirty="0"/>
          </a:p>
        </p:txBody>
      </p:sp>
      <p:sp>
        <p:nvSpPr>
          <p:cNvPr id="2" name="Rectangle 1"/>
          <p:cNvSpPr/>
          <p:nvPr/>
        </p:nvSpPr>
        <p:spPr>
          <a:xfrm>
            <a:off x="5562600" y="1143000"/>
            <a:ext cx="2286000" cy="38862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984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1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rgbClr val="7A0019"/>
                </a:solidFill>
                <a:rtl val="0"/>
              </a:rPr>
              <a:t>Funding Programs</a:t>
            </a:r>
            <a:endParaRPr lang="en" b="1" i="0" u="none" strike="noStrike" cap="none" baseline="0" dirty="0">
              <a:solidFill>
                <a:srgbClr val="7A0019"/>
              </a:solidFill>
              <a:sym typeface="Arial"/>
              <a:rtl val="0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400" dirty="0" smtClean="0"/>
              <a:t>CIB</a:t>
            </a:r>
          </a:p>
          <a:p>
            <a:pPr lvl="1"/>
            <a:r>
              <a:rPr lang="en-US" sz="1800" dirty="0" smtClean="0"/>
              <a:t>Complicated Review Process</a:t>
            </a:r>
          </a:p>
          <a:p>
            <a:pPr lvl="1"/>
            <a:r>
              <a:rPr lang="en-US" sz="1800" dirty="0" smtClean="0"/>
              <a:t>Neighborhoods, City Departments, Individuals</a:t>
            </a:r>
            <a:endParaRPr lang="en-US" sz="1800" dirty="0"/>
          </a:p>
          <a:p>
            <a:endParaRPr lang="en-US" sz="2400" dirty="0"/>
          </a:p>
          <a:p>
            <a:r>
              <a:rPr lang="en-US" sz="2400" strike="sngStrike" dirty="0" smtClean="0"/>
              <a:t>STAR</a:t>
            </a:r>
          </a:p>
          <a:p>
            <a:pPr lvl="1"/>
            <a:r>
              <a:rPr lang="en-US" sz="1800" strike="sngStrike" dirty="0" smtClean="0"/>
              <a:t>Competitive Grants and Loans</a:t>
            </a:r>
          </a:p>
          <a:p>
            <a:pPr lvl="1"/>
            <a:r>
              <a:rPr lang="en-US" sz="1800" strike="sngStrike" dirty="0" smtClean="0"/>
              <a:t>Neighborhood-based</a:t>
            </a:r>
          </a:p>
          <a:p>
            <a:pPr lvl="1"/>
            <a:r>
              <a:rPr lang="en-US" sz="1800" strike="sngStrike" dirty="0" smtClean="0"/>
              <a:t>Funded through City Sales Tax</a:t>
            </a:r>
          </a:p>
          <a:p>
            <a:pPr lvl="1"/>
            <a:r>
              <a:rPr lang="en-US" sz="1800" strike="sngStrike" dirty="0" smtClean="0"/>
              <a:t>$2-3M per year ($10,000 - $150,000)</a:t>
            </a:r>
          </a:p>
          <a:p>
            <a:pPr lvl="1"/>
            <a:r>
              <a:rPr lang="en-US" sz="1800" strike="sngStrike" dirty="0" smtClean="0"/>
              <a:t>15-20 projects</a:t>
            </a:r>
          </a:p>
          <a:p>
            <a:pPr lvl="1"/>
            <a:r>
              <a:rPr lang="en-US" sz="1800" strike="sngStrike" dirty="0" smtClean="0"/>
              <a:t>One-to-one match on funding</a:t>
            </a:r>
          </a:p>
          <a:p>
            <a:pPr marL="190500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dirty="0"/>
          </a:p>
          <a:p>
            <a:pPr indent="-342900">
              <a:spcBef>
                <a:spcPts val="0"/>
              </a:spcBef>
              <a:buClr>
                <a:schemeClr val="dk2"/>
              </a:buClr>
              <a:buSzPct val="25000"/>
              <a:buFont typeface="Arial" charset="0"/>
              <a:buChar char="•"/>
            </a:pPr>
            <a:endParaRPr lang="en" sz="2000" dirty="0"/>
          </a:p>
        </p:txBody>
      </p:sp>
    </p:spTree>
    <p:extLst>
      <p:ext uri="{BB962C8B-B14F-4D97-AF65-F5344CB8AC3E}">
        <p14:creationId xmlns:p14="http://schemas.microsoft.com/office/powerpoint/2010/main" val="15227144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1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rgbClr val="7A0019"/>
                </a:solidFill>
              </a:rPr>
              <a:t>Three Questions</a:t>
            </a:r>
            <a:endParaRPr lang="en" b="1" i="0" u="none" strike="noStrike" cap="none" baseline="0" dirty="0">
              <a:solidFill>
                <a:srgbClr val="7A0019"/>
              </a:solidFill>
              <a:sym typeface="Arial"/>
              <a:rtl val="0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lang="en-US" sz="2400" dirty="0" smtClean="0"/>
          </a:p>
          <a:p>
            <a:r>
              <a:rPr lang="en-US" sz="3200" dirty="0" smtClean="0"/>
              <a:t>Who gets funding?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 smtClean="0"/>
              <a:t>Is the Eastside getting its fare share?</a:t>
            </a:r>
          </a:p>
          <a:p>
            <a:endParaRPr lang="en-US" sz="3200" dirty="0" smtClean="0"/>
          </a:p>
          <a:p>
            <a:r>
              <a:rPr lang="en-US" sz="3200" dirty="0" smtClean="0"/>
              <a:t>Has </a:t>
            </a:r>
            <a:r>
              <a:rPr lang="en-US" sz="3200" dirty="0"/>
              <a:t>the process changed?</a:t>
            </a:r>
          </a:p>
          <a:p>
            <a:endParaRPr lang="en-US" sz="2400" dirty="0"/>
          </a:p>
          <a:p>
            <a:pPr marL="457200" lvl="1" indent="0">
              <a:buNone/>
            </a:pPr>
            <a:endParaRPr lang="en-US" dirty="0"/>
          </a:p>
          <a:p>
            <a:pPr indent="-342900">
              <a:spcBef>
                <a:spcPts val="0"/>
              </a:spcBef>
              <a:buClr>
                <a:schemeClr val="dk2"/>
              </a:buClr>
              <a:buSzPct val="25000"/>
              <a:buFont typeface="Arial" charset="0"/>
              <a:buChar char="•"/>
            </a:pPr>
            <a:endParaRPr lang="en" sz="2000" dirty="0"/>
          </a:p>
        </p:txBody>
      </p:sp>
    </p:spTree>
    <p:extLst>
      <p:ext uri="{BB962C8B-B14F-4D97-AF65-F5344CB8AC3E}">
        <p14:creationId xmlns:p14="http://schemas.microsoft.com/office/powerpoint/2010/main" val="418301222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1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rgbClr val="7A0019"/>
                </a:solidFill>
                <a:rtl val="0"/>
              </a:rPr>
              <a:t>CIB Process Overview</a:t>
            </a:r>
            <a:endParaRPr lang="en" b="1" i="0" u="none" strike="noStrike" cap="none" baseline="0" dirty="0">
              <a:solidFill>
                <a:srgbClr val="7A0019"/>
              </a:solidFill>
              <a:sym typeface="Arial"/>
              <a:rtl val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7010399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86200" y="1371600"/>
            <a:ext cx="152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562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1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rgbClr val="7A0019"/>
                </a:solidFill>
                <a:rtl val="0"/>
              </a:rPr>
              <a:t>Our Role</a:t>
            </a:r>
            <a:endParaRPr lang="en" b="1" i="0" u="none" strike="noStrike" cap="none" baseline="0" dirty="0">
              <a:solidFill>
                <a:srgbClr val="7A0019"/>
              </a:solidFill>
              <a:sym typeface="Arial"/>
              <a:rtl val="0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400" dirty="0" smtClean="0"/>
              <a:t>Sort through budget docs</a:t>
            </a:r>
          </a:p>
          <a:p>
            <a:r>
              <a:rPr lang="en-US" sz="2400" dirty="0" smtClean="0"/>
              <a:t>Geocode projects</a:t>
            </a:r>
          </a:p>
          <a:p>
            <a:r>
              <a:rPr lang="en-US" sz="2400" dirty="0" smtClean="0"/>
              <a:t>Assign projects to one or more planning districts</a:t>
            </a:r>
          </a:p>
          <a:p>
            <a:r>
              <a:rPr lang="en-US" sz="2400" dirty="0" smtClean="0"/>
              <a:t>Population based equity analysis</a:t>
            </a:r>
          </a:p>
          <a:p>
            <a:endParaRPr lang="en-US" sz="2400" dirty="0"/>
          </a:p>
          <a:p>
            <a:r>
              <a:rPr lang="en-US" sz="2400" dirty="0" smtClean="0"/>
              <a:t>Look at the process and rankings</a:t>
            </a:r>
          </a:p>
          <a:p>
            <a:endParaRPr lang="en-US" sz="2400" dirty="0"/>
          </a:p>
          <a:p>
            <a:pPr marL="190500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dirty="0"/>
          </a:p>
          <a:p>
            <a:pPr indent="-342900">
              <a:spcBef>
                <a:spcPts val="0"/>
              </a:spcBef>
              <a:buClr>
                <a:schemeClr val="dk2"/>
              </a:buClr>
              <a:buSzPct val="25000"/>
              <a:buFont typeface="Arial" charset="0"/>
              <a:buChar char="•"/>
            </a:pPr>
            <a:endParaRPr lang="en" sz="2000" dirty="0"/>
          </a:p>
        </p:txBody>
      </p:sp>
    </p:spTree>
    <p:extLst>
      <p:ext uri="{BB962C8B-B14F-4D97-AF65-F5344CB8AC3E}">
        <p14:creationId xmlns:p14="http://schemas.microsoft.com/office/powerpoint/2010/main" val="363959113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1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rgbClr val="7A0019"/>
                </a:solidFill>
                <a:rtl val="0"/>
              </a:rPr>
              <a:t>CIB Tracking Spreadsheet</a:t>
            </a:r>
            <a:endParaRPr lang="en" b="1" i="0" u="none" strike="noStrike" cap="none" baseline="0" dirty="0">
              <a:solidFill>
                <a:srgbClr val="7A0019"/>
              </a:solidFill>
              <a:sym typeface="Arial"/>
              <a:rtl val="0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400" dirty="0" smtClean="0"/>
              <a:t>Project Submission</a:t>
            </a:r>
          </a:p>
          <a:p>
            <a:r>
              <a:rPr lang="en-US" sz="2400" dirty="0" smtClean="0"/>
              <a:t>Committee Recommendation</a:t>
            </a:r>
          </a:p>
          <a:p>
            <a:r>
              <a:rPr lang="en-US" sz="2400" dirty="0" smtClean="0"/>
              <a:t>Mayor Proposed</a:t>
            </a:r>
          </a:p>
          <a:p>
            <a:r>
              <a:rPr lang="en-US" sz="2400" dirty="0" smtClean="0"/>
              <a:t>Council Approved</a:t>
            </a:r>
          </a:p>
          <a:p>
            <a:endParaRPr lang="en-US" sz="2400" dirty="0"/>
          </a:p>
          <a:p>
            <a:r>
              <a:rPr lang="en-US" sz="2400" dirty="0" smtClean="0"/>
              <a:t>Track Rankings</a:t>
            </a:r>
          </a:p>
          <a:p>
            <a:r>
              <a:rPr lang="en-US" sz="2400" dirty="0" smtClean="0"/>
              <a:t>Ratio of submission to approved $</a:t>
            </a:r>
            <a:endParaRPr lang="en-US" sz="2400" dirty="0"/>
          </a:p>
          <a:p>
            <a:pPr marL="190500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dirty="0"/>
          </a:p>
          <a:p>
            <a:pPr indent="-342900">
              <a:spcBef>
                <a:spcPts val="0"/>
              </a:spcBef>
              <a:buClr>
                <a:schemeClr val="dk2"/>
              </a:buClr>
              <a:buSzPct val="25000"/>
              <a:buFont typeface="Arial" charset="0"/>
              <a:buChar char="•"/>
            </a:pPr>
            <a:endParaRPr lang="en" sz="2000" dirty="0"/>
          </a:p>
        </p:txBody>
      </p:sp>
    </p:spTree>
    <p:extLst>
      <p:ext uri="{BB962C8B-B14F-4D97-AF65-F5344CB8AC3E}">
        <p14:creationId xmlns:p14="http://schemas.microsoft.com/office/powerpoint/2010/main" val="6976509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1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rgbClr val="7A0019"/>
                </a:solidFill>
                <a:rtl val="0"/>
              </a:rPr>
              <a:t>CIB Tracking Spreadsheet</a:t>
            </a:r>
            <a:endParaRPr lang="en" b="1" i="0" u="none" strike="noStrike" cap="none" baseline="0" dirty="0">
              <a:solidFill>
                <a:srgbClr val="7A0019"/>
              </a:solidFill>
              <a:sym typeface="Arial"/>
              <a:rtl val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091"/>
            <a:ext cx="9144000" cy="481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092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382</Words>
  <Application>Microsoft Office PowerPoint</Application>
  <PresentationFormat>On-screen Show (4:3)</PresentationFormat>
  <Paragraphs>99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Courier New</vt:lpstr>
      <vt:lpstr>Wingdings</vt:lpstr>
      <vt:lpstr>Custom Theme</vt:lpstr>
      <vt:lpstr>Open Government Budget Data in Equity Analysis</vt:lpstr>
      <vt:lpstr>Outline</vt:lpstr>
      <vt:lpstr>St. Paul’s Eastside</vt:lpstr>
      <vt:lpstr>Funding Programs</vt:lpstr>
      <vt:lpstr>Three Questions</vt:lpstr>
      <vt:lpstr>CIB Process Overview</vt:lpstr>
      <vt:lpstr>Our Role</vt:lpstr>
      <vt:lpstr>CIB Tracking Spreadsheet</vt:lpstr>
      <vt:lpstr>CIB Tracking Spreadsheet</vt:lpstr>
      <vt:lpstr>CIB Tracking Spreadsheet</vt:lpstr>
      <vt:lpstr>CIB Tracking Spreadsheet</vt:lpstr>
      <vt:lpstr>PowerPoint Presentation</vt:lpstr>
      <vt:lpstr>PowerPoint Presentation</vt:lpstr>
      <vt:lpstr>Total Spending 2006-2015</vt:lpstr>
      <vt:lpstr>Per Capita Spending 2006-2015</vt:lpstr>
      <vt:lpstr>Poverty Rate 2011-2015 ACS</vt:lpstr>
      <vt:lpstr>Other Related Projects</vt:lpstr>
      <vt:lpstr>Minneapolis Promise Zone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/ Conclusion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Demystifying Data with GIS</dc:title>
  <dc:creator>Jeffrey K Matson</dc:creator>
  <cp:lastModifiedBy>Jeffrey K Matson</cp:lastModifiedBy>
  <cp:revision>51</cp:revision>
  <cp:lastPrinted>2014-05-22T14:33:00Z</cp:lastPrinted>
  <dcterms:modified xsi:type="dcterms:W3CDTF">2017-11-21T16:07:49Z</dcterms:modified>
</cp:coreProperties>
</file>