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60" r:id="rId6"/>
    <p:sldId id="274" r:id="rId7"/>
    <p:sldId id="272" r:id="rId8"/>
    <p:sldId id="273" r:id="rId9"/>
    <p:sldId id="271" r:id="rId10"/>
    <p:sldId id="268" r:id="rId11"/>
    <p:sldId id="258" r:id="rId12"/>
    <p:sldId id="266" r:id="rId13"/>
    <p:sldId id="264" r:id="rId14"/>
    <p:sldId id="261" r:id="rId15"/>
    <p:sldId id="275" r:id="rId16"/>
    <p:sldId id="263" r:id="rId17"/>
    <p:sldId id="267" r:id="rId18"/>
    <p:sldId id="269" r:id="rId19"/>
    <p:sldId id="270"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92E4"/>
    <a:srgbClr val="87BCE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29" autoAdjust="0"/>
  </p:normalViewPr>
  <p:slideViewPr>
    <p:cSldViewPr snapToGrid="0" snapToObjects="1">
      <p:cViewPr varScale="1">
        <p:scale>
          <a:sx n="94" d="100"/>
          <a:sy n="94" d="100"/>
        </p:scale>
        <p:origin x="100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48C5148-E76D-4EB8-8FB3-D3B5A73E18F6}" type="datetimeFigureOut">
              <a:rPr lang="en-US" smtClean="0"/>
              <a:t>11/21/2017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7CBAF13A-1EB8-49DC-8056-C381845E756F}" type="slidenum">
              <a:rPr lang="en-US" smtClean="0"/>
              <a:t>‹#›</a:t>
            </a:fld>
            <a:endParaRPr lang="en-US"/>
          </a:p>
        </p:txBody>
      </p:sp>
    </p:spTree>
    <p:extLst>
      <p:ext uri="{BB962C8B-B14F-4D97-AF65-F5344CB8AC3E}">
        <p14:creationId xmlns:p14="http://schemas.microsoft.com/office/powerpoint/2010/main" val="1131812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business data</a:t>
            </a:r>
            <a:r>
              <a:rPr lang="en-US" baseline="0" dirty="0" smtClean="0"/>
              <a:t>base (Dunn &amp; Bradstreet) available to us through the University library system we were able to identify individual business</a:t>
            </a:r>
          </a:p>
          <a:p>
            <a:endParaRPr lang="en-US" baseline="0" dirty="0" smtClean="0"/>
          </a:p>
          <a:p>
            <a:r>
              <a:rPr lang="en-US" baseline="0" dirty="0" err="1" smtClean="0"/>
              <a:t>Estabilshed</a:t>
            </a:r>
            <a:r>
              <a:rPr lang="en-US" baseline="0" dirty="0" smtClean="0"/>
              <a:t> &gt; 10 years ago gets around the ‘age of business owner’ problem.  That data isn’t available (publicly) at firm-level</a:t>
            </a:r>
            <a:endParaRPr lang="en-US" dirty="0"/>
          </a:p>
        </p:txBody>
      </p:sp>
      <p:sp>
        <p:nvSpPr>
          <p:cNvPr id="4" name="Slide Number Placeholder 3"/>
          <p:cNvSpPr>
            <a:spLocks noGrp="1"/>
          </p:cNvSpPr>
          <p:nvPr>
            <p:ph type="sldNum" sz="quarter" idx="10"/>
          </p:nvPr>
        </p:nvSpPr>
        <p:spPr/>
        <p:txBody>
          <a:bodyPr/>
          <a:lstStyle/>
          <a:p>
            <a:fld id="{7CBAF13A-1EB8-49DC-8056-C381845E756F}" type="slidenum">
              <a:rPr lang="en-US" smtClean="0"/>
              <a:t>9</a:t>
            </a:fld>
            <a:endParaRPr lang="en-US"/>
          </a:p>
        </p:txBody>
      </p:sp>
    </p:spTree>
    <p:extLst>
      <p:ext uri="{BB962C8B-B14F-4D97-AF65-F5344CB8AC3E}">
        <p14:creationId xmlns:p14="http://schemas.microsoft.com/office/powerpoint/2010/main" val="3554987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a:t>
            </a:r>
            <a:r>
              <a:rPr lang="en-US" dirty="0" err="1" smtClean="0"/>
              <a:t>PoC</a:t>
            </a:r>
            <a:r>
              <a:rPr lang="en-US" dirty="0" smtClean="0"/>
              <a:t> Owned</a:t>
            </a:r>
          </a:p>
          <a:p>
            <a:r>
              <a:rPr lang="en-US" dirty="0" smtClean="0"/>
              <a:t>25% </a:t>
            </a:r>
            <a:r>
              <a:rPr lang="en-US" dirty="0" err="1" smtClean="0"/>
              <a:t>PoC</a:t>
            </a:r>
            <a:r>
              <a:rPr lang="en-US" dirty="0" smtClean="0"/>
              <a:t> employed</a:t>
            </a:r>
            <a:endParaRPr lang="en-US" dirty="0"/>
          </a:p>
        </p:txBody>
      </p:sp>
      <p:sp>
        <p:nvSpPr>
          <p:cNvPr id="4" name="Slide Number Placeholder 3"/>
          <p:cNvSpPr>
            <a:spLocks noGrp="1"/>
          </p:cNvSpPr>
          <p:nvPr>
            <p:ph type="sldNum" sz="quarter" idx="10"/>
          </p:nvPr>
        </p:nvSpPr>
        <p:spPr/>
        <p:txBody>
          <a:bodyPr/>
          <a:lstStyle/>
          <a:p>
            <a:fld id="{7CBAF13A-1EB8-49DC-8056-C381845E756F}" type="slidenum">
              <a:rPr lang="en-US" smtClean="0"/>
              <a:t>10</a:t>
            </a:fld>
            <a:endParaRPr lang="en-US"/>
          </a:p>
        </p:txBody>
      </p:sp>
    </p:spTree>
    <p:extLst>
      <p:ext uri="{BB962C8B-B14F-4D97-AF65-F5344CB8AC3E}">
        <p14:creationId xmlns:p14="http://schemas.microsoft.com/office/powerpoint/2010/main" val="331328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it matters/context for results</a:t>
            </a:r>
          </a:p>
          <a:p>
            <a:r>
              <a:rPr lang="en-US" baseline="0" dirty="0" smtClean="0"/>
              <a:t>Population about the same size: 15,330 // 15,794 // 18,352</a:t>
            </a:r>
            <a:endParaRPr lang="en-US" dirty="0"/>
          </a:p>
        </p:txBody>
      </p:sp>
      <p:sp>
        <p:nvSpPr>
          <p:cNvPr id="4" name="Slide Number Placeholder 3"/>
          <p:cNvSpPr>
            <a:spLocks noGrp="1"/>
          </p:cNvSpPr>
          <p:nvPr>
            <p:ph type="sldNum" sz="quarter" idx="10"/>
          </p:nvPr>
        </p:nvSpPr>
        <p:spPr/>
        <p:txBody>
          <a:bodyPr/>
          <a:lstStyle/>
          <a:p>
            <a:fld id="{7CBAF13A-1EB8-49DC-8056-C381845E756F}" type="slidenum">
              <a:rPr lang="en-US" smtClean="0"/>
              <a:t>11</a:t>
            </a:fld>
            <a:endParaRPr lang="en-US"/>
          </a:p>
        </p:txBody>
      </p:sp>
    </p:spTree>
    <p:extLst>
      <p:ext uri="{BB962C8B-B14F-4D97-AF65-F5344CB8AC3E}">
        <p14:creationId xmlns:p14="http://schemas.microsoft.com/office/powerpoint/2010/main" val="2849759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it matters/context for results</a:t>
            </a:r>
          </a:p>
          <a:p>
            <a:r>
              <a:rPr lang="en-US" baseline="0" dirty="0" smtClean="0"/>
              <a:t>Population about the same size: 15,330 // 15,794 // 18,352</a:t>
            </a:r>
            <a:endParaRPr lang="en-US" dirty="0"/>
          </a:p>
        </p:txBody>
      </p:sp>
      <p:sp>
        <p:nvSpPr>
          <p:cNvPr id="4" name="Slide Number Placeholder 3"/>
          <p:cNvSpPr>
            <a:spLocks noGrp="1"/>
          </p:cNvSpPr>
          <p:nvPr>
            <p:ph type="sldNum" sz="quarter" idx="10"/>
          </p:nvPr>
        </p:nvSpPr>
        <p:spPr/>
        <p:txBody>
          <a:bodyPr/>
          <a:lstStyle/>
          <a:p>
            <a:fld id="{7CBAF13A-1EB8-49DC-8056-C381845E756F}" type="slidenum">
              <a:rPr lang="en-US" smtClean="0"/>
              <a:t>12</a:t>
            </a:fld>
            <a:endParaRPr lang="en-US"/>
          </a:p>
        </p:txBody>
      </p:sp>
    </p:spTree>
    <p:extLst>
      <p:ext uri="{BB962C8B-B14F-4D97-AF65-F5344CB8AC3E}">
        <p14:creationId xmlns:p14="http://schemas.microsoft.com/office/powerpoint/2010/main" val="3358815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Care also fastest</a:t>
            </a:r>
            <a:r>
              <a:rPr lang="en-US" baseline="0" dirty="0" smtClean="0"/>
              <a:t> growing of these three, second only to Home Care</a:t>
            </a:r>
          </a:p>
          <a:p>
            <a:r>
              <a:rPr lang="en-US" baseline="0" dirty="0" smtClean="0"/>
              <a:t>68% total residents make &lt;40k</a:t>
            </a:r>
            <a:endParaRPr lang="en-US" dirty="0"/>
          </a:p>
        </p:txBody>
      </p:sp>
      <p:sp>
        <p:nvSpPr>
          <p:cNvPr id="4" name="Slide Number Placeholder 3"/>
          <p:cNvSpPr>
            <a:spLocks noGrp="1"/>
          </p:cNvSpPr>
          <p:nvPr>
            <p:ph type="sldNum" sz="quarter" idx="10"/>
          </p:nvPr>
        </p:nvSpPr>
        <p:spPr/>
        <p:txBody>
          <a:bodyPr/>
          <a:lstStyle/>
          <a:p>
            <a:fld id="{7CBAF13A-1EB8-49DC-8056-C381845E756F}" type="slidenum">
              <a:rPr lang="en-US" smtClean="0"/>
              <a:t>13</a:t>
            </a:fld>
            <a:endParaRPr lang="en-US"/>
          </a:p>
        </p:txBody>
      </p:sp>
    </p:spTree>
    <p:extLst>
      <p:ext uri="{BB962C8B-B14F-4D97-AF65-F5344CB8AC3E}">
        <p14:creationId xmlns:p14="http://schemas.microsoft.com/office/powerpoint/2010/main" val="4234688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 Care also fastest</a:t>
            </a:r>
            <a:r>
              <a:rPr lang="en-US" baseline="0" dirty="0" smtClean="0"/>
              <a:t> growing of these three, second only to Home Care</a:t>
            </a:r>
          </a:p>
          <a:p>
            <a:r>
              <a:rPr lang="en-US" baseline="0" dirty="0" smtClean="0"/>
              <a:t>68% total residents make &lt;40k</a:t>
            </a:r>
            <a:endParaRPr lang="en-US" dirty="0"/>
          </a:p>
        </p:txBody>
      </p:sp>
      <p:sp>
        <p:nvSpPr>
          <p:cNvPr id="4" name="Slide Number Placeholder 3"/>
          <p:cNvSpPr>
            <a:spLocks noGrp="1"/>
          </p:cNvSpPr>
          <p:nvPr>
            <p:ph type="sldNum" sz="quarter" idx="10"/>
          </p:nvPr>
        </p:nvSpPr>
        <p:spPr/>
        <p:txBody>
          <a:bodyPr/>
          <a:lstStyle/>
          <a:p>
            <a:fld id="{7CBAF13A-1EB8-49DC-8056-C381845E756F}" type="slidenum">
              <a:rPr lang="en-US" smtClean="0"/>
              <a:t>14</a:t>
            </a:fld>
            <a:endParaRPr lang="en-US"/>
          </a:p>
        </p:txBody>
      </p:sp>
    </p:spTree>
    <p:extLst>
      <p:ext uri="{BB962C8B-B14F-4D97-AF65-F5344CB8AC3E}">
        <p14:creationId xmlns:p14="http://schemas.microsoft.com/office/powerpoint/2010/main" val="46078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At the level of the entire US we disaggregated the number of businesses by age and industry. We captured the percentage ownership by age for each industry at the national level. We excluded businesses that are publicly traded and non-employer businesses. </a:t>
            </a:r>
            <a:r>
              <a:rPr lang="en-US" sz="1200" b="0" i="1" u="none" strike="noStrike" kern="1200" dirty="0" smtClean="0">
                <a:solidFill>
                  <a:schemeClr val="tx1"/>
                </a:solidFill>
                <a:effectLst/>
                <a:latin typeface="+mn-lt"/>
                <a:ea typeface="+mn-ea"/>
                <a:cs typeface="+mn-cs"/>
              </a:rPr>
              <a:t/>
            </a:r>
            <a:br>
              <a:rPr lang="en-US" sz="1200" b="0" i="1" u="none" strike="noStrike"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We made the following assumption: The national patterns of age of ownership within industries are assumed to be same at the disaggregate level of county. The assumption is necessary because the data at the county level is not disaggregated by age.</a:t>
            </a:r>
            <a:br>
              <a:rPr lang="en-US" sz="1200" b="0" i="0" u="none" strike="noStrike"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We then used county-specific ownership data by industry to get the number of privately-held businesses with employees per industry. We applied the national industry-level percentage of businesses with owners over the age of 55 to arrive at an estimate of the number of businesses, employees, receipts and payroll.</a:t>
            </a:r>
            <a:br>
              <a:rPr lang="en-US" sz="1200" b="0" i="0" u="none" strike="noStrike"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We consolidated industries without significant regional representation into </a:t>
            </a:r>
            <a:r>
              <a:rPr lang="en-US" sz="1200" b="0" i="1" u="none" strike="noStrike" kern="1200" dirty="0" smtClean="0">
                <a:solidFill>
                  <a:schemeClr val="tx1"/>
                </a:solidFill>
                <a:effectLst/>
                <a:latin typeface="+mn-lt"/>
                <a:ea typeface="+mn-ea"/>
                <a:cs typeface="+mn-cs"/>
              </a:rPr>
              <a:t>Other Industries</a:t>
            </a:r>
            <a:r>
              <a:rPr lang="en-US" sz="1200" b="0" i="0" u="none" strike="noStrike" kern="1200" dirty="0" smtClean="0">
                <a:solidFill>
                  <a:schemeClr val="tx1"/>
                </a:solidFill>
                <a:effectLst/>
                <a:latin typeface="+mn-lt"/>
                <a:ea typeface="+mn-ea"/>
                <a:cs typeface="+mn-cs"/>
              </a:rPr>
              <a:t> and included the industries of </a:t>
            </a:r>
            <a:r>
              <a:rPr lang="en-US" sz="1200" b="0" i="1" u="none" strike="noStrike" kern="1200" dirty="0" smtClean="0">
                <a:solidFill>
                  <a:schemeClr val="tx1"/>
                </a:solidFill>
                <a:effectLst/>
                <a:latin typeface="+mn-lt"/>
                <a:ea typeface="+mn-ea"/>
                <a:cs typeface="+mn-cs"/>
              </a:rPr>
              <a:t>Real Estate, Educational Services, Finance &amp; Insurance </a:t>
            </a:r>
            <a:r>
              <a:rPr lang="en-US" sz="1200" b="0" i="0" u="none" strike="noStrike" kern="1200" dirty="0" smtClean="0">
                <a:solidFill>
                  <a:schemeClr val="tx1"/>
                </a:solidFill>
                <a:effectLst/>
                <a:latin typeface="+mn-lt"/>
                <a:ea typeface="+mn-ea"/>
                <a:cs typeface="+mn-cs"/>
              </a:rPr>
              <a:t>and </a:t>
            </a:r>
            <a:r>
              <a:rPr lang="en-US" sz="1200" b="0" i="1" u="none" strike="noStrike" kern="1200" dirty="0" smtClean="0">
                <a:solidFill>
                  <a:schemeClr val="tx1"/>
                </a:solidFill>
                <a:effectLst/>
                <a:latin typeface="+mn-lt"/>
                <a:ea typeface="+mn-ea"/>
                <a:cs typeface="+mn-cs"/>
              </a:rPr>
              <a:t>Information &amp; Technology </a:t>
            </a:r>
            <a:r>
              <a:rPr lang="en-US" sz="1200" b="0" i="0" u="none" strike="noStrike" kern="1200" dirty="0" smtClean="0">
                <a:solidFill>
                  <a:schemeClr val="tx1"/>
                </a:solidFill>
                <a:effectLst/>
                <a:latin typeface="+mn-lt"/>
                <a:ea typeface="+mn-ea"/>
                <a:cs typeface="+mn-cs"/>
              </a:rPr>
              <a:t>in</a:t>
            </a:r>
            <a:r>
              <a:rPr lang="en-US" sz="1200" b="0" i="1" u="none" strike="noStrike" kern="1200" dirty="0" smtClean="0">
                <a:solidFill>
                  <a:schemeClr val="tx1"/>
                </a:solidFill>
                <a:effectLst/>
                <a:latin typeface="+mn-lt"/>
                <a:ea typeface="+mn-ea"/>
                <a:cs typeface="+mn-cs"/>
              </a:rPr>
              <a:t> Professional Services</a:t>
            </a:r>
            <a:r>
              <a:rPr lang="en-US" sz="1200" b="0" i="0" u="none" strike="noStrike" kern="1200" dirty="0" smtClean="0">
                <a:solidFill>
                  <a:schemeClr val="tx1"/>
                </a:solidFill>
                <a:effectLst/>
                <a:latin typeface="+mn-lt"/>
                <a:ea typeface="+mn-ea"/>
                <a:cs typeface="+mn-cs"/>
              </a:rPr>
              <a:t>. The 2012 Survey of Business Owners did not publish data for some industries in counties with a small sample size; these fields will show up blank.</a:t>
            </a:r>
            <a:r>
              <a:rPr lang="en-US" sz="1200" b="0" i="1" u="none" strike="noStrike" kern="1200" dirty="0" smtClean="0">
                <a:solidFill>
                  <a:schemeClr val="tx1"/>
                </a:solidFill>
                <a:effectLst/>
                <a:latin typeface="+mn-lt"/>
                <a:ea typeface="+mn-ea"/>
                <a:cs typeface="+mn-cs"/>
              </a:rPr>
              <a:t/>
            </a:r>
            <a:br>
              <a:rPr lang="en-US" sz="1200" b="0" i="1" u="none" strike="noStrike"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1" u="none" strike="noStrike" kern="1200" dirty="0" smtClean="0">
                <a:solidFill>
                  <a:schemeClr val="tx1"/>
                </a:solidFill>
                <a:effectLst/>
                <a:latin typeface="+mn-lt"/>
                <a:ea typeface="+mn-ea"/>
                <a:cs typeface="+mn-cs"/>
              </a:rPr>
              <a:t>Source: US Census 2012 Survey of Business Owners</a:t>
            </a:r>
            <a:br>
              <a:rPr lang="en-US" sz="1200" b="0" i="1" u="none" strike="noStrike"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1" u="none" strike="noStrike" kern="1200" dirty="0" smtClean="0">
                <a:solidFill>
                  <a:schemeClr val="tx1"/>
                </a:solidFill>
                <a:effectLst/>
                <a:latin typeface="+mn-lt"/>
                <a:ea typeface="+mn-ea"/>
                <a:cs typeface="+mn-cs"/>
              </a:rPr>
              <a:t>Acknowledgements: Thanks to </a:t>
            </a:r>
            <a:r>
              <a:rPr lang="en-US" sz="1200" b="0" i="1" u="none" strike="noStrike" kern="1200" dirty="0" err="1" smtClean="0">
                <a:solidFill>
                  <a:schemeClr val="tx1"/>
                </a:solidFill>
                <a:effectLst/>
                <a:latin typeface="+mn-lt"/>
                <a:ea typeface="+mn-ea"/>
                <a:cs typeface="+mn-cs"/>
              </a:rPr>
              <a:t>Gouri</a:t>
            </a:r>
            <a:r>
              <a:rPr lang="en-US" sz="1200" b="0" i="1" u="none" strike="noStrike" kern="1200" dirty="0" smtClean="0">
                <a:solidFill>
                  <a:schemeClr val="tx1"/>
                </a:solidFill>
                <a:effectLst/>
                <a:latin typeface="+mn-lt"/>
                <a:ea typeface="+mn-ea"/>
                <a:cs typeface="+mn-cs"/>
              </a:rPr>
              <a:t> Shankar Mishra, a data scientist and PhD candidate at UC Davis and a former researcher at Stanford University, for his guidance and assistance in compiling this data.</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AF13A-1EB8-49DC-8056-C381845E756F}" type="slidenum">
              <a:rPr lang="en-US" smtClean="0"/>
              <a:t>15</a:t>
            </a:fld>
            <a:endParaRPr lang="en-US"/>
          </a:p>
        </p:txBody>
      </p:sp>
    </p:spTree>
    <p:extLst>
      <p:ext uri="{BB962C8B-B14F-4D97-AF65-F5344CB8AC3E}">
        <p14:creationId xmlns:p14="http://schemas.microsoft.com/office/powerpoint/2010/main" val="2675161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BAF13A-1EB8-49DC-8056-C381845E756F}" type="slidenum">
              <a:rPr lang="en-US" smtClean="0"/>
              <a:t>16</a:t>
            </a:fld>
            <a:endParaRPr lang="en-US"/>
          </a:p>
        </p:txBody>
      </p:sp>
    </p:spTree>
    <p:extLst>
      <p:ext uri="{BB962C8B-B14F-4D97-AF65-F5344CB8AC3E}">
        <p14:creationId xmlns:p14="http://schemas.microsoft.com/office/powerpoint/2010/main" val="2749064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F7B6B4-39D1-764B-9E99-46E5F15B42F2}"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26478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7B6B4-39D1-764B-9E99-46E5F15B42F2}"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229494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7B6B4-39D1-764B-9E99-46E5F15B42F2}"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683916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F7B6B4-39D1-764B-9E99-46E5F15B42F2}"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2370213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F7B6B4-39D1-764B-9E99-46E5F15B42F2}"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198250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2F7B6B4-39D1-764B-9E99-46E5F15B42F2}"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144694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2F7B6B4-39D1-764B-9E99-46E5F15B42F2}" type="datetimeFigureOut">
              <a:rPr lang="en-US" smtClean="0"/>
              <a:t>11/21/2017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76582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2F7B6B4-39D1-764B-9E99-46E5F15B42F2}" type="datetimeFigureOut">
              <a:rPr lang="en-US" smtClean="0"/>
              <a:t>11/21/2017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312899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F7B6B4-39D1-764B-9E99-46E5F15B42F2}" type="datetimeFigureOut">
              <a:rPr lang="en-US" smtClean="0"/>
              <a:t>11/21/2017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575173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7B6B4-39D1-764B-9E99-46E5F15B42F2}"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171165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F7B6B4-39D1-764B-9E99-46E5F15B42F2}"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A6F366-543F-5B49-AFE3-A9651133FFE5}" type="slidenum">
              <a:rPr lang="en-US" smtClean="0"/>
              <a:t>‹#›</a:t>
            </a:fld>
            <a:endParaRPr lang="en-US"/>
          </a:p>
        </p:txBody>
      </p:sp>
    </p:spTree>
    <p:extLst>
      <p:ext uri="{BB962C8B-B14F-4D97-AF65-F5344CB8AC3E}">
        <p14:creationId xmlns:p14="http://schemas.microsoft.com/office/powerpoint/2010/main" val="95263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F7B6B4-39D1-764B-9E99-46E5F15B42F2}" type="datetimeFigureOut">
              <a:rPr lang="en-US" smtClean="0"/>
              <a:t>11/21/2017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6F366-543F-5B49-AFE3-A9651133FFE5}" type="slidenum">
              <a:rPr lang="en-US" smtClean="0"/>
              <a:t>‹#›</a:t>
            </a:fld>
            <a:endParaRPr lang="en-US"/>
          </a:p>
        </p:txBody>
      </p:sp>
    </p:spTree>
    <p:extLst>
      <p:ext uri="{BB962C8B-B14F-4D97-AF65-F5344CB8AC3E}">
        <p14:creationId xmlns:p14="http://schemas.microsoft.com/office/powerpoint/2010/main" val="1678932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29640" y="1954060"/>
            <a:ext cx="7728559" cy="4196219"/>
          </a:xfrm>
        </p:spPr>
        <p:txBody>
          <a:bodyPr>
            <a:normAutofit/>
          </a:bodyPr>
          <a:lstStyle/>
          <a:p>
            <a:r>
              <a:rPr lang="en-US" dirty="0">
                <a:solidFill>
                  <a:schemeClr val="tx1"/>
                </a:solidFill>
              </a:rPr>
              <a:t>Employee Ownership as a Model for Building Community Wealth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552" y="5465951"/>
            <a:ext cx="1641646" cy="1213011"/>
          </a:xfrm>
          <a:prstGeom prst="rect">
            <a:avLst/>
          </a:prstGeom>
        </p:spPr>
      </p:pic>
      <p:pic>
        <p:nvPicPr>
          <p:cNvPr id="2" name="Picture 1"/>
          <p:cNvPicPr>
            <a:picLocks noChangeAspect="1"/>
          </p:cNvPicPr>
          <p:nvPr/>
        </p:nvPicPr>
        <p:blipFill>
          <a:blip r:embed="rId4"/>
          <a:stretch>
            <a:fillRect/>
          </a:stretch>
        </p:blipFill>
        <p:spPr>
          <a:xfrm>
            <a:off x="4014749" y="5818018"/>
            <a:ext cx="1158340" cy="664522"/>
          </a:xfrm>
          <a:prstGeom prst="rect">
            <a:avLst/>
          </a:prstGeom>
        </p:spPr>
      </p:pic>
      <p:sp>
        <p:nvSpPr>
          <p:cNvPr id="5" name="TextBox 4"/>
          <p:cNvSpPr txBox="1"/>
          <p:nvPr/>
        </p:nvSpPr>
        <p:spPr>
          <a:xfrm>
            <a:off x="3162277" y="4052169"/>
            <a:ext cx="2863284" cy="830997"/>
          </a:xfrm>
          <a:prstGeom prst="rect">
            <a:avLst/>
          </a:prstGeom>
          <a:noFill/>
        </p:spPr>
        <p:txBody>
          <a:bodyPr wrap="none" rtlCol="0">
            <a:spAutoFit/>
          </a:bodyPr>
          <a:lstStyle/>
          <a:p>
            <a:pPr algn="ctr"/>
            <a:r>
              <a:rPr lang="en-US" sz="2400" dirty="0" smtClean="0"/>
              <a:t>CIC Impact Summit</a:t>
            </a:r>
          </a:p>
          <a:p>
            <a:pPr algn="ctr"/>
            <a:r>
              <a:rPr lang="en-US" sz="2400" dirty="0" smtClean="0"/>
              <a:t>November 16</a:t>
            </a:r>
            <a:r>
              <a:rPr lang="en-US" sz="2400" baseline="30000" dirty="0" smtClean="0"/>
              <a:t>th</a:t>
            </a:r>
            <a:r>
              <a:rPr lang="en-US" sz="2400" dirty="0" smtClean="0"/>
              <a:t>, 2017</a:t>
            </a:r>
            <a:endParaRPr lang="en-US" sz="2400" dirty="0"/>
          </a:p>
        </p:txBody>
      </p:sp>
    </p:spTree>
    <p:extLst>
      <p:ext uri="{BB962C8B-B14F-4D97-AF65-F5344CB8AC3E}">
        <p14:creationId xmlns:p14="http://schemas.microsoft.com/office/powerpoint/2010/main" val="794851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475570"/>
            <a:ext cx="6782842" cy="4123563"/>
          </a:xfrm>
        </p:spPr>
        <p:txBody>
          <a:bodyPr>
            <a:normAutofit/>
          </a:bodyPr>
          <a:lstStyle/>
          <a:p>
            <a:r>
              <a:rPr lang="en-US" sz="3600" dirty="0" smtClean="0"/>
              <a:t>3,351 Businesses</a:t>
            </a:r>
          </a:p>
          <a:p>
            <a:pPr lvl="1"/>
            <a:r>
              <a:rPr lang="en-US" sz="3200" dirty="0" smtClean="0"/>
              <a:t>62 owned by people of color</a:t>
            </a:r>
            <a:endParaRPr lang="en-US" sz="3200" dirty="0"/>
          </a:p>
          <a:p>
            <a:r>
              <a:rPr lang="en-US" sz="3600" dirty="0" smtClean="0"/>
              <a:t>92,466 Employees</a:t>
            </a:r>
          </a:p>
          <a:p>
            <a:pPr lvl="1"/>
            <a:r>
              <a:rPr lang="en-US" sz="3200" dirty="0" smtClean="0"/>
              <a:t>23,990 people of color</a:t>
            </a:r>
          </a:p>
          <a:p>
            <a:r>
              <a:rPr lang="en-US" sz="3600" dirty="0" smtClean="0"/>
              <a:t>$6.8 Billion in Annual Revenue</a:t>
            </a:r>
          </a:p>
          <a:p>
            <a:pPr lvl="1"/>
            <a:r>
              <a:rPr lang="en-US" sz="3200" dirty="0" smtClean="0"/>
              <a:t>$517 Million in Sales Tax</a:t>
            </a:r>
          </a:p>
        </p:txBody>
      </p:sp>
      <p:sp>
        <p:nvSpPr>
          <p:cNvPr id="4" name="Title 1"/>
          <p:cNvSpPr>
            <a:spLocks noGrp="1"/>
          </p:cNvSpPr>
          <p:nvPr>
            <p:ph type="title"/>
          </p:nvPr>
        </p:nvSpPr>
        <p:spPr>
          <a:xfrm>
            <a:off x="144050" y="332571"/>
            <a:ext cx="8229600" cy="1143000"/>
          </a:xfrm>
        </p:spPr>
        <p:txBody>
          <a:bodyPr>
            <a:normAutofit/>
          </a:bodyPr>
          <a:lstStyle/>
          <a:p>
            <a:r>
              <a:rPr lang="en-US" dirty="0" smtClean="0"/>
              <a:t>Total Impact</a:t>
            </a:r>
            <a:endParaRPr lang="en-US" dirty="0"/>
          </a:p>
        </p:txBody>
      </p:sp>
    </p:spTree>
    <p:extLst>
      <p:ext uri="{BB962C8B-B14F-4D97-AF65-F5344CB8AC3E}">
        <p14:creationId xmlns:p14="http://schemas.microsoft.com/office/powerpoint/2010/main" val="3682932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4"/>
          <a:srcRect l="7307" t="8303" r="5637" b="7802"/>
          <a:stretch/>
        </p:blipFill>
        <p:spPr>
          <a:xfrm>
            <a:off x="933450" y="1396885"/>
            <a:ext cx="7334250" cy="5461116"/>
          </a:xfrm>
          <a:prstGeom prst="rect">
            <a:avLst/>
          </a:prstGeom>
        </p:spPr>
      </p:pic>
      <p:sp>
        <p:nvSpPr>
          <p:cNvPr id="4" name="Title 1"/>
          <p:cNvSpPr>
            <a:spLocks noGrp="1"/>
          </p:cNvSpPr>
          <p:nvPr>
            <p:ph type="title"/>
          </p:nvPr>
        </p:nvSpPr>
        <p:spPr>
          <a:xfrm>
            <a:off x="411277" y="332571"/>
            <a:ext cx="8229600" cy="810429"/>
          </a:xfrm>
        </p:spPr>
        <p:txBody>
          <a:bodyPr>
            <a:normAutofit/>
          </a:bodyPr>
          <a:lstStyle/>
          <a:p>
            <a:r>
              <a:rPr lang="en-US" dirty="0" smtClean="0"/>
              <a:t>Local Impact</a:t>
            </a:r>
            <a:endParaRPr lang="en-US" dirty="0"/>
          </a:p>
        </p:txBody>
      </p:sp>
    </p:spTree>
    <p:extLst>
      <p:ext uri="{BB962C8B-B14F-4D97-AF65-F5344CB8AC3E}">
        <p14:creationId xmlns:p14="http://schemas.microsoft.com/office/powerpoint/2010/main" val="4157071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11277" y="332571"/>
            <a:ext cx="8229600" cy="810429"/>
          </a:xfrm>
        </p:spPr>
        <p:txBody>
          <a:bodyPr>
            <a:normAutofit/>
          </a:bodyPr>
          <a:lstStyle/>
          <a:p>
            <a:r>
              <a:rPr lang="en-US" dirty="0" smtClean="0"/>
              <a:t>Local Impact</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637" y="1378759"/>
            <a:ext cx="7559040" cy="5479241"/>
          </a:xfrm>
          <a:prstGeom prst="rect">
            <a:avLst/>
          </a:prstGeom>
        </p:spPr>
      </p:pic>
    </p:spTree>
    <p:extLst>
      <p:ext uri="{BB962C8B-B14F-4D97-AF65-F5344CB8AC3E}">
        <p14:creationId xmlns:p14="http://schemas.microsoft.com/office/powerpoint/2010/main" val="3438857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85899" y="6378405"/>
            <a:ext cx="4722703" cy="307777"/>
          </a:xfrm>
          <a:prstGeom prst="rect">
            <a:avLst/>
          </a:prstGeom>
          <a:noFill/>
        </p:spPr>
        <p:txBody>
          <a:bodyPr wrap="none" rtlCol="0">
            <a:spAutoFit/>
          </a:bodyPr>
          <a:lstStyle/>
          <a:p>
            <a:r>
              <a:rPr lang="en-US" sz="1400" dirty="0" smtClean="0"/>
              <a:t>Data Source: Local Employment Dynamics, U.S. Census Bureau</a:t>
            </a:r>
          </a:p>
        </p:txBody>
      </p:sp>
      <p:pic>
        <p:nvPicPr>
          <p:cNvPr id="5" name="Content Placeholder 4"/>
          <p:cNvPicPr>
            <a:picLocks noGrp="1" noChangeAspect="1"/>
          </p:cNvPicPr>
          <p:nvPr>
            <p:ph idx="1"/>
          </p:nvPr>
        </p:nvPicPr>
        <p:blipFill>
          <a:blip r:embed="rId4"/>
          <a:stretch>
            <a:fillRect/>
          </a:stretch>
        </p:blipFill>
        <p:spPr>
          <a:xfrm>
            <a:off x="0" y="2045290"/>
            <a:ext cx="9144000" cy="4337077"/>
          </a:xfrm>
          <a:prstGeom prst="rect">
            <a:avLst/>
          </a:prstGeom>
        </p:spPr>
      </p:pic>
      <p:sp>
        <p:nvSpPr>
          <p:cNvPr id="7" name="Rectangle 6"/>
          <p:cNvSpPr/>
          <p:nvPr/>
        </p:nvSpPr>
        <p:spPr>
          <a:xfrm>
            <a:off x="1616364" y="5883564"/>
            <a:ext cx="5237018" cy="3578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03561"/>
            <a:ext cx="8229600" cy="800729"/>
          </a:xfrm>
        </p:spPr>
        <p:txBody>
          <a:bodyPr>
            <a:normAutofit/>
          </a:bodyPr>
          <a:lstStyle/>
          <a:p>
            <a:r>
              <a:rPr lang="en-US" dirty="0" smtClean="0"/>
              <a:t>Impact on Nexus Communities</a:t>
            </a:r>
            <a:endParaRPr lang="en-US" dirty="0"/>
          </a:p>
        </p:txBody>
      </p:sp>
      <p:sp>
        <p:nvSpPr>
          <p:cNvPr id="8" name="TextBox 7"/>
          <p:cNvSpPr txBox="1"/>
          <p:nvPr/>
        </p:nvSpPr>
        <p:spPr>
          <a:xfrm>
            <a:off x="2817091" y="2798679"/>
            <a:ext cx="4397358" cy="369332"/>
          </a:xfrm>
          <a:prstGeom prst="rect">
            <a:avLst/>
          </a:prstGeom>
          <a:noFill/>
        </p:spPr>
        <p:txBody>
          <a:bodyPr wrap="none" rtlCol="0">
            <a:spAutoFit/>
          </a:bodyPr>
          <a:lstStyle/>
          <a:p>
            <a:r>
              <a:rPr lang="en-US" dirty="0" smtClean="0"/>
              <a:t>38%                             39%                           41%</a:t>
            </a:r>
            <a:endParaRPr lang="en-US" dirty="0"/>
          </a:p>
        </p:txBody>
      </p:sp>
    </p:spTree>
    <p:extLst>
      <p:ext uri="{BB962C8B-B14F-4D97-AF65-F5344CB8AC3E}">
        <p14:creationId xmlns:p14="http://schemas.microsoft.com/office/powerpoint/2010/main" val="30736133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34029"/>
            <a:ext cx="8229600" cy="1143000"/>
          </a:xfrm>
        </p:spPr>
        <p:txBody>
          <a:bodyPr>
            <a:normAutofit/>
          </a:bodyPr>
          <a:lstStyle/>
          <a:p>
            <a:r>
              <a:rPr lang="en-US" dirty="0" smtClean="0"/>
              <a:t>Impact on Nexus Communities</a:t>
            </a:r>
            <a:endParaRPr lang="en-US" dirty="0"/>
          </a:p>
        </p:txBody>
      </p:sp>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2635" y="2342367"/>
            <a:ext cx="9675661" cy="3858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85899" y="6241461"/>
            <a:ext cx="4722703" cy="307777"/>
          </a:xfrm>
          <a:prstGeom prst="rect">
            <a:avLst/>
          </a:prstGeom>
          <a:noFill/>
        </p:spPr>
        <p:txBody>
          <a:bodyPr wrap="none" rtlCol="0">
            <a:spAutoFit/>
          </a:bodyPr>
          <a:lstStyle/>
          <a:p>
            <a:r>
              <a:rPr lang="en-US" sz="1400" dirty="0" smtClean="0"/>
              <a:t>Data Source: Local Employment Dynamics, U.S. Census Bureau</a:t>
            </a:r>
          </a:p>
        </p:txBody>
      </p:sp>
    </p:spTree>
    <p:extLst>
      <p:ext uri="{BB962C8B-B14F-4D97-AF65-F5344CB8AC3E}">
        <p14:creationId xmlns:p14="http://schemas.microsoft.com/office/powerpoint/2010/main" val="34874006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76300" y="1384300"/>
            <a:ext cx="6584500" cy="5473700"/>
          </a:xfrm>
        </p:spPr>
      </p:pic>
    </p:spTree>
    <p:extLst>
      <p:ext uri="{BB962C8B-B14F-4D97-AF65-F5344CB8AC3E}">
        <p14:creationId xmlns:p14="http://schemas.microsoft.com/office/powerpoint/2010/main" val="39837452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1500" y="1435100"/>
            <a:ext cx="7577109" cy="5261210"/>
          </a:xfrm>
        </p:spPr>
      </p:pic>
    </p:spTree>
    <p:extLst>
      <p:ext uri="{BB962C8B-B14F-4D97-AF65-F5344CB8AC3E}">
        <p14:creationId xmlns:p14="http://schemas.microsoft.com/office/powerpoint/2010/main" val="49459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The “Silver Tsunami”</a:t>
            </a:r>
          </a:p>
          <a:p>
            <a:endParaRPr lang="en-US" dirty="0" smtClean="0"/>
          </a:p>
          <a:p>
            <a:r>
              <a:rPr lang="en-US" dirty="0" smtClean="0"/>
              <a:t>Regional and Neighborhood Impacts</a:t>
            </a:r>
          </a:p>
          <a:p>
            <a:endParaRPr lang="en-US" dirty="0" smtClean="0"/>
          </a:p>
          <a:p>
            <a:r>
              <a:rPr lang="en-US" dirty="0" smtClean="0"/>
              <a:t>Using data to address the </a:t>
            </a:r>
            <a:r>
              <a:rPr lang="en-US" dirty="0" smtClean="0"/>
              <a:t>problem</a:t>
            </a:r>
            <a:endParaRPr lang="en-US" dirty="0" smtClean="0"/>
          </a:p>
          <a:p>
            <a:endParaRPr lang="en-US" dirty="0" smtClean="0"/>
          </a:p>
          <a:p>
            <a:endParaRPr lang="en-US" dirty="0"/>
          </a:p>
        </p:txBody>
      </p:sp>
    </p:spTree>
    <p:extLst>
      <p:ext uri="{BB962C8B-B14F-4D97-AF65-F5344CB8AC3E}">
        <p14:creationId xmlns:p14="http://schemas.microsoft.com/office/powerpoint/2010/main" val="3337849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461" y="208280"/>
            <a:ext cx="8533459" cy="5013960"/>
          </a:xfrm>
        </p:spPr>
      </p:pic>
    </p:spTree>
    <p:extLst>
      <p:ext uri="{BB962C8B-B14F-4D97-AF65-F5344CB8AC3E}">
        <p14:creationId xmlns:p14="http://schemas.microsoft.com/office/powerpoint/2010/main" val="3506396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614" y="243840"/>
            <a:ext cx="8652386" cy="4876800"/>
          </a:xfrm>
        </p:spPr>
      </p:pic>
    </p:spTree>
    <p:extLst>
      <p:ext uri="{BB962C8B-B14F-4D97-AF65-F5344CB8AC3E}">
        <p14:creationId xmlns:p14="http://schemas.microsoft.com/office/powerpoint/2010/main" val="2376924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469" y="208280"/>
            <a:ext cx="8359481" cy="4912360"/>
          </a:xfrm>
        </p:spPr>
      </p:pic>
    </p:spTree>
    <p:extLst>
      <p:ext uri="{BB962C8B-B14F-4D97-AF65-F5344CB8AC3E}">
        <p14:creationId xmlns:p14="http://schemas.microsoft.com/office/powerpoint/2010/main" val="239181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3181" y="203200"/>
            <a:ext cx="8318869" cy="4937760"/>
          </a:xfrm>
        </p:spPr>
      </p:pic>
    </p:spTree>
    <p:extLst>
      <p:ext uri="{BB962C8B-B14F-4D97-AF65-F5344CB8AC3E}">
        <p14:creationId xmlns:p14="http://schemas.microsoft.com/office/powerpoint/2010/main" val="3436138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Industry Selection</a:t>
            </a:r>
            <a:endParaRPr lang="en-US" dirty="0"/>
          </a:p>
        </p:txBody>
      </p:sp>
      <p:pic>
        <p:nvPicPr>
          <p:cNvPr id="5" name="Picture 4"/>
          <p:cNvPicPr/>
          <p:nvPr/>
        </p:nvPicPr>
        <p:blipFill rotWithShape="1">
          <a:blip r:embed="rId3">
            <a:extLst>
              <a:ext uri="{28A0092B-C50C-407E-A947-70E740481C1C}">
                <a14:useLocalDpi xmlns:a14="http://schemas.microsoft.com/office/drawing/2010/main" val="0"/>
              </a:ext>
            </a:extLst>
          </a:blip>
          <a:srcRect r="46447"/>
          <a:stretch/>
        </p:blipFill>
        <p:spPr bwMode="auto">
          <a:xfrm>
            <a:off x="670560" y="712788"/>
            <a:ext cx="7328694" cy="4478972"/>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1181099" y="4615180"/>
            <a:ext cx="5633530" cy="307777"/>
          </a:xfrm>
          <a:prstGeom prst="rect">
            <a:avLst/>
          </a:prstGeom>
          <a:noFill/>
        </p:spPr>
        <p:txBody>
          <a:bodyPr wrap="none" rtlCol="0">
            <a:spAutoFit/>
          </a:bodyPr>
          <a:lstStyle/>
          <a:p>
            <a:r>
              <a:rPr lang="en-US" sz="1400" dirty="0" smtClean="0"/>
              <a:t>Data Source: MN Department of Employment and Economic Development </a:t>
            </a:r>
          </a:p>
        </p:txBody>
      </p:sp>
    </p:spTree>
    <p:extLst>
      <p:ext uri="{BB962C8B-B14F-4D97-AF65-F5344CB8AC3E}">
        <p14:creationId xmlns:p14="http://schemas.microsoft.com/office/powerpoint/2010/main" val="467820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289361"/>
            <a:ext cx="8229600" cy="1143000"/>
          </a:xfrm>
        </p:spPr>
        <p:txBody>
          <a:bodyPr>
            <a:normAutofit/>
          </a:bodyPr>
          <a:lstStyle/>
          <a:p>
            <a:r>
              <a:rPr lang="en-US" dirty="0"/>
              <a:t>Industry Selection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39770733"/>
              </p:ext>
            </p:extLst>
          </p:nvPr>
        </p:nvGraphicFramePr>
        <p:xfrm>
          <a:off x="814191" y="1803746"/>
          <a:ext cx="7415408" cy="4304676"/>
        </p:xfrm>
        <a:graphic>
          <a:graphicData uri="http://schemas.openxmlformats.org/drawingml/2006/table">
            <a:tbl>
              <a:tblPr firstRow="1" firstCol="1" bandRow="1"/>
              <a:tblGrid>
                <a:gridCol w="3032270">
                  <a:extLst>
                    <a:ext uri="{9D8B030D-6E8A-4147-A177-3AD203B41FA5}">
                      <a16:colId xmlns:a16="http://schemas.microsoft.com/office/drawing/2014/main" val="20000"/>
                    </a:ext>
                  </a:extLst>
                </a:gridCol>
                <a:gridCol w="1221530">
                  <a:extLst>
                    <a:ext uri="{9D8B030D-6E8A-4147-A177-3AD203B41FA5}">
                      <a16:colId xmlns:a16="http://schemas.microsoft.com/office/drawing/2014/main" val="20001"/>
                    </a:ext>
                  </a:extLst>
                </a:gridCol>
                <a:gridCol w="1221530">
                  <a:extLst>
                    <a:ext uri="{9D8B030D-6E8A-4147-A177-3AD203B41FA5}">
                      <a16:colId xmlns:a16="http://schemas.microsoft.com/office/drawing/2014/main" val="20002"/>
                    </a:ext>
                  </a:extLst>
                </a:gridCol>
                <a:gridCol w="1940078">
                  <a:extLst>
                    <a:ext uri="{9D8B030D-6E8A-4147-A177-3AD203B41FA5}">
                      <a16:colId xmlns:a16="http://schemas.microsoft.com/office/drawing/2014/main" val="20003"/>
                    </a:ext>
                  </a:extLst>
                </a:gridCol>
              </a:tblGrid>
              <a:tr h="797164">
                <a:tc>
                  <a:txBody>
                    <a:bodyPr/>
                    <a:lstStyle/>
                    <a:p>
                      <a:pPr marL="0" marR="0">
                        <a:lnSpc>
                          <a:spcPct val="115000"/>
                        </a:lnSpc>
                        <a:spcBef>
                          <a:spcPts val="0"/>
                        </a:spcBef>
                        <a:spcAft>
                          <a:spcPts val="0"/>
                        </a:spcAft>
                      </a:pPr>
                      <a:r>
                        <a:rPr lang="en-US" sz="1800" b="1" dirty="0">
                          <a:effectLst/>
                          <a:latin typeface="Calibri"/>
                          <a:ea typeface="Calibri"/>
                          <a:cs typeface="Times New Roman"/>
                        </a:rPr>
                        <a:t>Industry</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effectLst/>
                          <a:latin typeface="Calibri"/>
                          <a:ea typeface="Calibri"/>
                          <a:cs typeface="Times New Roman"/>
                        </a:rPr>
                        <a:t>NAICS Code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effectLst/>
                          <a:latin typeface="Calibri"/>
                          <a:ea typeface="Calibri"/>
                          <a:cs typeface="Times New Roman"/>
                        </a:rPr>
                        <a:t>Median Wage</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800" b="1" dirty="0">
                          <a:effectLst/>
                          <a:latin typeface="Calibri"/>
                          <a:ea typeface="Calibri"/>
                          <a:cs typeface="Times New Roman"/>
                        </a:rPr>
                        <a:t>Projected Growth</a:t>
                      </a:r>
                      <a:endParaRPr lang="en-US" sz="18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37728">
                <a:tc>
                  <a:txBody>
                    <a:bodyPr/>
                    <a:lstStyle/>
                    <a:p>
                      <a:pPr marL="0" marR="0">
                        <a:lnSpc>
                          <a:spcPct val="115000"/>
                        </a:lnSpc>
                        <a:spcBef>
                          <a:spcPts val="0"/>
                        </a:spcBef>
                        <a:spcAft>
                          <a:spcPts val="0"/>
                        </a:spcAft>
                      </a:pPr>
                      <a:r>
                        <a:rPr lang="en-US" sz="1600">
                          <a:effectLst/>
                          <a:latin typeface="Calibri"/>
                          <a:ea typeface="Calibri"/>
                          <a:cs typeface="Times New Roman"/>
                        </a:rPr>
                        <a:t>Retail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44-45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$14.37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1"/>
                  </a:ext>
                </a:extLst>
              </a:tr>
              <a:tr h="797164">
                <a:tc>
                  <a:txBody>
                    <a:bodyPr/>
                    <a:lstStyle/>
                    <a:p>
                      <a:pPr marL="0" marR="0">
                        <a:lnSpc>
                          <a:spcPct val="115000"/>
                        </a:lnSpc>
                        <a:spcBef>
                          <a:spcPts val="0"/>
                        </a:spcBef>
                        <a:spcAft>
                          <a:spcPts val="0"/>
                        </a:spcAft>
                      </a:pPr>
                      <a:r>
                        <a:rPr lang="en-US" sz="1600" dirty="0">
                          <a:effectLst/>
                          <a:latin typeface="Calibri"/>
                          <a:ea typeface="Calibri"/>
                          <a:cs typeface="Times New Roman"/>
                        </a:rPr>
                        <a:t>Health Care and Social Assistance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$14.60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20.6%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97164">
                <a:tc>
                  <a:txBody>
                    <a:bodyPr/>
                    <a:lstStyle/>
                    <a:p>
                      <a:pPr marL="0" marR="0">
                        <a:lnSpc>
                          <a:spcPct val="115000"/>
                        </a:lnSpc>
                        <a:spcBef>
                          <a:spcPts val="0"/>
                        </a:spcBef>
                        <a:spcAft>
                          <a:spcPts val="0"/>
                        </a:spcAft>
                      </a:pPr>
                      <a:r>
                        <a:rPr lang="en-US" sz="1600">
                          <a:effectLst/>
                          <a:latin typeface="Calibri"/>
                          <a:ea typeface="Calibri"/>
                          <a:cs typeface="Times New Roman"/>
                        </a:rPr>
                        <a:t>Accommodation and Food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$9.48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3"/>
                  </a:ext>
                </a:extLst>
              </a:tr>
              <a:tr h="637728">
                <a:tc>
                  <a:txBody>
                    <a:bodyPr/>
                    <a:lstStyle/>
                    <a:p>
                      <a:pPr marL="0" marR="0">
                        <a:lnSpc>
                          <a:spcPct val="115000"/>
                        </a:lnSpc>
                        <a:spcBef>
                          <a:spcPts val="0"/>
                        </a:spcBef>
                        <a:spcAft>
                          <a:spcPts val="0"/>
                        </a:spcAft>
                      </a:pPr>
                      <a:r>
                        <a:rPr lang="en-US" sz="1600" dirty="0">
                          <a:effectLst/>
                          <a:latin typeface="Calibri"/>
                          <a:ea typeface="Calibri"/>
                          <a:cs typeface="Times New Roman"/>
                        </a:rPr>
                        <a:t>Home 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812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$11.42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37728">
                <a:tc>
                  <a:txBody>
                    <a:bodyPr/>
                    <a:lstStyle/>
                    <a:p>
                      <a:pPr marL="0" marR="0">
                        <a:lnSpc>
                          <a:spcPct val="115000"/>
                        </a:lnSpc>
                        <a:spcBef>
                          <a:spcPts val="0"/>
                        </a:spcBef>
                        <a:spcAft>
                          <a:spcPts val="0"/>
                        </a:spcAft>
                      </a:pPr>
                      <a:r>
                        <a:rPr lang="en-US" sz="1600">
                          <a:effectLst/>
                          <a:latin typeface="Calibri"/>
                          <a:ea typeface="Calibri"/>
                          <a:cs typeface="Times New Roman"/>
                        </a:rPr>
                        <a:t>Janitorial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5617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a:effectLst/>
                          <a:latin typeface="Calibri"/>
                          <a:ea typeface="Calibri"/>
                          <a:cs typeface="Times New Roman"/>
                        </a:rPr>
                        <a:t>$12.55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marL="0" marR="0">
                        <a:lnSpc>
                          <a:spcPct val="115000"/>
                        </a:lnSpc>
                        <a:spcBef>
                          <a:spcPts val="0"/>
                        </a:spcBef>
                        <a:spcAft>
                          <a:spcPts val="0"/>
                        </a:spcAft>
                      </a:pPr>
                      <a:r>
                        <a:rPr lang="en-US" sz="1600" dirty="0">
                          <a:effectLst/>
                          <a:latin typeface="Calibri"/>
                          <a:ea typeface="Calibri"/>
                          <a:cs typeface="Times New Roman"/>
                        </a:rPr>
                        <a:t>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828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a:t>
            </a:r>
            <a:r>
              <a:rPr lang="en-US" dirty="0" smtClean="0">
                <a:solidFill>
                  <a:schemeClr val="accent3">
                    <a:lumMod val="75000"/>
                  </a:schemeClr>
                </a:solidFill>
              </a:rPr>
              <a:t>  </a:t>
            </a:r>
            <a:r>
              <a:rPr lang="en-US" dirty="0" smtClean="0"/>
              <a:t>Identification</a:t>
            </a:r>
            <a:endParaRPr lang="en-US" dirty="0"/>
          </a:p>
        </p:txBody>
      </p:sp>
      <p:pic>
        <p:nvPicPr>
          <p:cNvPr id="4" name="Picture 3"/>
          <p:cNvPicPr/>
          <p:nvPr/>
        </p:nvPicPr>
        <p:blipFill rotWithShape="1">
          <a:blip r:embed="rId4">
            <a:extLst>
              <a:ext uri="{28A0092B-C50C-407E-A947-70E740481C1C}">
                <a14:useLocalDpi xmlns:a14="http://schemas.microsoft.com/office/drawing/2010/main" val="0"/>
              </a:ext>
            </a:extLst>
          </a:blip>
          <a:srcRect l="55863"/>
          <a:stretch/>
        </p:blipFill>
        <p:spPr bwMode="auto">
          <a:xfrm>
            <a:off x="1487805" y="1059596"/>
            <a:ext cx="6168390" cy="4431030"/>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1705125" y="5490626"/>
            <a:ext cx="2866875" cy="307777"/>
          </a:xfrm>
          <a:prstGeom prst="rect">
            <a:avLst/>
          </a:prstGeom>
          <a:noFill/>
        </p:spPr>
        <p:txBody>
          <a:bodyPr wrap="none" rtlCol="0">
            <a:spAutoFit/>
          </a:bodyPr>
          <a:lstStyle/>
          <a:p>
            <a:r>
              <a:rPr lang="en-US" sz="1400" dirty="0" smtClean="0"/>
              <a:t>Data Source: </a:t>
            </a:r>
            <a:r>
              <a:rPr lang="en-US" sz="1400" dirty="0" err="1"/>
              <a:t>Mergent</a:t>
            </a:r>
            <a:r>
              <a:rPr lang="en-US" sz="1400" dirty="0"/>
              <a:t> </a:t>
            </a:r>
            <a:r>
              <a:rPr lang="en-US" sz="1400" dirty="0" smtClean="0"/>
              <a:t>Intellect, 2016</a:t>
            </a:r>
          </a:p>
        </p:txBody>
      </p:sp>
    </p:spTree>
    <p:extLst>
      <p:ext uri="{BB962C8B-B14F-4D97-AF65-F5344CB8AC3E}">
        <p14:creationId xmlns:p14="http://schemas.microsoft.com/office/powerpoint/2010/main" val="1613721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C3D629EAC82E4A806307D80851D007" ma:contentTypeVersion="3" ma:contentTypeDescription="Create a new document." ma:contentTypeScope="" ma:versionID="4033e84f8a245dff464e592d8f72a689">
  <xsd:schema xmlns:xsd="http://www.w3.org/2001/XMLSchema" xmlns:xs="http://www.w3.org/2001/XMLSchema" xmlns:p="http://schemas.microsoft.com/office/2006/metadata/properties" xmlns:ns2="6ca184b2-e3ed-4f97-a3fd-af83238133d2" targetNamespace="http://schemas.microsoft.com/office/2006/metadata/properties" ma:root="true" ma:fieldsID="0b983fdc6b8ee042ce9a6b5a0eb56e9a" ns2:_="">
    <xsd:import namespace="6ca184b2-e3ed-4f97-a3fd-af83238133d2"/>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a184b2-e3ed-4f97-a3fd-af83238133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4F5307-2D82-4424-AA52-580C1A2CD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a184b2-e3ed-4f97-a3fd-af8323813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F52FC5-62AE-403E-8154-5E07C1C4F662}">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6ca184b2-e3ed-4f97-a3fd-af83238133d2"/>
    <ds:schemaRef ds:uri="http://www.w3.org/XML/1998/namespace"/>
    <ds:schemaRef ds:uri="http://purl.org/dc/dcmitype/"/>
  </ds:schemaRefs>
</ds:datastoreItem>
</file>

<file path=customXml/itemProps3.xml><?xml version="1.0" encoding="utf-8"?>
<ds:datastoreItem xmlns:ds="http://schemas.openxmlformats.org/officeDocument/2006/customXml" ds:itemID="{E846FC26-2BA8-4634-967C-83553C6F3D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628</TotalTime>
  <Words>351</Words>
  <Application>Microsoft Office PowerPoint</Application>
  <PresentationFormat>On-screen Show (4:3)</PresentationFormat>
  <Paragraphs>79</Paragraphs>
  <Slides>16</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PowerPoint Presentation</vt:lpstr>
      <vt:lpstr>Outline</vt:lpstr>
      <vt:lpstr>PowerPoint Presentation</vt:lpstr>
      <vt:lpstr>PowerPoint Presentation</vt:lpstr>
      <vt:lpstr>PowerPoint Presentation</vt:lpstr>
      <vt:lpstr>PowerPoint Presentation</vt:lpstr>
      <vt:lpstr>Industry Selection</vt:lpstr>
      <vt:lpstr>Industry Selection</vt:lpstr>
      <vt:lpstr>Business  Identification</vt:lpstr>
      <vt:lpstr>Total Impact</vt:lpstr>
      <vt:lpstr>Local Impact</vt:lpstr>
      <vt:lpstr>Local Impact</vt:lpstr>
      <vt:lpstr>Impact on Nexus Communities</vt:lpstr>
      <vt:lpstr>Impact on Nexus Communities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Babler</dc:creator>
  <cp:lastModifiedBy>Jeffrey K Matson</cp:lastModifiedBy>
  <cp:revision>38</cp:revision>
  <cp:lastPrinted>2016-07-12T20:37:05Z</cp:lastPrinted>
  <dcterms:created xsi:type="dcterms:W3CDTF">2016-06-28T04:29:24Z</dcterms:created>
  <dcterms:modified xsi:type="dcterms:W3CDTF">2017-11-21T16:08:16Z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0x010100FCC3D629EAC82E4A806307D80851D007</vt:lpwstr>
  </property>
</Properties>
</file>