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5" r:id="rId3"/>
    <p:sldId id="355" r:id="rId4"/>
    <p:sldId id="356" r:id="rId5"/>
    <p:sldId id="357" r:id="rId6"/>
    <p:sldId id="358" r:id="rId7"/>
    <p:sldId id="360" r:id="rId8"/>
    <p:sldId id="362" r:id="rId9"/>
    <p:sldId id="359" r:id="rId10"/>
    <p:sldId id="363" r:id="rId11"/>
    <p:sldId id="361" r:id="rId12"/>
    <p:sldId id="354" r:id="rId13"/>
    <p:sldId id="364" r:id="rId14"/>
    <p:sldId id="296" r:id="rId15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1482AC"/>
    <a:srgbClr val="E5B32F"/>
    <a:srgbClr val="EBB72C"/>
    <a:srgbClr val="E4B22E"/>
    <a:srgbClr val="B3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5698" autoAdjust="0"/>
  </p:normalViewPr>
  <p:slideViewPr>
    <p:cSldViewPr snapToGrid="0">
      <p:cViewPr varScale="1">
        <p:scale>
          <a:sx n="104" d="100"/>
          <a:sy n="104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687A3E4-08D5-4BC5-8CDE-E15CF3C9D5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9E09C-4554-404B-8800-A561096BC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7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162535-D101-4141-8B8C-3FF5FFC4B22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E770BDC-A218-407D-924C-A999D492F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0BDC-A218-407D-924C-A999D492FD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0BDC-A218-407D-924C-A999D492FD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8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0BDC-A218-407D-924C-A999D492FD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4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0BDC-A218-407D-924C-A999D492FD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0BDC-A218-407D-924C-A999D492FD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7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0BDC-A218-407D-924C-A999D492FD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1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7208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7190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00" cap="all" spc="2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547533"/>
            <a:ext cx="98755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7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lang="en-US" sz="6800" b="0" kern="1200" spc="-50" baseline="0" dirty="0" smtClean="0">
                <a:solidFill>
                  <a:srgbClr val="E5B32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30" y="6493425"/>
            <a:ext cx="1365299" cy="2719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2341" y="65757"/>
            <a:ext cx="254225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1625600"/>
            <a:ext cx="10058400" cy="1936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097280" y="1292382"/>
            <a:ext cx="10058400" cy="2597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97280" y="353247"/>
            <a:ext cx="10058400" cy="93913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683C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192530" y="3695637"/>
            <a:ext cx="10058400" cy="1936750"/>
          </a:xfrm>
        </p:spPr>
        <p:txBody>
          <a:bodyPr/>
          <a:lstStyle>
            <a:lvl2pPr marL="658368" indent="-457200">
              <a:buSzPct val="90000"/>
              <a:buFont typeface="+mj-lt"/>
              <a:buAutoNum type="arabicPeriod"/>
              <a:defRPr/>
            </a:lvl2pPr>
            <a:lvl3pPr marL="726948" indent="-342900">
              <a:buSzPct val="90000"/>
              <a:buFont typeface="+mj-lt"/>
              <a:buAutoNum type="arabicPeriod"/>
              <a:defRPr/>
            </a:lvl3pPr>
            <a:lvl4pPr marL="909828" indent="-342900">
              <a:buSzPct val="90000"/>
              <a:buFont typeface="+mj-lt"/>
              <a:buAutoNum type="arabicPeriod"/>
              <a:defRPr/>
            </a:lvl4pPr>
            <a:lvl5pPr marL="1092708" indent="-342900">
              <a:buSzPct val="9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E2C6C-DBB3-403D-9ED4-21490C07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698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8758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175" y="6344749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0817" y="139959"/>
            <a:ext cx="7836250" cy="589695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rgbClr val="2683C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90817" y="729654"/>
            <a:ext cx="78362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5757" y="136076"/>
            <a:ext cx="2542252" cy="298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30" y="6493425"/>
            <a:ext cx="1365299" cy="2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398324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5757" y="136076"/>
            <a:ext cx="2542252" cy="298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30" y="6493425"/>
            <a:ext cx="1365299" cy="2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1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210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5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8349"/>
            <a:ext cx="10058400" cy="43307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30" y="6493424"/>
            <a:ext cx="1365299" cy="271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44176" y="45097"/>
            <a:ext cx="2541431" cy="2977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2C6C-DBB3-403D-9ED4-21490C07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1" r:id="rId3"/>
    <p:sldLayoutId id="2147483716" r:id="rId4"/>
    <p:sldLayoutId id="2147483717" r:id="rId5"/>
    <p:sldLayoutId id="214748371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149" y="879435"/>
            <a:ext cx="10058400" cy="257860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2683C6"/>
                </a:solidFill>
                <a:latin typeface="+mj-lt"/>
              </a:rPr>
              <a:t>Turning the lens on ourselves: </a:t>
            </a:r>
            <a:br>
              <a:rPr lang="en-US" sz="5400" b="1" dirty="0" smtClean="0">
                <a:solidFill>
                  <a:srgbClr val="2683C6"/>
                </a:solidFill>
                <a:latin typeface="+mj-lt"/>
              </a:rPr>
            </a:br>
            <a:r>
              <a:rPr lang="en-US" sz="4000" b="1" dirty="0" smtClean="0">
                <a:solidFill>
                  <a:srgbClr val="2683C6"/>
                </a:solidFill>
                <a:latin typeface="+mj-lt"/>
              </a:rPr>
              <a:t>what should a local data intermediary measure?</a:t>
            </a:r>
            <a:endParaRPr lang="en-US" sz="4000" b="1" dirty="0">
              <a:solidFill>
                <a:srgbClr val="2683C6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8051" y="3598955"/>
            <a:ext cx="10058400" cy="22213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NNIP </a:t>
            </a: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 Showcase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21, 2019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Laura C. McKieran, DrPH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 Director, CI:Now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Professor, UTHealth Houston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School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Public Health in San Antonio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iNow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371" y="379851"/>
            <a:ext cx="2067015" cy="406493"/>
          </a:xfrm>
          <a:prstGeom prst="rect">
            <a:avLst/>
          </a:prstGeom>
        </p:spPr>
      </p:pic>
      <p:pic>
        <p:nvPicPr>
          <p:cNvPr id="7" name="Picture 6" descr="2269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6614" y="304252"/>
            <a:ext cx="372427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03" y="368533"/>
            <a:ext cx="1135075" cy="4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000"/>
    </mc:Choice>
    <mc:Fallback xmlns="">
      <p:transition advTm="2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fidelity to NNIP </a:t>
            </a:r>
            <a:r>
              <a:rPr lang="en-US" dirty="0" err="1" smtClean="0"/>
              <a:t>add’l</a:t>
            </a:r>
            <a:r>
              <a:rPr lang="en-US" dirty="0" smtClean="0"/>
              <a:t> standards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46" y="2085792"/>
            <a:ext cx="10866667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influence and impact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99" y="2077898"/>
            <a:ext cx="10504762" cy="3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98"/>
            <a:ext cx="12192000" cy="5533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" y="5863590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xkcd.com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3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6320" y="173391"/>
            <a:ext cx="10058400" cy="1205709"/>
          </a:xfrm>
        </p:spPr>
        <p:txBody>
          <a:bodyPr/>
          <a:lstStyle/>
          <a:p>
            <a:r>
              <a:rPr lang="en-US" dirty="0" smtClean="0"/>
              <a:t>So what do we need to collect sustainably?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58" y="1544243"/>
            <a:ext cx="11209524" cy="4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50233" y="445868"/>
            <a:ext cx="9738423" cy="2649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>
              <a:spcBef>
                <a:spcPts val="0"/>
              </a:spcBef>
              <a:buFont typeface="Arial" pitchFamily="34" charset="0"/>
              <a:buNone/>
            </a:pPr>
            <a:r>
              <a:rPr lang="en-US" sz="4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You’re doing the hard work of </a:t>
            </a:r>
          </a:p>
          <a:p>
            <a:pPr marL="0" indent="6350">
              <a:spcBef>
                <a:spcPts val="0"/>
              </a:spcBef>
              <a:buFont typeface="Arial" pitchFamily="34" charset="0"/>
              <a:buNone/>
            </a:pPr>
            <a:r>
              <a:rPr lang="en-US" sz="4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changing our community for the better.</a:t>
            </a:r>
          </a:p>
          <a:p>
            <a:pPr marL="222250" indent="6350">
              <a:spcBef>
                <a:spcPts val="0"/>
              </a:spcBef>
              <a:buFont typeface="Arial" pitchFamily="34" charset="0"/>
              <a:buNone/>
            </a:pPr>
            <a:endParaRPr lang="en-US" sz="2400" dirty="0" smtClean="0"/>
          </a:p>
          <a:p>
            <a:pPr marL="908050" indent="6350" algn="r">
              <a:spcBef>
                <a:spcPts val="0"/>
              </a:spcBef>
              <a:buFont typeface="Arial" pitchFamily="34" charset="0"/>
              <a:buNone/>
            </a:pPr>
            <a:r>
              <a:rPr lang="en-US" sz="4700" b="1" dirty="0" smtClean="0">
                <a:solidFill>
                  <a:srgbClr val="2683C6"/>
                </a:solidFill>
              </a:rPr>
              <a:t>How can we help you?</a:t>
            </a:r>
            <a:endParaRPr lang="en-US" sz="2000" dirty="0" smtClean="0">
              <a:solidFill>
                <a:srgbClr val="2683C6"/>
              </a:solidFill>
            </a:endParaRPr>
          </a:p>
          <a:p>
            <a:pPr marL="0" indent="6350">
              <a:buFont typeface="Arial" pitchFamily="34" charset="0"/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2269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9458" y="5798185"/>
            <a:ext cx="4469130" cy="422910"/>
          </a:xfrm>
          <a:prstGeom prst="rect">
            <a:avLst/>
          </a:prstGeom>
        </p:spPr>
      </p:pic>
      <p:pic>
        <p:nvPicPr>
          <p:cNvPr id="6" name="Picture 5" descr="CiNow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5537" y="5865414"/>
            <a:ext cx="1808638" cy="355681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729184" y="4020999"/>
            <a:ext cx="483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350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Laura.C.McKieran@uth.tmc.edu</a:t>
            </a:r>
          </a:p>
          <a:p>
            <a:pPr indent="635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210.276.9007</a:t>
            </a:r>
          </a:p>
          <a:p>
            <a:pPr indent="635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http://cinow.info/newsletter-signup/</a:t>
            </a:r>
          </a:p>
        </p:txBody>
      </p:sp>
    </p:spTree>
    <p:extLst>
      <p:ext uri="{BB962C8B-B14F-4D97-AF65-F5344CB8AC3E}">
        <p14:creationId xmlns:p14="http://schemas.microsoft.com/office/powerpoint/2010/main" val="11761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85714" cy="6295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6400" y="1942098"/>
            <a:ext cx="6022109" cy="3154710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 smtClean="0">
                <a:ln w="0"/>
                <a:solidFill>
                  <a:schemeClr val="bg1">
                    <a:lumMod val="75000"/>
                    <a:alpha val="2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draft</a:t>
            </a:r>
            <a:endParaRPr lang="en-US" sz="19900" b="0" cap="none" spc="0" dirty="0">
              <a:ln w="0"/>
              <a:solidFill>
                <a:schemeClr val="bg1">
                  <a:lumMod val="75000"/>
                  <a:alpha val="2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9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measure and when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4434" y="5905617"/>
            <a:ext cx="10148170" cy="32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*Developmental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" y="1860869"/>
            <a:ext cx="10838095" cy="3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operational strength &amp; stability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152" y="6006754"/>
            <a:ext cx="11046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*SA is not a diverse city!								     **UTH = UTHealth, to which CI:Now’s core staffing is contracted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7" y="1839614"/>
            <a:ext cx="10990476" cy="4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</a:t>
            </a:r>
            <a:r>
              <a:rPr lang="en-US" dirty="0" smtClean="0"/>
              <a:t>of financial strength &amp; stability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7" y="1619812"/>
            <a:ext cx="10961905" cy="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community engagement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42" y="1917495"/>
            <a:ext cx="10990476" cy="3980952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631242" y="5979114"/>
            <a:ext cx="10148170" cy="32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*Developmental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915886"/>
            <a:ext cx="10058400" cy="42759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/>
              <a:t>Core standards to maintain in home area: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200" dirty="0" smtClean="0"/>
              <a:t>Build and operate an information system with </a:t>
            </a:r>
            <a:r>
              <a:rPr lang="en-US" sz="2200" b="1" dirty="0" smtClean="0">
                <a:solidFill>
                  <a:srgbClr val="2683C6"/>
                </a:solidFill>
              </a:rPr>
              <a:t>recurrently updated</a:t>
            </a:r>
            <a:r>
              <a:rPr lang="en-US" sz="2200" dirty="0" smtClean="0">
                <a:solidFill>
                  <a:srgbClr val="2683C6"/>
                </a:solidFill>
              </a:rPr>
              <a:t> </a:t>
            </a:r>
            <a:r>
              <a:rPr lang="en-US" sz="2200" dirty="0" smtClean="0"/>
              <a:t>data on </a:t>
            </a:r>
            <a:r>
              <a:rPr lang="en-US" sz="2200" b="1" dirty="0" smtClean="0">
                <a:solidFill>
                  <a:srgbClr val="2683C6"/>
                </a:solidFill>
              </a:rPr>
              <a:t>neighborhood</a:t>
            </a:r>
            <a:r>
              <a:rPr lang="en-US" sz="2200" b="1" dirty="0" smtClean="0"/>
              <a:t> </a:t>
            </a:r>
            <a:r>
              <a:rPr lang="en-US" sz="2200" dirty="0" smtClean="0"/>
              <a:t>conditions </a:t>
            </a:r>
            <a:r>
              <a:rPr lang="en-US" sz="2200" b="1" dirty="0" smtClean="0">
                <a:solidFill>
                  <a:srgbClr val="2683C6"/>
                </a:solidFill>
              </a:rPr>
              <a:t>across topics</a:t>
            </a:r>
            <a:r>
              <a:rPr lang="en-US" sz="2200" dirty="0" smtClean="0"/>
              <a:t>;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200" b="1" dirty="0" smtClean="0">
                <a:solidFill>
                  <a:srgbClr val="2683C6"/>
                </a:solidFill>
              </a:rPr>
              <a:t>Facilitate and promote the direct practical use of </a:t>
            </a:r>
            <a:r>
              <a:rPr lang="en-US" sz="2200" dirty="0" smtClean="0"/>
              <a:t>data by community and government leaders in community building and local policymaking; and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200" dirty="0" smtClean="0"/>
              <a:t>Emphasize the use of information to </a:t>
            </a:r>
            <a:r>
              <a:rPr lang="en-US" sz="2200" b="1" dirty="0" smtClean="0">
                <a:solidFill>
                  <a:srgbClr val="2683C6"/>
                </a:solidFill>
              </a:rPr>
              <a:t>build the capacities of institutions and residents in distressed neighborhoods</a:t>
            </a:r>
            <a:r>
              <a:rPr lang="en-US" sz="2200" dirty="0" smtClean="0"/>
              <a:t>.</a:t>
            </a:r>
            <a:endParaRPr lang="en-US" sz="7200" dirty="0"/>
          </a:p>
          <a:p>
            <a:pPr lvl="1" fontAlgn="base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7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2683C6"/>
                </a:solidFill>
              </a:rPr>
              <a:t>Fidelity to NNIP model and partner responsibility</a:t>
            </a:r>
            <a:endParaRPr lang="en-US" sz="3800" dirty="0">
              <a:solidFill>
                <a:srgbClr val="2683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6320" y="1747520"/>
            <a:ext cx="10180320" cy="460103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/>
              <a:t>  </a:t>
            </a:r>
            <a:r>
              <a:rPr lang="en-US" sz="2400" b="1" dirty="0" smtClean="0"/>
              <a:t>Additional </a:t>
            </a:r>
            <a:r>
              <a:rPr lang="en-US" sz="2400" b="1" dirty="0"/>
              <a:t>standards: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Positive and collaborative working relationships with a wide range of local institutions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Reputation for neutral information and data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Strong leadership; technical and staff capacity to provide data intermediary services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Stable institutional home with strong mission fit</a:t>
            </a:r>
          </a:p>
          <a:p>
            <a:pPr marL="201168" lvl="1" indent="0">
              <a:spcBef>
                <a:spcPts val="600"/>
              </a:spcBef>
              <a:buNone/>
            </a:pPr>
            <a:endParaRPr lang="en-US" dirty="0" smtClean="0"/>
          </a:p>
          <a:p>
            <a:pPr marL="201168" lvl="1" indent="0">
              <a:spcBef>
                <a:spcPts val="600"/>
              </a:spcBef>
              <a:buNone/>
            </a:pPr>
            <a:r>
              <a:rPr lang="en-US" b="1" dirty="0" smtClean="0"/>
              <a:t>Covered in Participation Report?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Contribute to the knowledge sharing and supportive network of the partnership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Submit updates on recent partner activities and data inventory at least semi-annually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Regularly attend and participate in partnership meetings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Recognize and promote the network as appropriate to local and national audiences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2683C6"/>
                </a:solidFill>
              </a:rPr>
              <a:t>Fidelity to NNIP model and partner responsibility</a:t>
            </a:r>
            <a:endParaRPr lang="en-US" sz="3800" dirty="0">
              <a:solidFill>
                <a:srgbClr val="2683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Measures of fidelity to NNIP core standards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2" y="1713420"/>
            <a:ext cx="10838095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5730</TotalTime>
  <Words>278</Words>
  <Application>Microsoft Office PowerPoint</Application>
  <PresentationFormat>Widescreen</PresentationFormat>
  <Paragraphs>51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Retrospect</vt:lpstr>
      <vt:lpstr>Turning the lens on ourselves:  what should a local data intermediary measure?</vt:lpstr>
      <vt:lpstr>PowerPoint Presentation</vt:lpstr>
      <vt:lpstr>What we measure and when</vt:lpstr>
      <vt:lpstr>Measures of operational strength &amp; stability</vt:lpstr>
      <vt:lpstr>Measures of financial strength &amp; stability</vt:lpstr>
      <vt:lpstr>Measures of community engagement</vt:lpstr>
      <vt:lpstr>Fidelity to NNIP model and partner responsibility</vt:lpstr>
      <vt:lpstr>Fidelity to NNIP model and partner responsibility</vt:lpstr>
      <vt:lpstr>Measures of fidelity to NNIP core standards</vt:lpstr>
      <vt:lpstr>Measures of fidelity to NNIP add’l standards</vt:lpstr>
      <vt:lpstr>Measures of influence and impact</vt:lpstr>
      <vt:lpstr>PowerPoint Presentation</vt:lpstr>
      <vt:lpstr>So what do we need to collect sustainably?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Health</dc:title>
  <dc:creator>Garza, Norma I</dc:creator>
  <cp:lastModifiedBy>McKieran, Laura C</cp:lastModifiedBy>
  <cp:revision>286</cp:revision>
  <cp:lastPrinted>2018-10-01T16:29:22Z</cp:lastPrinted>
  <dcterms:created xsi:type="dcterms:W3CDTF">2016-06-03T13:19:55Z</dcterms:created>
  <dcterms:modified xsi:type="dcterms:W3CDTF">2019-02-19T00:31:54Z</dcterms:modified>
</cp:coreProperties>
</file>