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sldIdLst>
    <p:sldId id="256" r:id="rId5"/>
    <p:sldId id="258" r:id="rId6"/>
    <p:sldId id="260"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njWzka/bc9B9KNdGJAaJnyQRI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9"/>
          <p:cNvGrpSpPr/>
          <p:nvPr/>
        </p:nvGrpSpPr>
        <p:grpSpPr>
          <a:xfrm>
            <a:off x="0" y="-8467"/>
            <a:ext cx="12192000" cy="6866467"/>
            <a:chOff x="0" y="-8467"/>
            <a:chExt cx="12192000" cy="6866467"/>
          </a:xfrm>
        </p:grpSpPr>
        <p:sp>
          <p:nvSpPr>
            <p:cNvPr id="24" name="Google Shape;24;p19"/>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5" name="Google Shape;25;p19"/>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26" name="Google Shape;26;p19"/>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27" name="Google Shape;27;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8" name="Google Shape;28;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9"/>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1" name="Google Shape;31;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2" name="Google Shape;32;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3" name="Google Shape;33;p19"/>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2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104" name="Google Shape;104;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3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3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3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119" name="Google Shape;119;p3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2" name="Google Shape;42;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8" name="Google Shape;48;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4" name="Google Shape;54;p22"/>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1" name="Google Shape;61;p23"/>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23"/>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 name="Google Shape;63;p23"/>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26"/>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a:spLocks noGrp="1"/>
          </p:cNvSpPr>
          <p:nvPr>
            <p:ph type="pic" idx="2"/>
          </p:nvPr>
        </p:nvSpPr>
        <p:spPr>
          <a:xfrm>
            <a:off x="677334" y="609600"/>
            <a:ext cx="8596668" cy="3845718"/>
          </a:xfrm>
          <a:prstGeom prst="rect">
            <a:avLst/>
          </a:prstGeom>
          <a:noFill/>
          <a:ln>
            <a:noFill/>
          </a:ln>
        </p:spPr>
      </p:sp>
      <p:sp>
        <p:nvSpPr>
          <p:cNvPr id="86" name="Google Shape;86;p27"/>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0" y="-8467"/>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 name="Google Shape;8;p18"/>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9" name="Google Shape;9;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8"/>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8"/>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knott@ubalt.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hyperlink" Target="https://www.bniajf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090379" y="1782698"/>
            <a:ext cx="8342988" cy="164630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200"/>
              <a:buFont typeface="Rockwell"/>
              <a:buNone/>
            </a:pPr>
            <a:r>
              <a:rPr lang="en-US" sz="3600" dirty="0">
                <a:latin typeface="Rockwell"/>
                <a:ea typeface="Rockwell"/>
                <a:cs typeface="Rockwell"/>
                <a:sym typeface="Rockwell"/>
              </a:rPr>
              <a:t>Demonstrating the Need for Implementing Small Area Fair Market Rents (SAFMRs) in the Baltimore Metro Area</a:t>
            </a:r>
            <a:endParaRPr sz="4400" dirty="0"/>
          </a:p>
        </p:txBody>
      </p:sp>
      <p:sp>
        <p:nvSpPr>
          <p:cNvPr id="144" name="Google Shape;144;p1"/>
          <p:cNvSpPr txBox="1">
            <a:spLocks noGrp="1"/>
          </p:cNvSpPr>
          <p:nvPr>
            <p:ph type="subTitle" idx="1"/>
          </p:nvPr>
        </p:nvSpPr>
        <p:spPr>
          <a:xfrm>
            <a:off x="1090379" y="4050833"/>
            <a:ext cx="7766936" cy="2465714"/>
          </a:xfrm>
          <a:prstGeom prst="rect">
            <a:avLst/>
          </a:prstGeom>
          <a:noFill/>
          <a:ln>
            <a:noFill/>
          </a:ln>
        </p:spPr>
        <p:txBody>
          <a:bodyPr spcFirstLastPara="1" wrap="square" lIns="91425" tIns="45700" rIns="91425" bIns="45700" anchor="t" anchorCtr="0">
            <a:normAutofit lnSpcReduction="10000"/>
          </a:bodyPr>
          <a:lstStyle/>
          <a:p>
            <a:pPr marL="0" lvl="0" indent="0" algn="l">
              <a:spcBef>
                <a:spcPts val="0"/>
              </a:spcBef>
            </a:pPr>
            <a:r>
              <a:rPr lang="en-US" sz="2400" b="1" dirty="0">
                <a:latin typeface="Rockwell"/>
                <a:ea typeface="Rockwell"/>
                <a:cs typeface="Rockwell"/>
                <a:sym typeface="Rockwell"/>
              </a:rPr>
              <a:t>Cheryl Knott</a:t>
            </a:r>
            <a:br>
              <a:rPr lang="en-US" sz="2200" b="1" dirty="0">
                <a:latin typeface="Rockwell"/>
                <a:ea typeface="Rockwell"/>
                <a:cs typeface="Rockwell"/>
                <a:sym typeface="Rockwell"/>
              </a:rPr>
            </a:br>
            <a:r>
              <a:rPr lang="en-US" sz="2200" dirty="0">
                <a:latin typeface="Rockwell"/>
                <a:ea typeface="Rockwell"/>
                <a:cs typeface="Rockwell"/>
                <a:sym typeface="Rockwell"/>
              </a:rPr>
              <a:t>Assistant Director, Baltimore Neighborhood Indicators Alliance</a:t>
            </a:r>
            <a:br>
              <a:rPr lang="en-US" sz="2200" b="1" dirty="0">
                <a:latin typeface="Rockwell"/>
                <a:ea typeface="Rockwell"/>
                <a:cs typeface="Rockwell"/>
                <a:sym typeface="Rockwell"/>
              </a:rPr>
            </a:br>
            <a:endParaRPr dirty="0">
              <a:latin typeface="Rockwell"/>
              <a:ea typeface="Rockwell"/>
              <a:cs typeface="Rockwell"/>
              <a:sym typeface="Rockwell"/>
            </a:endParaRPr>
          </a:p>
          <a:p>
            <a:pPr marL="0" lvl="0" indent="0" algn="l" rtl="0">
              <a:spcBef>
                <a:spcPts val="1000"/>
              </a:spcBef>
              <a:spcAft>
                <a:spcPts val="0"/>
              </a:spcAft>
              <a:buSzPts val="2240"/>
              <a:buNone/>
            </a:pPr>
            <a:r>
              <a:rPr lang="en-US" sz="2400" b="1" dirty="0">
                <a:latin typeface="Rockwell"/>
                <a:ea typeface="Rockwell"/>
                <a:cs typeface="Rockwell"/>
                <a:sym typeface="Rockwell"/>
              </a:rPr>
              <a:t>The Association of Public Data Users (APDU) Conference</a:t>
            </a:r>
            <a:br>
              <a:rPr lang="en-US" sz="2400" b="1" dirty="0">
                <a:latin typeface="Rockwell"/>
                <a:ea typeface="Rockwell"/>
                <a:cs typeface="Rockwell"/>
                <a:sym typeface="Rockwell"/>
              </a:rPr>
            </a:br>
            <a:r>
              <a:rPr lang="en-US" sz="2200" dirty="0">
                <a:latin typeface="Rockwell"/>
                <a:ea typeface="Rockwell"/>
                <a:cs typeface="Rockwell"/>
                <a:sym typeface="Rockwell"/>
              </a:rPr>
              <a:t>July 26, 2023</a:t>
            </a:r>
            <a:endParaRPr sz="2200" dirty="0"/>
          </a:p>
        </p:txBody>
      </p:sp>
      <p:pic>
        <p:nvPicPr>
          <p:cNvPr id="145" name="Google Shape;145;p1"/>
          <p:cNvPicPr preferRelativeResize="0"/>
          <p:nvPr/>
        </p:nvPicPr>
        <p:blipFill rotWithShape="1">
          <a:blip r:embed="rId3">
            <a:alphaModFix/>
          </a:blip>
          <a:srcRect/>
          <a:stretch/>
        </p:blipFill>
        <p:spPr>
          <a:xfrm>
            <a:off x="10223575" y="4911946"/>
            <a:ext cx="1756092" cy="1714488"/>
          </a:xfrm>
          <a:prstGeom prst="rect">
            <a:avLst/>
          </a:prstGeom>
          <a:noFill/>
          <a:ln>
            <a:noFill/>
          </a:ln>
        </p:spPr>
      </p:pic>
      <p:pic>
        <p:nvPicPr>
          <p:cNvPr id="2" name="Google Shape;162;p3" descr="A picture containing diagram&#10;&#10;Description automatically generated">
            <a:extLst>
              <a:ext uri="{FF2B5EF4-FFF2-40B4-BE49-F238E27FC236}">
                <a16:creationId xmlns:a16="http://schemas.microsoft.com/office/drawing/2014/main" id="{A49990CF-9352-99EB-91A7-DD921A26481F}"/>
              </a:ext>
            </a:extLst>
          </p:cNvPr>
          <p:cNvPicPr preferRelativeResize="0"/>
          <p:nvPr/>
        </p:nvPicPr>
        <p:blipFill rotWithShape="1">
          <a:blip r:embed="rId4">
            <a:alphaModFix/>
          </a:blip>
          <a:srcRect t="14661" b="17965"/>
          <a:stretch/>
        </p:blipFill>
        <p:spPr>
          <a:xfrm>
            <a:off x="9877231" y="231566"/>
            <a:ext cx="2102436" cy="6429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3"/>
          <p:cNvSpPr txBox="1"/>
          <p:nvPr/>
        </p:nvSpPr>
        <p:spPr>
          <a:xfrm>
            <a:off x="636663" y="5399858"/>
            <a:ext cx="6201679"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Rockwell"/>
                <a:ea typeface="Rockwell"/>
                <a:cs typeface="Rockwell"/>
                <a:sym typeface="Rockwell"/>
              </a:rPr>
              <a:t>Filter: More than 50% Black/African American AND</a:t>
            </a:r>
            <a:endParaRPr/>
          </a:p>
          <a:p>
            <a:pPr marL="0" marR="0" lvl="0" indent="0" algn="l" rtl="0">
              <a:spcBef>
                <a:spcPts val="0"/>
              </a:spcBef>
              <a:spcAft>
                <a:spcPts val="0"/>
              </a:spcAft>
              <a:buNone/>
            </a:pPr>
            <a:r>
              <a:rPr lang="en-US" sz="2000">
                <a:solidFill>
                  <a:schemeClr val="accent2"/>
                </a:solidFill>
                <a:latin typeface="Rockwell"/>
                <a:ea typeface="Rockwell"/>
                <a:cs typeface="Rockwell"/>
                <a:sym typeface="Rockwell"/>
              </a:rPr>
              <a:t>	   Owner-occupancy less than 50%</a:t>
            </a:r>
            <a:endParaRPr/>
          </a:p>
          <a:p>
            <a:pPr marL="0" marR="0" lvl="0" indent="0" algn="l" rtl="0">
              <a:spcBef>
                <a:spcPts val="0"/>
              </a:spcBef>
              <a:spcAft>
                <a:spcPts val="0"/>
              </a:spcAft>
              <a:buNone/>
            </a:pPr>
            <a:endParaRPr sz="2000">
              <a:solidFill>
                <a:schemeClr val="accent2"/>
              </a:solidFill>
              <a:latin typeface="Rockwell"/>
              <a:ea typeface="Rockwell"/>
              <a:cs typeface="Rockwell"/>
              <a:sym typeface="Rockwell"/>
            </a:endParaRPr>
          </a:p>
          <a:p>
            <a:pPr marL="0" marR="0" lvl="0" indent="0" algn="l" rtl="0">
              <a:spcBef>
                <a:spcPts val="0"/>
              </a:spcBef>
              <a:spcAft>
                <a:spcPts val="0"/>
              </a:spcAft>
              <a:buNone/>
            </a:pPr>
            <a:br>
              <a:rPr lang="en-US" sz="1100" i="1">
                <a:solidFill>
                  <a:schemeClr val="accent2"/>
                </a:solidFill>
                <a:latin typeface="Rockwell"/>
                <a:ea typeface="Rockwell"/>
                <a:cs typeface="Rockwell"/>
                <a:sym typeface="Rockwell"/>
              </a:rPr>
            </a:br>
            <a:r>
              <a:rPr lang="en-US" sz="1100" i="1">
                <a:solidFill>
                  <a:schemeClr val="accent2"/>
                </a:solidFill>
                <a:latin typeface="Rockwell"/>
                <a:ea typeface="Rockwell"/>
                <a:cs typeface="Rockwell"/>
                <a:sym typeface="Rockwell"/>
              </a:rPr>
              <a:t>*de-selected the AMI hatching for visibility</a:t>
            </a:r>
            <a:endParaRPr/>
          </a:p>
        </p:txBody>
      </p:sp>
      <p:pic>
        <p:nvPicPr>
          <p:cNvPr id="263" name="Google Shape;263;p13"/>
          <p:cNvPicPr preferRelativeResize="0"/>
          <p:nvPr/>
        </p:nvPicPr>
        <p:blipFill rotWithShape="1">
          <a:blip r:embed="rId3">
            <a:alphaModFix/>
          </a:blip>
          <a:srcRect/>
          <a:stretch/>
        </p:blipFill>
        <p:spPr>
          <a:xfrm>
            <a:off x="10223575" y="4911946"/>
            <a:ext cx="1756092" cy="1714488"/>
          </a:xfrm>
          <a:prstGeom prst="rect">
            <a:avLst/>
          </a:prstGeom>
          <a:noFill/>
          <a:ln>
            <a:noFill/>
          </a:ln>
        </p:spPr>
      </p:pic>
      <p:pic>
        <p:nvPicPr>
          <p:cNvPr id="264" name="Google Shape;264;p13" descr="A picture containing diagram&#10;&#10;Description automatically generated"/>
          <p:cNvPicPr preferRelativeResize="0"/>
          <p:nvPr/>
        </p:nvPicPr>
        <p:blipFill rotWithShape="1">
          <a:blip r:embed="rId4">
            <a:alphaModFix/>
          </a:blip>
          <a:srcRect t="14661" b="17965"/>
          <a:stretch/>
        </p:blipFill>
        <p:spPr>
          <a:xfrm>
            <a:off x="9877231" y="231566"/>
            <a:ext cx="2102436" cy="642939"/>
          </a:xfrm>
          <a:prstGeom prst="rect">
            <a:avLst/>
          </a:prstGeom>
          <a:noFill/>
          <a:ln>
            <a:noFill/>
          </a:ln>
        </p:spPr>
      </p:pic>
      <p:pic>
        <p:nvPicPr>
          <p:cNvPr id="265" name="Google Shape;265;p13"/>
          <p:cNvPicPr preferRelativeResize="0"/>
          <p:nvPr/>
        </p:nvPicPr>
        <p:blipFill rotWithShape="1">
          <a:blip r:embed="rId5">
            <a:alphaModFix/>
          </a:blip>
          <a:srcRect/>
          <a:stretch/>
        </p:blipFill>
        <p:spPr>
          <a:xfrm>
            <a:off x="635949" y="671513"/>
            <a:ext cx="8722363" cy="4728345"/>
          </a:xfrm>
          <a:prstGeom prst="rect">
            <a:avLst/>
          </a:prstGeom>
          <a:noFill/>
          <a:ln>
            <a:noFill/>
          </a:ln>
        </p:spPr>
      </p:pic>
      <p:sp>
        <p:nvSpPr>
          <p:cNvPr id="2" name="TextBox 1">
            <a:extLst>
              <a:ext uri="{FF2B5EF4-FFF2-40B4-BE49-F238E27FC236}">
                <a16:creationId xmlns:a16="http://schemas.microsoft.com/office/drawing/2014/main" id="{F563E671-8DFD-D0C9-1618-B5A17F924861}"/>
              </a:ext>
            </a:extLst>
          </p:cNvPr>
          <p:cNvSpPr txBox="1"/>
          <p:nvPr/>
        </p:nvSpPr>
        <p:spPr>
          <a:xfrm>
            <a:off x="6194854" y="152925"/>
            <a:ext cx="2541373" cy="400110"/>
          </a:xfrm>
          <a:prstGeom prst="rect">
            <a:avLst/>
          </a:prstGeom>
          <a:noFill/>
        </p:spPr>
        <p:txBody>
          <a:bodyPr wrap="square">
            <a:spAutoFit/>
          </a:bodyPr>
          <a:lstStyle/>
          <a:p>
            <a:r>
              <a:rPr lang="en-US" sz="2000" b="1" dirty="0" err="1">
                <a:latin typeface="Rockwell" panose="02060603020205020403" pitchFamily="18" charset="77"/>
              </a:rPr>
              <a:t>shorturl.at</a:t>
            </a:r>
            <a:r>
              <a:rPr lang="en-US" sz="2000" b="1" dirty="0">
                <a:latin typeface="Rockwell" panose="02060603020205020403" pitchFamily="18" charset="77"/>
              </a:rPr>
              <a:t>/BFO25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4"/>
          <p:cNvSpPr txBox="1"/>
          <p:nvPr/>
        </p:nvSpPr>
        <p:spPr>
          <a:xfrm>
            <a:off x="5942277" y="1984016"/>
            <a:ext cx="3657544"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Rockwell"/>
                <a:ea typeface="Rockwell"/>
                <a:cs typeface="Rockwell"/>
                <a:sym typeface="Rockwell"/>
              </a:rPr>
              <a:t>Click on a Tract on the map to get data descriptives of that area:</a:t>
            </a:r>
            <a:endParaRPr/>
          </a:p>
          <a:p>
            <a:pPr marL="0" marR="0" lvl="0" indent="0" algn="l" rtl="0">
              <a:spcBef>
                <a:spcPts val="0"/>
              </a:spcBef>
              <a:spcAft>
                <a:spcPts val="0"/>
              </a:spcAft>
              <a:buNone/>
            </a:pPr>
            <a:endParaRPr sz="2000">
              <a:solidFill>
                <a:schemeClr val="accent2"/>
              </a:solidFill>
              <a:latin typeface="Rockwell"/>
              <a:ea typeface="Rockwell"/>
              <a:cs typeface="Rockwell"/>
              <a:sym typeface="Rockwell"/>
            </a:endParaRPr>
          </a:p>
          <a:p>
            <a:pPr marL="342900" marR="0" lvl="0" indent="-342900" algn="l" rtl="0">
              <a:spcBef>
                <a:spcPts val="0"/>
              </a:spcBef>
              <a:spcAft>
                <a:spcPts val="0"/>
              </a:spcAft>
              <a:buClr>
                <a:schemeClr val="accent2"/>
              </a:buClr>
              <a:buSzPts val="2000"/>
              <a:buFont typeface="Trebuchet MS"/>
              <a:buAutoNum type="arabicPeriod"/>
            </a:pPr>
            <a:r>
              <a:rPr lang="en-US" sz="2000">
                <a:solidFill>
                  <a:schemeClr val="accent2"/>
                </a:solidFill>
                <a:latin typeface="Rockwell"/>
                <a:ea typeface="Rockwell"/>
                <a:cs typeface="Rockwell"/>
                <a:sym typeface="Rockwell"/>
              </a:rPr>
              <a:t>Voucher utilization</a:t>
            </a:r>
            <a:endParaRPr/>
          </a:p>
          <a:p>
            <a:pPr marL="342900" marR="0" lvl="0" indent="-342900" algn="l" rtl="0">
              <a:spcBef>
                <a:spcPts val="0"/>
              </a:spcBef>
              <a:spcAft>
                <a:spcPts val="0"/>
              </a:spcAft>
              <a:buClr>
                <a:schemeClr val="accent2"/>
              </a:buClr>
              <a:buSzPts val="2000"/>
              <a:buFont typeface="Trebuchet MS"/>
              <a:buAutoNum type="arabicPeriod"/>
            </a:pPr>
            <a:r>
              <a:rPr lang="en-US" sz="2000">
                <a:solidFill>
                  <a:schemeClr val="accent2"/>
                </a:solidFill>
                <a:latin typeface="Rockwell"/>
                <a:ea typeface="Rockwell"/>
                <a:cs typeface="Rockwell"/>
                <a:sym typeface="Rockwell"/>
              </a:rPr>
              <a:t>Affordability</a:t>
            </a:r>
            <a:endParaRPr sz="2000">
              <a:solidFill>
                <a:schemeClr val="accent2"/>
              </a:solidFill>
              <a:latin typeface="Rockwell"/>
              <a:ea typeface="Rockwell"/>
              <a:cs typeface="Rockwell"/>
              <a:sym typeface="Rockwell"/>
            </a:endParaRPr>
          </a:p>
          <a:p>
            <a:pPr marL="342900" marR="0" lvl="0" indent="-342900" algn="l" rtl="0">
              <a:spcBef>
                <a:spcPts val="0"/>
              </a:spcBef>
              <a:spcAft>
                <a:spcPts val="0"/>
              </a:spcAft>
              <a:buClr>
                <a:schemeClr val="accent2"/>
              </a:buClr>
              <a:buSzPts val="2000"/>
              <a:buFont typeface="Trebuchet MS"/>
              <a:buAutoNum type="arabicPeriod"/>
            </a:pPr>
            <a:r>
              <a:rPr lang="en-US" sz="2000">
                <a:solidFill>
                  <a:schemeClr val="accent2"/>
                </a:solidFill>
                <a:latin typeface="Rockwell"/>
                <a:ea typeface="Rockwell"/>
                <a:cs typeface="Rockwell"/>
                <a:sym typeface="Rockwell"/>
              </a:rPr>
              <a:t>Income</a:t>
            </a:r>
            <a:endParaRPr/>
          </a:p>
          <a:p>
            <a:pPr marL="342900" marR="0" lvl="0" indent="-342900" algn="l" rtl="0">
              <a:spcBef>
                <a:spcPts val="0"/>
              </a:spcBef>
              <a:spcAft>
                <a:spcPts val="0"/>
              </a:spcAft>
              <a:buClr>
                <a:schemeClr val="accent2"/>
              </a:buClr>
              <a:buSzPts val="2000"/>
              <a:buFont typeface="Trebuchet MS"/>
              <a:buAutoNum type="arabicPeriod"/>
            </a:pPr>
            <a:r>
              <a:rPr lang="en-US" sz="2000">
                <a:solidFill>
                  <a:schemeClr val="accent2"/>
                </a:solidFill>
                <a:latin typeface="Rockwell"/>
                <a:ea typeface="Rockwell"/>
                <a:cs typeface="Rockwell"/>
                <a:sym typeface="Rockwell"/>
              </a:rPr>
              <a:t>Ownership</a:t>
            </a:r>
            <a:endParaRPr/>
          </a:p>
          <a:p>
            <a:pPr marL="342900" marR="0" lvl="0" indent="-342900" algn="l" rtl="0">
              <a:spcBef>
                <a:spcPts val="0"/>
              </a:spcBef>
              <a:spcAft>
                <a:spcPts val="0"/>
              </a:spcAft>
              <a:buClr>
                <a:schemeClr val="accent2"/>
              </a:buClr>
              <a:buSzPts val="2000"/>
              <a:buFont typeface="Trebuchet MS"/>
              <a:buAutoNum type="arabicPeriod"/>
            </a:pPr>
            <a:r>
              <a:rPr lang="en-US" sz="2000">
                <a:solidFill>
                  <a:schemeClr val="accent2"/>
                </a:solidFill>
                <a:latin typeface="Rockwell"/>
                <a:ea typeface="Rockwell"/>
                <a:cs typeface="Rockwell"/>
                <a:sym typeface="Rockwell"/>
              </a:rPr>
              <a:t>Cash sales</a:t>
            </a:r>
            <a:endParaRPr/>
          </a:p>
          <a:p>
            <a:pPr marL="342900" marR="0" lvl="0" indent="-342900" algn="l" rtl="0">
              <a:spcBef>
                <a:spcPts val="0"/>
              </a:spcBef>
              <a:spcAft>
                <a:spcPts val="0"/>
              </a:spcAft>
              <a:buClr>
                <a:schemeClr val="accent2"/>
              </a:buClr>
              <a:buSzPts val="2000"/>
              <a:buFont typeface="Trebuchet MS"/>
              <a:buAutoNum type="arabicPeriod"/>
            </a:pPr>
            <a:r>
              <a:rPr lang="en-US" sz="2000">
                <a:solidFill>
                  <a:schemeClr val="accent2"/>
                </a:solidFill>
                <a:latin typeface="Rockwell"/>
                <a:ea typeface="Rockwell"/>
                <a:cs typeface="Rockwell"/>
                <a:sym typeface="Rockwell"/>
              </a:rPr>
              <a:t>Race/ethnicity</a:t>
            </a:r>
            <a:endParaRPr/>
          </a:p>
          <a:p>
            <a:pPr marL="342900" marR="0" lvl="0" indent="-342900" algn="l" rtl="0">
              <a:spcBef>
                <a:spcPts val="0"/>
              </a:spcBef>
              <a:spcAft>
                <a:spcPts val="0"/>
              </a:spcAft>
              <a:buClr>
                <a:schemeClr val="accent2"/>
              </a:buClr>
              <a:buSzPts val="2000"/>
              <a:buFont typeface="Trebuchet MS"/>
              <a:buAutoNum type="arabicPeriod"/>
            </a:pPr>
            <a:r>
              <a:rPr lang="en-US" sz="2000">
                <a:solidFill>
                  <a:schemeClr val="accent2"/>
                </a:solidFill>
                <a:latin typeface="Rockwell"/>
                <a:ea typeface="Rockwell"/>
                <a:cs typeface="Rockwell"/>
                <a:sym typeface="Rockwell"/>
              </a:rPr>
              <a:t>Housing size</a:t>
            </a:r>
            <a:endParaRPr sz="1800">
              <a:solidFill>
                <a:schemeClr val="accent2"/>
              </a:solidFill>
              <a:latin typeface="Rockwell"/>
              <a:ea typeface="Rockwell"/>
              <a:cs typeface="Rockwell"/>
              <a:sym typeface="Rockwell"/>
            </a:endParaRPr>
          </a:p>
        </p:txBody>
      </p:sp>
      <p:pic>
        <p:nvPicPr>
          <p:cNvPr id="271" name="Google Shape;271;p14"/>
          <p:cNvPicPr preferRelativeResize="0"/>
          <p:nvPr/>
        </p:nvPicPr>
        <p:blipFill rotWithShape="1">
          <a:blip r:embed="rId3">
            <a:alphaModFix/>
          </a:blip>
          <a:srcRect/>
          <a:stretch/>
        </p:blipFill>
        <p:spPr>
          <a:xfrm>
            <a:off x="10223575" y="4911946"/>
            <a:ext cx="1756092" cy="1714488"/>
          </a:xfrm>
          <a:prstGeom prst="rect">
            <a:avLst/>
          </a:prstGeom>
          <a:noFill/>
          <a:ln>
            <a:noFill/>
          </a:ln>
        </p:spPr>
      </p:pic>
      <p:pic>
        <p:nvPicPr>
          <p:cNvPr id="272" name="Google Shape;272;p14" descr="A picture containing diagram&#10;&#10;Description automatically generated"/>
          <p:cNvPicPr preferRelativeResize="0"/>
          <p:nvPr/>
        </p:nvPicPr>
        <p:blipFill rotWithShape="1">
          <a:blip r:embed="rId4">
            <a:alphaModFix/>
          </a:blip>
          <a:srcRect t="14661" b="17965"/>
          <a:stretch/>
        </p:blipFill>
        <p:spPr>
          <a:xfrm>
            <a:off x="9877231" y="231566"/>
            <a:ext cx="2102436" cy="642939"/>
          </a:xfrm>
          <a:prstGeom prst="rect">
            <a:avLst/>
          </a:prstGeom>
          <a:noFill/>
          <a:ln>
            <a:noFill/>
          </a:ln>
        </p:spPr>
      </p:pic>
      <p:pic>
        <p:nvPicPr>
          <p:cNvPr id="273" name="Google Shape;273;p14"/>
          <p:cNvPicPr preferRelativeResize="0"/>
          <p:nvPr/>
        </p:nvPicPr>
        <p:blipFill rotWithShape="1">
          <a:blip r:embed="rId5">
            <a:alphaModFix/>
          </a:blip>
          <a:srcRect b="8133"/>
          <a:stretch/>
        </p:blipFill>
        <p:spPr>
          <a:xfrm>
            <a:off x="588225" y="0"/>
            <a:ext cx="5076643" cy="6756377"/>
          </a:xfrm>
          <a:prstGeom prst="rect">
            <a:avLst/>
          </a:prstGeom>
          <a:noFill/>
          <a:ln>
            <a:noFill/>
          </a:ln>
        </p:spPr>
      </p:pic>
      <p:sp>
        <p:nvSpPr>
          <p:cNvPr id="2" name="TextBox 1">
            <a:extLst>
              <a:ext uri="{FF2B5EF4-FFF2-40B4-BE49-F238E27FC236}">
                <a16:creationId xmlns:a16="http://schemas.microsoft.com/office/drawing/2014/main" id="{C3A78A96-A1CC-83E6-F614-0471A0A4D625}"/>
              </a:ext>
            </a:extLst>
          </p:cNvPr>
          <p:cNvSpPr txBox="1"/>
          <p:nvPr/>
        </p:nvSpPr>
        <p:spPr>
          <a:xfrm>
            <a:off x="6096000" y="553035"/>
            <a:ext cx="2541373" cy="400110"/>
          </a:xfrm>
          <a:prstGeom prst="rect">
            <a:avLst/>
          </a:prstGeom>
          <a:noFill/>
        </p:spPr>
        <p:txBody>
          <a:bodyPr wrap="square">
            <a:spAutoFit/>
          </a:bodyPr>
          <a:lstStyle/>
          <a:p>
            <a:r>
              <a:rPr lang="en-US" sz="2000" b="1" dirty="0" err="1">
                <a:latin typeface="Rockwell" panose="02060603020205020403" pitchFamily="18" charset="77"/>
              </a:rPr>
              <a:t>shorturl.at</a:t>
            </a:r>
            <a:r>
              <a:rPr lang="en-US" sz="2000" b="1" dirty="0">
                <a:latin typeface="Rockwell" panose="02060603020205020403" pitchFamily="18" charset="77"/>
              </a:rPr>
              <a:t>/BFO25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78" name="Google Shape;278;p15"/>
          <p:cNvGrpSpPr/>
          <p:nvPr/>
        </p:nvGrpSpPr>
        <p:grpSpPr>
          <a:xfrm>
            <a:off x="0" y="-8467"/>
            <a:ext cx="12192000" cy="6866467"/>
            <a:chOff x="0" y="-8467"/>
            <a:chExt cx="12192000" cy="6866467"/>
          </a:xfrm>
        </p:grpSpPr>
        <p:cxnSp>
          <p:nvCxnSpPr>
            <p:cNvPr id="279" name="Google Shape;279;p1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80" name="Google Shape;280;p1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81" name="Google Shape;281;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82" name="Google Shape;282;p1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3" name="Google Shape;283;p1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26292">
                <a:alpha val="69803"/>
              </a:srgbClr>
            </a:solidFill>
            <a:ln>
              <a:noFill/>
            </a:ln>
          </p:spPr>
        </p:sp>
        <p:sp>
          <p:nvSpPr>
            <p:cNvPr id="285" name="Google Shape;285;p1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9EDFF5">
                <a:alpha val="69803"/>
              </a:srgbClr>
            </a:solidFill>
            <a:ln>
              <a:noFill/>
            </a:ln>
          </p:spPr>
        </p:sp>
        <p:sp>
          <p:nvSpPr>
            <p:cNvPr id="286" name="Google Shape;286;p1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87" name="Google Shape;287;p1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5"/>
          <p:cNvSpPr/>
          <p:nvPr/>
        </p:nvSpPr>
        <p:spPr>
          <a:xfrm>
            <a:off x="0" y="0"/>
            <a:ext cx="1218895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nvGrpSpPr>
          <p:cNvPr id="290" name="Google Shape;290;p15"/>
          <p:cNvGrpSpPr/>
          <p:nvPr/>
        </p:nvGrpSpPr>
        <p:grpSpPr>
          <a:xfrm>
            <a:off x="0" y="-8467"/>
            <a:ext cx="12192000" cy="6866467"/>
            <a:chOff x="0" y="-8467"/>
            <a:chExt cx="12192000" cy="6866467"/>
          </a:xfrm>
        </p:grpSpPr>
        <p:cxnSp>
          <p:nvCxnSpPr>
            <p:cNvPr id="291" name="Google Shape;291;p1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92" name="Google Shape;292;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93" name="Google Shape;293;p1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4" name="Google Shape;294;p1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26292">
                <a:alpha val="69803"/>
              </a:srgbClr>
            </a:solidFill>
            <a:ln>
              <a:noFill/>
            </a:ln>
          </p:spPr>
        </p:sp>
        <p:sp>
          <p:nvSpPr>
            <p:cNvPr id="296" name="Google Shape;296;p1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9EDFF5">
                <a:alpha val="69803"/>
              </a:srgbClr>
            </a:solidFill>
            <a:ln>
              <a:noFill/>
            </a:ln>
          </p:spPr>
        </p:sp>
        <p:sp>
          <p:nvSpPr>
            <p:cNvPr id="297" name="Google Shape;297;p1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98" name="Google Shape;298;p1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5"/>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301" name="Google Shape;301;p15"/>
          <p:cNvPicPr preferRelativeResize="0"/>
          <p:nvPr/>
        </p:nvPicPr>
        <p:blipFill rotWithShape="1">
          <a:blip r:embed="rId3">
            <a:alphaModFix/>
          </a:blip>
          <a:srcRect/>
          <a:stretch/>
        </p:blipFill>
        <p:spPr>
          <a:xfrm>
            <a:off x="477012" y="755747"/>
            <a:ext cx="11237976" cy="5338038"/>
          </a:xfrm>
          <a:prstGeom prst="rect">
            <a:avLst/>
          </a:prstGeom>
          <a:noFill/>
          <a:ln>
            <a:noFill/>
          </a:ln>
        </p:spPr>
      </p:pic>
      <p:sp>
        <p:nvSpPr>
          <p:cNvPr id="2" name="TextBox 1">
            <a:extLst>
              <a:ext uri="{FF2B5EF4-FFF2-40B4-BE49-F238E27FC236}">
                <a16:creationId xmlns:a16="http://schemas.microsoft.com/office/drawing/2014/main" id="{4A7651A2-0002-C4C3-3954-A9EAF6E05548}"/>
              </a:ext>
            </a:extLst>
          </p:cNvPr>
          <p:cNvSpPr txBox="1"/>
          <p:nvPr/>
        </p:nvSpPr>
        <p:spPr>
          <a:xfrm>
            <a:off x="9291479" y="417849"/>
            <a:ext cx="2541373" cy="400110"/>
          </a:xfrm>
          <a:prstGeom prst="rect">
            <a:avLst/>
          </a:prstGeom>
          <a:noFill/>
        </p:spPr>
        <p:txBody>
          <a:bodyPr wrap="square">
            <a:spAutoFit/>
          </a:bodyPr>
          <a:lstStyle/>
          <a:p>
            <a:r>
              <a:rPr lang="en-US" sz="2000" b="1" dirty="0" err="1">
                <a:latin typeface="Rockwell" panose="02060603020205020403" pitchFamily="18" charset="77"/>
              </a:rPr>
              <a:t>shorturl.at</a:t>
            </a:r>
            <a:r>
              <a:rPr lang="en-US" sz="2000" b="1" dirty="0">
                <a:latin typeface="Rockwell" panose="02060603020205020403" pitchFamily="18" charset="77"/>
              </a:rPr>
              <a:t>/BFO25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Rockwell"/>
              <a:buNone/>
            </a:pPr>
            <a:r>
              <a:rPr lang="en-US" dirty="0">
                <a:latin typeface="Rockwell"/>
                <a:ea typeface="Rockwell"/>
                <a:cs typeface="Rockwell"/>
                <a:sym typeface="Rockwell"/>
              </a:rPr>
              <a:t>Thank you!</a:t>
            </a:r>
            <a:endParaRPr dirty="0"/>
          </a:p>
        </p:txBody>
      </p:sp>
      <p:sp>
        <p:nvSpPr>
          <p:cNvPr id="315" name="Google Shape;315;p17"/>
          <p:cNvSpPr txBox="1">
            <a:spLocks noGrp="1"/>
          </p:cNvSpPr>
          <p:nvPr>
            <p:ph type="body" idx="1"/>
          </p:nvPr>
        </p:nvSpPr>
        <p:spPr>
          <a:xfrm>
            <a:off x="677334" y="1794077"/>
            <a:ext cx="8596668" cy="424728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1440"/>
              <a:buFont typeface="Arial"/>
              <a:buNone/>
            </a:pPr>
            <a:endParaRPr dirty="0">
              <a:latin typeface="Rockwell"/>
              <a:ea typeface="Rockwell"/>
              <a:cs typeface="Rockwell"/>
              <a:sym typeface="Rockwell"/>
            </a:endParaRPr>
          </a:p>
          <a:p>
            <a:pPr marL="0" lvl="0" indent="0" algn="ctr" rtl="0">
              <a:spcBef>
                <a:spcPts val="0"/>
              </a:spcBef>
              <a:spcAft>
                <a:spcPts val="0"/>
              </a:spcAft>
              <a:buClr>
                <a:schemeClr val="dk1"/>
              </a:buClr>
              <a:buSzPts val="1440"/>
              <a:buFont typeface="Arial"/>
              <a:buNone/>
            </a:pPr>
            <a:endParaRPr lang="en-US" dirty="0">
              <a:latin typeface="Rockwell"/>
              <a:ea typeface="Rockwell"/>
              <a:cs typeface="Rockwell"/>
              <a:sym typeface="Rockwell"/>
            </a:endParaRPr>
          </a:p>
          <a:p>
            <a:pPr marL="0" indent="0" algn="ctr">
              <a:spcBef>
                <a:spcPts val="0"/>
              </a:spcBef>
              <a:buClr>
                <a:schemeClr val="dk1"/>
              </a:buClr>
              <a:buNone/>
            </a:pPr>
            <a:r>
              <a:rPr lang="en-US" sz="2800" b="1" dirty="0">
                <a:latin typeface="Rockwell"/>
                <a:ea typeface="Rockwell"/>
                <a:cs typeface="Rockwell"/>
                <a:sym typeface="Rockwell"/>
              </a:rPr>
              <a:t>Cheryl Knott</a:t>
            </a:r>
            <a:r>
              <a:rPr lang="en-US" sz="2800" dirty="0">
                <a:latin typeface="Rockwell"/>
                <a:ea typeface="Rockwell"/>
                <a:cs typeface="Rockwell"/>
                <a:sym typeface="Rockwell"/>
              </a:rPr>
              <a:t>,</a:t>
            </a:r>
            <a:br>
              <a:rPr lang="en-US" sz="2800" dirty="0">
                <a:latin typeface="Rockwell"/>
                <a:ea typeface="Rockwell"/>
                <a:cs typeface="Rockwell"/>
                <a:sym typeface="Rockwell"/>
              </a:rPr>
            </a:br>
            <a:r>
              <a:rPr lang="en-US" sz="2800" i="1" dirty="0">
                <a:latin typeface="Rockwell"/>
                <a:ea typeface="Rockwell"/>
                <a:cs typeface="Rockwell"/>
                <a:sym typeface="Rockwell"/>
              </a:rPr>
              <a:t>Assistant Director</a:t>
            </a:r>
            <a:br>
              <a:rPr lang="en-US" sz="2800" i="1" dirty="0">
                <a:latin typeface="Rockwell"/>
                <a:ea typeface="Rockwell"/>
                <a:cs typeface="Rockwell"/>
                <a:sym typeface="Rockwell"/>
              </a:rPr>
            </a:br>
            <a:r>
              <a:rPr lang="en-US" sz="2800" dirty="0">
                <a:latin typeface="Rockwell"/>
                <a:ea typeface="Rockwell"/>
                <a:cs typeface="Rockwell"/>
                <a:sym typeface="Rockwell"/>
              </a:rPr>
              <a:t>Baltimore Neighborhood Indicators Alliance</a:t>
            </a:r>
            <a:br>
              <a:rPr lang="en-US" sz="2800" dirty="0">
                <a:latin typeface="Rockwell"/>
                <a:ea typeface="Rockwell"/>
                <a:cs typeface="Rockwell"/>
                <a:sym typeface="Rockwell"/>
              </a:rPr>
            </a:br>
            <a:r>
              <a:rPr lang="en-US" sz="2800" u="sng" dirty="0">
                <a:solidFill>
                  <a:schemeClr val="hlink"/>
                </a:solidFill>
                <a:latin typeface="Rockwell"/>
                <a:ea typeface="Rockwell"/>
                <a:cs typeface="Rockwell"/>
                <a:sym typeface="Rockwell"/>
                <a:hlinkClick r:id="rId3"/>
              </a:rPr>
              <a:t>cknott@ubalt.edu</a:t>
            </a:r>
            <a:r>
              <a:rPr lang="en-US" sz="2800" dirty="0">
                <a:latin typeface="Rockwell"/>
                <a:ea typeface="Rockwell"/>
                <a:cs typeface="Rockwell"/>
                <a:sym typeface="Rockwell"/>
              </a:rPr>
              <a:t> </a:t>
            </a:r>
            <a:br>
              <a:rPr lang="en-US" sz="2800" dirty="0">
                <a:latin typeface="Rockwell"/>
                <a:ea typeface="Rockwell"/>
                <a:cs typeface="Rockwell"/>
                <a:sym typeface="Rockwell"/>
              </a:rPr>
            </a:br>
            <a:r>
              <a:rPr lang="en-US" sz="2800" dirty="0">
                <a:latin typeface="Rockwell"/>
                <a:ea typeface="Rockwell"/>
                <a:cs typeface="Rockwell"/>
                <a:sym typeface="Rockwell"/>
                <a:hlinkClick r:id="rId4"/>
              </a:rPr>
              <a:t>https://www.bniajfi.org</a:t>
            </a:r>
            <a:r>
              <a:rPr lang="en-US" sz="2800" dirty="0">
                <a:latin typeface="Rockwell"/>
                <a:ea typeface="Rockwell"/>
                <a:cs typeface="Rockwell"/>
                <a:sym typeface="Rockwell"/>
              </a:rPr>
              <a:t> </a:t>
            </a:r>
            <a:endParaRPr lang="en-US" sz="2800" dirty="0"/>
          </a:p>
          <a:p>
            <a:pPr marL="0" lvl="0" indent="0" algn="ctr" rtl="0">
              <a:spcBef>
                <a:spcPts val="0"/>
              </a:spcBef>
              <a:spcAft>
                <a:spcPts val="0"/>
              </a:spcAft>
              <a:buClr>
                <a:schemeClr val="dk1"/>
              </a:buClr>
              <a:buSzPts val="1440"/>
              <a:buFont typeface="Arial"/>
              <a:buNone/>
            </a:pPr>
            <a:endParaRPr dirty="0">
              <a:latin typeface="Rockwell"/>
              <a:ea typeface="Rockwell"/>
              <a:cs typeface="Rockwell"/>
              <a:sym typeface="Rockwell"/>
            </a:endParaRPr>
          </a:p>
        </p:txBody>
      </p:sp>
      <p:pic>
        <p:nvPicPr>
          <p:cNvPr id="316" name="Google Shape;316;p17"/>
          <p:cNvPicPr preferRelativeResize="0"/>
          <p:nvPr/>
        </p:nvPicPr>
        <p:blipFill rotWithShape="1">
          <a:blip r:embed="rId5">
            <a:alphaModFix/>
          </a:blip>
          <a:srcRect/>
          <a:stretch/>
        </p:blipFill>
        <p:spPr>
          <a:xfrm>
            <a:off x="10223575" y="4911946"/>
            <a:ext cx="1756092" cy="1714488"/>
          </a:xfrm>
          <a:prstGeom prst="rect">
            <a:avLst/>
          </a:prstGeom>
          <a:noFill/>
          <a:ln>
            <a:noFill/>
          </a:ln>
        </p:spPr>
      </p:pic>
      <p:pic>
        <p:nvPicPr>
          <p:cNvPr id="317" name="Google Shape;317;p17" descr="A picture containing diagram&#10;&#10;Description automatically generated"/>
          <p:cNvPicPr preferRelativeResize="0"/>
          <p:nvPr/>
        </p:nvPicPr>
        <p:blipFill rotWithShape="1">
          <a:blip r:embed="rId6">
            <a:alphaModFix/>
          </a:blip>
          <a:srcRect t="14661" b="17965"/>
          <a:stretch/>
        </p:blipFill>
        <p:spPr>
          <a:xfrm>
            <a:off x="9877231" y="231566"/>
            <a:ext cx="2102436" cy="642939"/>
          </a:xfrm>
          <a:prstGeom prst="rect">
            <a:avLst/>
          </a:prstGeom>
          <a:noFill/>
          <a:ln>
            <a:noFill/>
          </a:ln>
        </p:spPr>
      </p:pic>
      <p:sp>
        <p:nvSpPr>
          <p:cNvPr id="2" name="TextBox 1">
            <a:extLst>
              <a:ext uri="{FF2B5EF4-FFF2-40B4-BE49-F238E27FC236}">
                <a16:creationId xmlns:a16="http://schemas.microsoft.com/office/drawing/2014/main" id="{B51A5F5B-A52C-BE74-5546-5C3CEA326D17}"/>
              </a:ext>
            </a:extLst>
          </p:cNvPr>
          <p:cNvSpPr txBox="1"/>
          <p:nvPr/>
        </p:nvSpPr>
        <p:spPr>
          <a:xfrm>
            <a:off x="3323968" y="4911946"/>
            <a:ext cx="3669957" cy="523220"/>
          </a:xfrm>
          <a:prstGeom prst="rect">
            <a:avLst/>
          </a:prstGeom>
          <a:noFill/>
        </p:spPr>
        <p:txBody>
          <a:bodyPr wrap="square">
            <a:spAutoFit/>
          </a:bodyPr>
          <a:lstStyle/>
          <a:p>
            <a:r>
              <a:rPr lang="en-US" sz="2800" b="1" dirty="0" err="1">
                <a:latin typeface="Rockwell" panose="02060603020205020403" pitchFamily="18" charset="77"/>
              </a:rPr>
              <a:t>shorturl.at</a:t>
            </a:r>
            <a:r>
              <a:rPr lang="en-US" sz="2800" b="1" dirty="0">
                <a:latin typeface="Rockwell" panose="02060603020205020403" pitchFamily="18" charset="77"/>
              </a:rPr>
              <a:t>/BFO25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Rockwell"/>
              <a:buNone/>
            </a:pPr>
            <a:r>
              <a:rPr lang="en-US" dirty="0">
                <a:latin typeface="Rockwell"/>
                <a:ea typeface="Rockwell"/>
                <a:cs typeface="Rockwell"/>
                <a:sym typeface="Rockwell"/>
              </a:rPr>
              <a:t>Housing Choice Voucher Program (HCV) in Baltimore City</a:t>
            </a:r>
            <a:endParaRPr dirty="0"/>
          </a:p>
        </p:txBody>
      </p:sp>
      <p:sp>
        <p:nvSpPr>
          <p:cNvPr id="160" name="Google Shape;160;p3"/>
          <p:cNvSpPr txBox="1">
            <a:spLocks noGrp="1"/>
          </p:cNvSpPr>
          <p:nvPr>
            <p:ph type="body" idx="1"/>
          </p:nvPr>
        </p:nvSpPr>
        <p:spPr>
          <a:xfrm>
            <a:off x="677334" y="1930400"/>
            <a:ext cx="8596800" cy="4318000"/>
          </a:xfrm>
          <a:prstGeom prst="rect">
            <a:avLst/>
          </a:prstGeom>
          <a:noFill/>
          <a:ln>
            <a:noFill/>
          </a:ln>
        </p:spPr>
        <p:txBody>
          <a:bodyPr spcFirstLastPara="1" wrap="square" lIns="91425" tIns="45700" rIns="91425" bIns="45700" anchor="t" anchorCtr="0">
            <a:normAutofit fontScale="25000" lnSpcReduction="20000"/>
          </a:bodyPr>
          <a:lstStyle/>
          <a:p>
            <a:pPr marL="342900" lvl="0" indent="0" algn="l" rtl="0">
              <a:spcBef>
                <a:spcPts val="0"/>
              </a:spcBef>
              <a:spcAft>
                <a:spcPts val="0"/>
              </a:spcAft>
              <a:buNone/>
            </a:pPr>
            <a:endParaRPr sz="7200" dirty="0">
              <a:latin typeface="Rockwell"/>
              <a:ea typeface="Rockwell"/>
              <a:cs typeface="Rockwell"/>
              <a:sym typeface="Rockwell"/>
            </a:endParaRPr>
          </a:p>
          <a:p>
            <a:pPr marL="342900" lvl="0" indent="-354330" algn="l" rtl="0">
              <a:spcBef>
                <a:spcPts val="0"/>
              </a:spcBef>
              <a:spcAft>
                <a:spcPts val="0"/>
              </a:spcAft>
              <a:buSzPct val="100000"/>
              <a:buChar char="►"/>
            </a:pPr>
            <a:r>
              <a:rPr lang="en-US" sz="8000" dirty="0">
                <a:latin typeface="Rockwell"/>
                <a:ea typeface="Rockwell"/>
                <a:cs typeface="Rockwell"/>
                <a:sym typeface="Rockwell"/>
              </a:rPr>
              <a:t>In Baltimore more than </a:t>
            </a:r>
            <a:r>
              <a:rPr lang="en-US" sz="8000" b="1" dirty="0">
                <a:latin typeface="Rockwell"/>
                <a:ea typeface="Rockwell"/>
                <a:cs typeface="Rockwell"/>
                <a:sym typeface="Rockwell"/>
              </a:rPr>
              <a:t>17,000 households</a:t>
            </a:r>
            <a:r>
              <a:rPr lang="en-US" sz="8000" dirty="0">
                <a:latin typeface="Rockwell"/>
                <a:ea typeface="Rockwell"/>
                <a:cs typeface="Rockwell"/>
                <a:sym typeface="Rockwell"/>
              </a:rPr>
              <a:t> have access to a housing voucher, an additional </a:t>
            </a:r>
            <a:r>
              <a:rPr lang="en-US" sz="8000" b="1" dirty="0">
                <a:latin typeface="Rockwell"/>
                <a:ea typeface="Rockwell"/>
                <a:cs typeface="Rockwell"/>
                <a:sym typeface="Rockwell"/>
              </a:rPr>
              <a:t>23,000</a:t>
            </a:r>
            <a:r>
              <a:rPr lang="en-US" sz="8000" dirty="0">
                <a:latin typeface="Rockwell"/>
                <a:ea typeface="Rockwell"/>
                <a:cs typeface="Rockwell"/>
                <a:sym typeface="Rockwell"/>
              </a:rPr>
              <a:t> are on a waiting list to receive one</a:t>
            </a:r>
          </a:p>
          <a:p>
            <a:pPr marL="0" lvl="0" indent="0" algn="l" rtl="0">
              <a:spcBef>
                <a:spcPts val="0"/>
              </a:spcBef>
              <a:spcAft>
                <a:spcPts val="0"/>
              </a:spcAft>
              <a:buSzPct val="100000"/>
              <a:buNone/>
            </a:pPr>
            <a:endParaRPr sz="8000" dirty="0">
              <a:latin typeface="Rockwell"/>
              <a:ea typeface="Rockwell"/>
              <a:cs typeface="Rockwell"/>
              <a:sym typeface="Rockwell"/>
            </a:endParaRPr>
          </a:p>
          <a:p>
            <a:pPr marL="342900" lvl="0" indent="-354330" algn="l" rtl="0">
              <a:spcBef>
                <a:spcPts val="0"/>
              </a:spcBef>
              <a:spcAft>
                <a:spcPts val="0"/>
              </a:spcAft>
              <a:buSzPct val="100000"/>
              <a:buFont typeface="Rockwell"/>
              <a:buChar char="►"/>
            </a:pPr>
            <a:r>
              <a:rPr lang="en-US" sz="8000" dirty="0">
                <a:latin typeface="Rockwell"/>
                <a:ea typeface="Rockwell"/>
                <a:cs typeface="Rockwell"/>
                <a:sym typeface="Rockwell"/>
              </a:rPr>
              <a:t>The HCV program has led to artificial inflation of existing rental prices in low to middle income neighborhoods, resulting in market pressure among other renters in the same neighborhood, causing those without any housing assistance to struggle to pay rent </a:t>
            </a:r>
            <a:endParaRPr sz="8000" dirty="0">
              <a:latin typeface="Rockwell"/>
              <a:ea typeface="Rockwell"/>
              <a:cs typeface="Rockwell"/>
              <a:sym typeface="Rockwell"/>
            </a:endParaRPr>
          </a:p>
          <a:p>
            <a:pPr marL="0" lvl="0" indent="0" algn="l" rtl="0">
              <a:spcBef>
                <a:spcPts val="0"/>
              </a:spcBef>
              <a:spcAft>
                <a:spcPts val="0"/>
              </a:spcAft>
              <a:buNone/>
            </a:pPr>
            <a:endParaRPr sz="8000" dirty="0">
              <a:latin typeface="Rockwell"/>
              <a:ea typeface="Rockwell"/>
              <a:cs typeface="Rockwell"/>
              <a:sym typeface="Rockwell"/>
            </a:endParaRPr>
          </a:p>
          <a:p>
            <a:pPr marL="342900" lvl="0" indent="-354330" algn="l" rtl="0">
              <a:spcBef>
                <a:spcPts val="0"/>
              </a:spcBef>
              <a:spcAft>
                <a:spcPts val="0"/>
              </a:spcAft>
              <a:buSzPct val="100000"/>
              <a:buFont typeface="Rockwell"/>
              <a:buChar char="►"/>
            </a:pPr>
            <a:r>
              <a:rPr lang="en-US" sz="8000" dirty="0">
                <a:latin typeface="Rockwell"/>
                <a:ea typeface="Rockwell"/>
                <a:cs typeface="Rockwell"/>
                <a:sym typeface="Rockwell"/>
              </a:rPr>
              <a:t>Although the rent burden in Baltimore City has decreased over the last decade overall, there has been a significant increase in a select few neighborhoods in the number of people spending more than 30% of their income on rent.</a:t>
            </a:r>
            <a:endParaRPr sz="8000" dirty="0">
              <a:latin typeface="Rockwell"/>
              <a:ea typeface="Rockwell"/>
              <a:cs typeface="Rockwell"/>
              <a:sym typeface="Rockwell"/>
            </a:endParaRPr>
          </a:p>
          <a:p>
            <a:pPr marL="342900" lvl="0" indent="0" algn="l" rtl="0">
              <a:spcBef>
                <a:spcPts val="0"/>
              </a:spcBef>
              <a:spcAft>
                <a:spcPts val="0"/>
              </a:spcAft>
              <a:buNone/>
            </a:pPr>
            <a:endParaRPr sz="8000" dirty="0">
              <a:latin typeface="Rockwell"/>
              <a:ea typeface="Rockwell"/>
              <a:cs typeface="Rockwell"/>
              <a:sym typeface="Rockwell"/>
            </a:endParaRPr>
          </a:p>
          <a:p>
            <a:pPr marL="342900" lvl="0" indent="-354330" algn="l" rtl="0">
              <a:spcBef>
                <a:spcPts val="0"/>
              </a:spcBef>
              <a:spcAft>
                <a:spcPts val="0"/>
              </a:spcAft>
              <a:buSzPct val="100000"/>
              <a:buFont typeface="Rockwell"/>
              <a:buChar char="►"/>
            </a:pPr>
            <a:r>
              <a:rPr lang="en-US" sz="8000" dirty="0">
                <a:latin typeface="Rockwell"/>
                <a:ea typeface="Rockwell"/>
                <a:cs typeface="Rockwell"/>
                <a:sym typeface="Rockwell"/>
              </a:rPr>
              <a:t>The neighborhoods with the highest voucher use saw the greatest increases in rent burden, which is exactly what the housing voucher was intended to prevent</a:t>
            </a:r>
            <a:endParaRPr sz="8000" dirty="0">
              <a:latin typeface="Rockwell"/>
              <a:ea typeface="Rockwell"/>
              <a:cs typeface="Rockwell"/>
              <a:sym typeface="Rockwell"/>
            </a:endParaRPr>
          </a:p>
          <a:p>
            <a:pPr marL="0" lvl="0" indent="0" algn="l" rtl="0">
              <a:spcBef>
                <a:spcPts val="0"/>
              </a:spcBef>
              <a:spcAft>
                <a:spcPts val="0"/>
              </a:spcAft>
              <a:buNone/>
            </a:pPr>
            <a:endParaRPr dirty="0">
              <a:latin typeface="Rockwell"/>
              <a:ea typeface="Rockwell"/>
              <a:cs typeface="Rockwell"/>
              <a:sym typeface="Rockwell"/>
            </a:endParaRPr>
          </a:p>
        </p:txBody>
      </p:sp>
      <p:pic>
        <p:nvPicPr>
          <p:cNvPr id="161" name="Google Shape;161;p3"/>
          <p:cNvPicPr preferRelativeResize="0"/>
          <p:nvPr/>
        </p:nvPicPr>
        <p:blipFill rotWithShape="1">
          <a:blip r:embed="rId3">
            <a:alphaModFix/>
          </a:blip>
          <a:srcRect/>
          <a:stretch/>
        </p:blipFill>
        <p:spPr>
          <a:xfrm>
            <a:off x="10223575" y="4911946"/>
            <a:ext cx="1756092" cy="1714488"/>
          </a:xfrm>
          <a:prstGeom prst="rect">
            <a:avLst/>
          </a:prstGeom>
          <a:noFill/>
          <a:ln>
            <a:noFill/>
          </a:ln>
        </p:spPr>
      </p:pic>
      <p:pic>
        <p:nvPicPr>
          <p:cNvPr id="162" name="Google Shape;162;p3" descr="A picture containing diagram&#10;&#10;Description automatically generated"/>
          <p:cNvPicPr preferRelativeResize="0"/>
          <p:nvPr/>
        </p:nvPicPr>
        <p:blipFill rotWithShape="1">
          <a:blip r:embed="rId4">
            <a:alphaModFix/>
          </a:blip>
          <a:srcRect t="14661" b="17965"/>
          <a:stretch/>
        </p:blipFill>
        <p:spPr>
          <a:xfrm>
            <a:off x="9877231" y="231566"/>
            <a:ext cx="2102436" cy="6429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body" idx="1"/>
          </p:nvPr>
        </p:nvSpPr>
        <p:spPr>
          <a:xfrm>
            <a:off x="677275" y="2015999"/>
            <a:ext cx="8596800" cy="4693719"/>
          </a:xfrm>
          <a:prstGeom prst="rect">
            <a:avLst/>
          </a:prstGeom>
          <a:noFill/>
          <a:ln>
            <a:noFill/>
          </a:ln>
        </p:spPr>
        <p:txBody>
          <a:bodyPr spcFirstLastPara="1" wrap="square" lIns="91425" tIns="45700" rIns="91425" bIns="45700" anchor="t" anchorCtr="0">
            <a:normAutofit/>
          </a:bodyPr>
          <a:lstStyle/>
          <a:p>
            <a:pPr marL="342900" lvl="0" indent="-371475" algn="l" rtl="0">
              <a:spcBef>
                <a:spcPts val="0"/>
              </a:spcBef>
              <a:spcAft>
                <a:spcPts val="0"/>
              </a:spcAft>
              <a:buSzPct val="100000"/>
              <a:buChar char="►"/>
            </a:pPr>
            <a:r>
              <a:rPr lang="en-US" sz="2000" dirty="0">
                <a:latin typeface="Rockwell"/>
                <a:ea typeface="Rockwell"/>
                <a:cs typeface="Rockwell"/>
                <a:sym typeface="Rockwell"/>
              </a:rPr>
              <a:t>Housing voucher subsidies are capped based on fair market rents (FMRs) that HUD estimates each year for modest housing units in a geographic area</a:t>
            </a:r>
            <a:br>
              <a:rPr lang="en-US" sz="2000" dirty="0">
                <a:latin typeface="Rockwell"/>
                <a:ea typeface="Rockwell"/>
                <a:cs typeface="Rockwell"/>
                <a:sym typeface="Rockwell"/>
              </a:rPr>
            </a:br>
            <a:endParaRPr sz="2000" dirty="0">
              <a:latin typeface="Rockwell"/>
              <a:ea typeface="Rockwell"/>
              <a:cs typeface="Rockwell"/>
              <a:sym typeface="Rockwell"/>
            </a:endParaRPr>
          </a:p>
          <a:p>
            <a:pPr marL="342900" lvl="0" indent="-371475" algn="l" rtl="0">
              <a:spcBef>
                <a:spcPts val="0"/>
              </a:spcBef>
              <a:spcAft>
                <a:spcPts val="0"/>
              </a:spcAft>
              <a:buSzPct val="100000"/>
              <a:buFont typeface="Rockwell"/>
              <a:buChar char="►"/>
            </a:pPr>
            <a:r>
              <a:rPr lang="en-US" sz="2000" dirty="0">
                <a:latin typeface="Rockwell"/>
                <a:ea typeface="Rockwell"/>
                <a:cs typeface="Rockwell"/>
                <a:sym typeface="Rockwell"/>
              </a:rPr>
              <a:t>Historically, HUD established a single set of payment standards (rents) for units of various sizes in each metro area. Typically, these encompass large regions with various neighborhoods characteristics that skew payment ceilings higher in certain low-income neighborhoods</a:t>
            </a:r>
            <a:endParaRPr sz="2000" dirty="0">
              <a:latin typeface="Rockwell"/>
              <a:ea typeface="Rockwell"/>
              <a:cs typeface="Rockwell"/>
              <a:sym typeface="Rockwell"/>
            </a:endParaRPr>
          </a:p>
          <a:p>
            <a:pPr marL="0" lvl="0" indent="0" algn="l" rtl="0">
              <a:spcBef>
                <a:spcPts val="0"/>
              </a:spcBef>
              <a:spcAft>
                <a:spcPts val="0"/>
              </a:spcAft>
              <a:buNone/>
            </a:pPr>
            <a:endParaRPr sz="2000" dirty="0">
              <a:latin typeface="Rockwell"/>
              <a:ea typeface="Rockwell"/>
              <a:cs typeface="Rockwell"/>
              <a:sym typeface="Rockwell"/>
            </a:endParaRPr>
          </a:p>
          <a:p>
            <a:pPr marL="342900" lvl="0" indent="-371475" algn="l" rtl="0">
              <a:spcBef>
                <a:spcPts val="0"/>
              </a:spcBef>
              <a:spcAft>
                <a:spcPts val="0"/>
              </a:spcAft>
              <a:buSzPct val="100000"/>
              <a:buFont typeface="Rockwell"/>
              <a:buChar char="►"/>
            </a:pPr>
            <a:r>
              <a:rPr lang="en-US" sz="2000" dirty="0">
                <a:latin typeface="Rockwell"/>
                <a:ea typeface="Rockwell"/>
                <a:cs typeface="Rockwell"/>
                <a:sym typeface="Rockwell"/>
              </a:rPr>
              <a:t>Small Area Fair Market Rents (SAFMR) are based on rents in particular zip codes and therefore reflect neighborhood rents more accurately than metro-level rents</a:t>
            </a:r>
            <a:endParaRPr sz="2000" dirty="0">
              <a:latin typeface="Rockwell"/>
              <a:ea typeface="Rockwell"/>
              <a:cs typeface="Rockwell"/>
              <a:sym typeface="Rockwell"/>
            </a:endParaRPr>
          </a:p>
        </p:txBody>
      </p:sp>
      <p:sp>
        <p:nvSpPr>
          <p:cNvPr id="176" name="Google Shape;176;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Rockwell"/>
              <a:buNone/>
            </a:pPr>
            <a:r>
              <a:rPr lang="en-US">
                <a:latin typeface="Rockwell"/>
                <a:ea typeface="Rockwell"/>
                <a:cs typeface="Rockwell"/>
                <a:sym typeface="Rockwell"/>
              </a:rPr>
              <a:t>Fair Market Rent vs Small Area Fair Market Rent</a:t>
            </a:r>
            <a:endParaRPr/>
          </a:p>
        </p:txBody>
      </p:sp>
      <p:pic>
        <p:nvPicPr>
          <p:cNvPr id="177" name="Google Shape;177;p4"/>
          <p:cNvPicPr preferRelativeResize="0"/>
          <p:nvPr/>
        </p:nvPicPr>
        <p:blipFill rotWithShape="1">
          <a:blip r:embed="rId3">
            <a:alphaModFix/>
          </a:blip>
          <a:srcRect/>
          <a:stretch/>
        </p:blipFill>
        <p:spPr>
          <a:xfrm>
            <a:off x="10223575" y="4911946"/>
            <a:ext cx="1756092" cy="1714488"/>
          </a:xfrm>
          <a:prstGeom prst="rect">
            <a:avLst/>
          </a:prstGeom>
          <a:noFill/>
          <a:ln>
            <a:noFill/>
          </a:ln>
        </p:spPr>
      </p:pic>
      <p:pic>
        <p:nvPicPr>
          <p:cNvPr id="178" name="Google Shape;178;p4" descr="A picture containing diagram&#10;&#10;Description automatically generated"/>
          <p:cNvPicPr preferRelativeResize="0"/>
          <p:nvPr/>
        </p:nvPicPr>
        <p:blipFill rotWithShape="1">
          <a:blip r:embed="rId4">
            <a:alphaModFix/>
          </a:blip>
          <a:srcRect t="14661" b="17965"/>
          <a:stretch/>
        </p:blipFill>
        <p:spPr>
          <a:xfrm>
            <a:off x="9877231" y="231566"/>
            <a:ext cx="2102436" cy="6429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Rockwell"/>
              <a:buNone/>
            </a:pPr>
            <a:r>
              <a:rPr lang="en-US">
                <a:latin typeface="Rockwell"/>
                <a:ea typeface="Rockwell"/>
                <a:cs typeface="Rockwell"/>
                <a:sym typeface="Rockwell"/>
              </a:rPr>
              <a:t>Data Tool – Input Datasets</a:t>
            </a:r>
            <a:endParaRPr/>
          </a:p>
        </p:txBody>
      </p:sp>
      <p:sp>
        <p:nvSpPr>
          <p:cNvPr id="192" name="Google Shape;192;p7"/>
          <p:cNvSpPr txBox="1">
            <a:spLocks noGrp="1"/>
          </p:cNvSpPr>
          <p:nvPr>
            <p:ph type="body" idx="1"/>
          </p:nvPr>
        </p:nvSpPr>
        <p:spPr>
          <a:xfrm>
            <a:off x="677334" y="1469986"/>
            <a:ext cx="8596668" cy="515644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80000"/>
              <a:buChar char="►"/>
            </a:pPr>
            <a:r>
              <a:rPr lang="en-US" sz="2200" dirty="0">
                <a:latin typeface="Rockwell"/>
                <a:ea typeface="Rockwell"/>
                <a:cs typeface="Rockwell"/>
                <a:sym typeface="Rockwell"/>
              </a:rPr>
              <a:t>Interactive map and dashboard (ArcGIS Online) to display data indicators by Census Tract</a:t>
            </a:r>
            <a:endParaRPr sz="2200" dirty="0"/>
          </a:p>
          <a:p>
            <a:pPr marL="342900" lvl="0" indent="-342900" algn="l" rtl="0">
              <a:spcBef>
                <a:spcPts val="1000"/>
              </a:spcBef>
              <a:spcAft>
                <a:spcPts val="0"/>
              </a:spcAft>
              <a:buSzPct val="80000"/>
              <a:buChar char="►"/>
            </a:pPr>
            <a:r>
              <a:rPr lang="en-US" sz="2200" dirty="0">
                <a:latin typeface="Rockwell"/>
                <a:ea typeface="Rockwell"/>
                <a:cs typeface="Rockwell"/>
                <a:sym typeface="Rockwell"/>
              </a:rPr>
              <a:t>American Community Survey 5-Year Estimates, 2017-2021</a:t>
            </a:r>
            <a:endParaRPr sz="2200" dirty="0"/>
          </a:p>
          <a:p>
            <a:pPr marL="742950" lvl="1" indent="-285750" algn="l" rtl="0">
              <a:spcBef>
                <a:spcPts val="1000"/>
              </a:spcBef>
              <a:spcAft>
                <a:spcPts val="0"/>
              </a:spcAft>
              <a:buSzPct val="79999"/>
              <a:buChar char="►"/>
            </a:pPr>
            <a:r>
              <a:rPr lang="en-US" sz="1800" dirty="0">
                <a:latin typeface="Rockwell"/>
                <a:ea typeface="Rockwell"/>
                <a:cs typeface="Rockwell"/>
                <a:sym typeface="Rockwell"/>
              </a:rPr>
              <a:t>Race/ethnicity</a:t>
            </a:r>
            <a:endParaRPr dirty="0"/>
          </a:p>
          <a:p>
            <a:pPr marL="742950" lvl="1" indent="-285750" algn="l" rtl="0">
              <a:spcBef>
                <a:spcPts val="1000"/>
              </a:spcBef>
              <a:spcAft>
                <a:spcPts val="0"/>
              </a:spcAft>
              <a:buSzPct val="79999"/>
              <a:buChar char="►"/>
            </a:pPr>
            <a:r>
              <a:rPr lang="en-US" sz="1800" dirty="0">
                <a:latin typeface="Rockwell"/>
                <a:ea typeface="Rockwell"/>
                <a:cs typeface="Rockwell"/>
                <a:sym typeface="Rockwell"/>
              </a:rPr>
              <a:t>Median household income</a:t>
            </a:r>
            <a:endParaRPr dirty="0"/>
          </a:p>
          <a:p>
            <a:pPr marL="742950" lvl="1" indent="-285750" algn="l" rtl="0">
              <a:spcBef>
                <a:spcPts val="1000"/>
              </a:spcBef>
              <a:spcAft>
                <a:spcPts val="0"/>
              </a:spcAft>
              <a:buSzPct val="79999"/>
              <a:buChar char="►"/>
            </a:pPr>
            <a:r>
              <a:rPr lang="en-US" sz="1800" dirty="0">
                <a:latin typeface="Rockwell"/>
                <a:ea typeface="Rockwell"/>
                <a:cs typeface="Rockwell"/>
                <a:sym typeface="Rockwell"/>
              </a:rPr>
              <a:t>Gross rent</a:t>
            </a:r>
            <a:endParaRPr dirty="0"/>
          </a:p>
          <a:p>
            <a:pPr marL="742950" lvl="1" indent="-285750" algn="l" rtl="0">
              <a:spcBef>
                <a:spcPts val="1000"/>
              </a:spcBef>
              <a:spcAft>
                <a:spcPts val="0"/>
              </a:spcAft>
              <a:buSzPct val="79999"/>
              <a:buChar char="►"/>
            </a:pPr>
            <a:r>
              <a:rPr lang="en-US" sz="1800" dirty="0">
                <a:latin typeface="Rockwell"/>
                <a:ea typeface="Rockwell"/>
                <a:cs typeface="Rockwell"/>
                <a:sym typeface="Rockwell"/>
              </a:rPr>
              <a:t>Rental affordability (percent spending &gt; 30% of income on housing costs)</a:t>
            </a:r>
            <a:endParaRPr dirty="0"/>
          </a:p>
          <a:p>
            <a:pPr marL="342900" lvl="0" indent="-342900" algn="l" rtl="0">
              <a:spcBef>
                <a:spcPts val="1000"/>
              </a:spcBef>
              <a:spcAft>
                <a:spcPts val="0"/>
              </a:spcAft>
              <a:buSzPct val="80000"/>
              <a:buChar char="►"/>
            </a:pPr>
            <a:r>
              <a:rPr lang="en-US" sz="2200" dirty="0">
                <a:latin typeface="Rockwell"/>
                <a:ea typeface="Rockwell"/>
                <a:cs typeface="Rockwell"/>
                <a:sym typeface="Rockwell"/>
              </a:rPr>
              <a:t>HUD</a:t>
            </a:r>
            <a:endParaRPr dirty="0"/>
          </a:p>
          <a:p>
            <a:pPr marL="742950" lvl="1" indent="-285750" algn="l" rtl="0">
              <a:spcBef>
                <a:spcPts val="1000"/>
              </a:spcBef>
              <a:spcAft>
                <a:spcPts val="0"/>
              </a:spcAft>
              <a:buSzPct val="79999"/>
              <a:buChar char="►"/>
            </a:pPr>
            <a:r>
              <a:rPr lang="en-US" sz="1800" dirty="0">
                <a:latin typeface="Rockwell"/>
                <a:ea typeface="Rockwell"/>
                <a:cs typeface="Rockwell"/>
                <a:sym typeface="Rockwell"/>
              </a:rPr>
              <a:t>Number of housing choice vouchers divided by total renters (ACS)</a:t>
            </a:r>
            <a:endParaRPr dirty="0"/>
          </a:p>
          <a:p>
            <a:pPr marL="742950" lvl="1" indent="-285750" algn="l" rtl="0">
              <a:spcBef>
                <a:spcPts val="1000"/>
              </a:spcBef>
              <a:spcAft>
                <a:spcPts val="0"/>
              </a:spcAft>
              <a:buSzPct val="79999"/>
              <a:buChar char="►"/>
            </a:pPr>
            <a:r>
              <a:rPr lang="en-US" sz="1800" dirty="0">
                <a:latin typeface="Rockwell"/>
                <a:ea typeface="Rockwell"/>
                <a:cs typeface="Rockwell"/>
                <a:sym typeface="Rockwell"/>
              </a:rPr>
              <a:t>Area median income - AMI</a:t>
            </a:r>
            <a:endParaRPr dirty="0"/>
          </a:p>
          <a:p>
            <a:pPr marL="342900" lvl="0" indent="-342900" algn="l" rtl="0">
              <a:spcBef>
                <a:spcPts val="1000"/>
              </a:spcBef>
              <a:spcAft>
                <a:spcPts val="0"/>
              </a:spcAft>
              <a:buSzPct val="80000"/>
              <a:buChar char="►"/>
            </a:pPr>
            <a:r>
              <a:rPr lang="en-US" sz="2200" dirty="0" err="1">
                <a:latin typeface="Rockwell"/>
                <a:ea typeface="Rockwell"/>
                <a:cs typeface="Rockwell"/>
                <a:sym typeface="Rockwell"/>
              </a:rPr>
              <a:t>MdProperty</a:t>
            </a:r>
            <a:r>
              <a:rPr lang="en-US" sz="2200" dirty="0">
                <a:latin typeface="Rockwell"/>
                <a:ea typeface="Rockwell"/>
                <a:cs typeface="Rockwell"/>
                <a:sym typeface="Rockwell"/>
              </a:rPr>
              <a:t> View (Maryland Department of Planning)</a:t>
            </a:r>
            <a:endParaRPr sz="2200" dirty="0"/>
          </a:p>
          <a:p>
            <a:pPr marL="742950" lvl="1" indent="-285750" algn="l" rtl="0">
              <a:spcBef>
                <a:spcPts val="1000"/>
              </a:spcBef>
              <a:spcAft>
                <a:spcPts val="0"/>
              </a:spcAft>
              <a:buSzPct val="79999"/>
              <a:buChar char="►"/>
            </a:pPr>
            <a:r>
              <a:rPr lang="en-US" sz="1800" dirty="0">
                <a:latin typeface="Rockwell"/>
                <a:ea typeface="Rockwell"/>
                <a:cs typeface="Rockwell"/>
                <a:sym typeface="Rockwell"/>
              </a:rPr>
              <a:t>Owner-occupancy</a:t>
            </a:r>
            <a:endParaRPr dirty="0"/>
          </a:p>
          <a:p>
            <a:pPr marL="342900" lvl="0" indent="-342900" algn="l" rtl="0">
              <a:spcBef>
                <a:spcPts val="1000"/>
              </a:spcBef>
              <a:spcAft>
                <a:spcPts val="0"/>
              </a:spcAft>
              <a:buSzPct val="80000"/>
              <a:buChar char="►"/>
            </a:pPr>
            <a:r>
              <a:rPr lang="en-US" sz="2200" dirty="0" err="1">
                <a:latin typeface="Rockwell"/>
                <a:ea typeface="Rockwell"/>
                <a:cs typeface="Rockwell"/>
                <a:sym typeface="Rockwell"/>
              </a:rPr>
              <a:t>RBIntel</a:t>
            </a:r>
            <a:endParaRPr sz="2200" dirty="0">
              <a:latin typeface="Rockwell"/>
              <a:ea typeface="Rockwell"/>
              <a:cs typeface="Rockwell"/>
              <a:sym typeface="Rockwell"/>
            </a:endParaRPr>
          </a:p>
          <a:p>
            <a:pPr marL="742950" lvl="1" indent="-285750" algn="l" rtl="0">
              <a:spcBef>
                <a:spcPts val="1000"/>
              </a:spcBef>
              <a:spcAft>
                <a:spcPts val="0"/>
              </a:spcAft>
              <a:buSzPct val="79999"/>
              <a:buChar char="►"/>
            </a:pPr>
            <a:r>
              <a:rPr lang="en-US" sz="1800" dirty="0">
                <a:latin typeface="Rockwell"/>
                <a:ea typeface="Rockwell"/>
                <a:cs typeface="Rockwell"/>
                <a:sym typeface="Rockwell"/>
              </a:rPr>
              <a:t>Cash sales of residential properties</a:t>
            </a:r>
            <a:endParaRPr dirty="0"/>
          </a:p>
        </p:txBody>
      </p:sp>
      <p:pic>
        <p:nvPicPr>
          <p:cNvPr id="193" name="Google Shape;193;p7"/>
          <p:cNvPicPr preferRelativeResize="0"/>
          <p:nvPr/>
        </p:nvPicPr>
        <p:blipFill rotWithShape="1">
          <a:blip r:embed="rId3">
            <a:alphaModFix/>
          </a:blip>
          <a:srcRect/>
          <a:stretch/>
        </p:blipFill>
        <p:spPr>
          <a:xfrm>
            <a:off x="10223575" y="4911946"/>
            <a:ext cx="1756092" cy="1714488"/>
          </a:xfrm>
          <a:prstGeom prst="rect">
            <a:avLst/>
          </a:prstGeom>
          <a:noFill/>
          <a:ln>
            <a:noFill/>
          </a:ln>
        </p:spPr>
      </p:pic>
      <p:pic>
        <p:nvPicPr>
          <p:cNvPr id="194" name="Google Shape;194;p7" descr="A picture containing diagram&#10;&#10;Description automatically generated"/>
          <p:cNvPicPr preferRelativeResize="0"/>
          <p:nvPr/>
        </p:nvPicPr>
        <p:blipFill rotWithShape="1">
          <a:blip r:embed="rId4">
            <a:alphaModFix/>
          </a:blip>
          <a:srcRect t="14661" b="17965"/>
          <a:stretch/>
        </p:blipFill>
        <p:spPr>
          <a:xfrm>
            <a:off x="9877231" y="231566"/>
            <a:ext cx="2102436" cy="6429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grpSp>
        <p:nvGrpSpPr>
          <p:cNvPr id="199" name="Google Shape;199;p8"/>
          <p:cNvGrpSpPr/>
          <p:nvPr/>
        </p:nvGrpSpPr>
        <p:grpSpPr>
          <a:xfrm>
            <a:off x="0" y="-8467"/>
            <a:ext cx="12192000" cy="6866467"/>
            <a:chOff x="0" y="-8467"/>
            <a:chExt cx="12192000" cy="6866467"/>
          </a:xfrm>
        </p:grpSpPr>
        <p:cxnSp>
          <p:nvCxnSpPr>
            <p:cNvPr id="200" name="Google Shape;200;p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01" name="Google Shape;201;p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02" name="Google Shape;202;p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03" name="Google Shape;203;p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04" name="Google Shape;204;p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26292">
                <a:alpha val="69803"/>
              </a:srgbClr>
            </a:solidFill>
            <a:ln>
              <a:noFill/>
            </a:ln>
          </p:spPr>
        </p:sp>
        <p:sp>
          <p:nvSpPr>
            <p:cNvPr id="206" name="Google Shape;206;p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9EDFF5">
                <a:alpha val="69803"/>
              </a:srgbClr>
            </a:solidFill>
            <a:ln>
              <a:noFill/>
            </a:ln>
          </p:spPr>
        </p:sp>
        <p:sp>
          <p:nvSpPr>
            <p:cNvPr id="207" name="Google Shape;207;p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08" name="Google Shape;208;p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8"/>
          <p:cNvSpPr/>
          <p:nvPr/>
        </p:nvSpPr>
        <p:spPr>
          <a:xfrm>
            <a:off x="0" y="0"/>
            <a:ext cx="1218895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grpSp>
        <p:nvGrpSpPr>
          <p:cNvPr id="211" name="Google Shape;211;p8"/>
          <p:cNvGrpSpPr/>
          <p:nvPr/>
        </p:nvGrpSpPr>
        <p:grpSpPr>
          <a:xfrm>
            <a:off x="0" y="-8467"/>
            <a:ext cx="12192000" cy="6866467"/>
            <a:chOff x="0" y="-8467"/>
            <a:chExt cx="12192000" cy="6866467"/>
          </a:xfrm>
        </p:grpSpPr>
        <p:cxnSp>
          <p:nvCxnSpPr>
            <p:cNvPr id="212" name="Google Shape;212;p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13" name="Google Shape;213;p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14" name="Google Shape;214;p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15" name="Google Shape;215;p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26292">
                <a:alpha val="69803"/>
              </a:srgbClr>
            </a:solidFill>
            <a:ln>
              <a:noFill/>
            </a:ln>
          </p:spPr>
        </p:sp>
        <p:sp>
          <p:nvSpPr>
            <p:cNvPr id="217" name="Google Shape;217;p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9EDFF5">
                <a:alpha val="69803"/>
              </a:srgbClr>
            </a:solidFill>
            <a:ln>
              <a:noFill/>
            </a:ln>
          </p:spPr>
        </p:sp>
        <p:sp>
          <p:nvSpPr>
            <p:cNvPr id="218" name="Google Shape;218;p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19" name="Google Shape;219;p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8"/>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222" name="Google Shape;222;p8"/>
          <p:cNvPicPr preferRelativeResize="0"/>
          <p:nvPr/>
        </p:nvPicPr>
        <p:blipFill rotWithShape="1">
          <a:blip r:embed="rId3">
            <a:alphaModFix/>
          </a:blip>
          <a:srcRect/>
          <a:stretch/>
        </p:blipFill>
        <p:spPr>
          <a:xfrm>
            <a:off x="477012" y="755747"/>
            <a:ext cx="11237976" cy="53380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9"/>
          <p:cNvSpPr txBox="1"/>
          <p:nvPr/>
        </p:nvSpPr>
        <p:spPr>
          <a:xfrm>
            <a:off x="6096000" y="2360554"/>
            <a:ext cx="3188677"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accent2"/>
                </a:solidFill>
                <a:latin typeface="Rockwell"/>
                <a:ea typeface="Rockwell"/>
                <a:cs typeface="Rockwell"/>
                <a:sym typeface="Rockwell"/>
              </a:rPr>
              <a:t>Bivariate choropleth map to show relationship between voucher use and rental affordability</a:t>
            </a:r>
            <a:endParaRPr/>
          </a:p>
          <a:p>
            <a:pPr marL="0" marR="0" lvl="0" indent="0" algn="l" rtl="0">
              <a:spcBef>
                <a:spcPts val="0"/>
              </a:spcBef>
              <a:spcAft>
                <a:spcPts val="0"/>
              </a:spcAft>
              <a:buNone/>
            </a:pPr>
            <a:endParaRPr sz="2000">
              <a:solidFill>
                <a:schemeClr val="accent2"/>
              </a:solidFill>
              <a:latin typeface="Rockwell"/>
              <a:ea typeface="Rockwell"/>
              <a:cs typeface="Rockwell"/>
              <a:sym typeface="Rockwell"/>
            </a:endParaRPr>
          </a:p>
          <a:p>
            <a:pPr marL="0" marR="0" lvl="0" indent="0" algn="l" rtl="0">
              <a:spcBef>
                <a:spcPts val="0"/>
              </a:spcBef>
              <a:spcAft>
                <a:spcPts val="0"/>
              </a:spcAft>
              <a:buNone/>
            </a:pPr>
            <a:r>
              <a:rPr lang="en-US" sz="2000">
                <a:solidFill>
                  <a:schemeClr val="accent2"/>
                </a:solidFill>
                <a:latin typeface="Rockwell"/>
                <a:ea typeface="Rockwell"/>
                <a:cs typeface="Rockwell"/>
                <a:sym typeface="Rockwell"/>
              </a:rPr>
              <a:t>Hatched overlay to show Tracts that are below the AMI</a:t>
            </a:r>
            <a:endParaRPr/>
          </a:p>
        </p:txBody>
      </p:sp>
      <p:pic>
        <p:nvPicPr>
          <p:cNvPr id="228" name="Google Shape;228;p9"/>
          <p:cNvPicPr preferRelativeResize="0"/>
          <p:nvPr/>
        </p:nvPicPr>
        <p:blipFill rotWithShape="1">
          <a:blip r:embed="rId3">
            <a:alphaModFix/>
          </a:blip>
          <a:srcRect/>
          <a:stretch/>
        </p:blipFill>
        <p:spPr>
          <a:xfrm>
            <a:off x="10223575" y="4911946"/>
            <a:ext cx="1756092" cy="1714488"/>
          </a:xfrm>
          <a:prstGeom prst="rect">
            <a:avLst/>
          </a:prstGeom>
          <a:noFill/>
          <a:ln>
            <a:noFill/>
          </a:ln>
        </p:spPr>
      </p:pic>
      <p:pic>
        <p:nvPicPr>
          <p:cNvPr id="229" name="Google Shape;229;p9" descr="A picture containing diagram&#10;&#10;Description automatically generated"/>
          <p:cNvPicPr preferRelativeResize="0"/>
          <p:nvPr/>
        </p:nvPicPr>
        <p:blipFill rotWithShape="1">
          <a:blip r:embed="rId4">
            <a:alphaModFix/>
          </a:blip>
          <a:srcRect t="14661" b="17965"/>
          <a:stretch/>
        </p:blipFill>
        <p:spPr>
          <a:xfrm>
            <a:off x="9877231" y="231566"/>
            <a:ext cx="2102436" cy="642939"/>
          </a:xfrm>
          <a:prstGeom prst="rect">
            <a:avLst/>
          </a:prstGeom>
          <a:noFill/>
          <a:ln>
            <a:noFill/>
          </a:ln>
        </p:spPr>
      </p:pic>
      <p:pic>
        <p:nvPicPr>
          <p:cNvPr id="230" name="Google Shape;230;p9"/>
          <p:cNvPicPr preferRelativeResize="0"/>
          <p:nvPr/>
        </p:nvPicPr>
        <p:blipFill rotWithShape="1">
          <a:blip r:embed="rId5">
            <a:alphaModFix/>
          </a:blip>
          <a:srcRect/>
          <a:stretch/>
        </p:blipFill>
        <p:spPr>
          <a:xfrm>
            <a:off x="546099" y="874505"/>
            <a:ext cx="4927600" cy="5346700"/>
          </a:xfrm>
          <a:prstGeom prst="rect">
            <a:avLst/>
          </a:prstGeom>
          <a:noFill/>
          <a:ln>
            <a:noFill/>
          </a:ln>
        </p:spPr>
      </p:pic>
      <p:sp>
        <p:nvSpPr>
          <p:cNvPr id="3" name="TextBox 2">
            <a:extLst>
              <a:ext uri="{FF2B5EF4-FFF2-40B4-BE49-F238E27FC236}">
                <a16:creationId xmlns:a16="http://schemas.microsoft.com/office/drawing/2014/main" id="{F7B485C1-5999-CCCA-C939-757375BF7FE9}"/>
              </a:ext>
            </a:extLst>
          </p:cNvPr>
          <p:cNvSpPr txBox="1"/>
          <p:nvPr/>
        </p:nvSpPr>
        <p:spPr>
          <a:xfrm>
            <a:off x="6096000" y="553035"/>
            <a:ext cx="2541373" cy="400110"/>
          </a:xfrm>
          <a:prstGeom prst="rect">
            <a:avLst/>
          </a:prstGeom>
          <a:noFill/>
        </p:spPr>
        <p:txBody>
          <a:bodyPr wrap="square">
            <a:spAutoFit/>
          </a:bodyPr>
          <a:lstStyle/>
          <a:p>
            <a:r>
              <a:rPr lang="en-US" sz="2000" b="1" dirty="0" err="1">
                <a:latin typeface="Rockwell" panose="02060603020205020403" pitchFamily="18" charset="77"/>
              </a:rPr>
              <a:t>shorturl.at</a:t>
            </a:r>
            <a:r>
              <a:rPr lang="en-US" sz="2000" b="1" dirty="0">
                <a:latin typeface="Rockwell" panose="02060603020205020403" pitchFamily="18" charset="77"/>
              </a:rPr>
              <a:t>/BFO25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0"/>
          <p:cNvPicPr preferRelativeResize="0"/>
          <p:nvPr/>
        </p:nvPicPr>
        <p:blipFill rotWithShape="1">
          <a:blip r:embed="rId3">
            <a:alphaModFix/>
          </a:blip>
          <a:srcRect/>
          <a:stretch/>
        </p:blipFill>
        <p:spPr>
          <a:xfrm>
            <a:off x="10223575" y="4911946"/>
            <a:ext cx="1756092" cy="1714488"/>
          </a:xfrm>
          <a:prstGeom prst="rect">
            <a:avLst/>
          </a:prstGeom>
          <a:noFill/>
          <a:ln>
            <a:noFill/>
          </a:ln>
        </p:spPr>
      </p:pic>
      <p:pic>
        <p:nvPicPr>
          <p:cNvPr id="236" name="Google Shape;236;p10" descr="A picture containing diagram&#10;&#10;Description automatically generated"/>
          <p:cNvPicPr preferRelativeResize="0"/>
          <p:nvPr/>
        </p:nvPicPr>
        <p:blipFill rotWithShape="1">
          <a:blip r:embed="rId4">
            <a:alphaModFix/>
          </a:blip>
          <a:srcRect t="14661" b="17965"/>
          <a:stretch/>
        </p:blipFill>
        <p:spPr>
          <a:xfrm>
            <a:off x="9877231" y="231566"/>
            <a:ext cx="2102436" cy="642939"/>
          </a:xfrm>
          <a:prstGeom prst="rect">
            <a:avLst/>
          </a:prstGeom>
          <a:noFill/>
          <a:ln>
            <a:noFill/>
          </a:ln>
        </p:spPr>
      </p:pic>
      <p:pic>
        <p:nvPicPr>
          <p:cNvPr id="237" name="Google Shape;237;p10"/>
          <p:cNvPicPr preferRelativeResize="0"/>
          <p:nvPr/>
        </p:nvPicPr>
        <p:blipFill rotWithShape="1">
          <a:blip r:embed="rId5">
            <a:alphaModFix/>
          </a:blip>
          <a:srcRect/>
          <a:stretch/>
        </p:blipFill>
        <p:spPr>
          <a:xfrm>
            <a:off x="570678" y="874505"/>
            <a:ext cx="8654283" cy="4655897"/>
          </a:xfrm>
          <a:prstGeom prst="rect">
            <a:avLst/>
          </a:prstGeom>
          <a:noFill/>
          <a:ln>
            <a:noFill/>
          </a:ln>
        </p:spPr>
      </p:pic>
      <p:sp>
        <p:nvSpPr>
          <p:cNvPr id="238" name="Google Shape;238;p10"/>
          <p:cNvSpPr txBox="1"/>
          <p:nvPr/>
        </p:nvSpPr>
        <p:spPr>
          <a:xfrm>
            <a:off x="570678" y="5660329"/>
            <a:ext cx="576853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Rockwell"/>
                <a:ea typeface="Rockwell"/>
                <a:cs typeface="Rockwell"/>
                <a:sym typeface="Rockwell"/>
              </a:rPr>
              <a:t>Spatial concentrations of high voucher use and high rental costs apparent in Baltimore</a:t>
            </a:r>
            <a:endParaRPr/>
          </a:p>
        </p:txBody>
      </p:sp>
      <p:sp>
        <p:nvSpPr>
          <p:cNvPr id="239" name="Google Shape;239;p10"/>
          <p:cNvSpPr/>
          <p:nvPr/>
        </p:nvSpPr>
        <p:spPr>
          <a:xfrm>
            <a:off x="2928938" y="1457325"/>
            <a:ext cx="1100137" cy="2500313"/>
          </a:xfrm>
          <a:prstGeom prst="ellipse">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0" name="Google Shape;240;p10"/>
          <p:cNvSpPr/>
          <p:nvPr/>
        </p:nvSpPr>
        <p:spPr>
          <a:xfrm>
            <a:off x="4741290" y="2602495"/>
            <a:ext cx="559916" cy="826505"/>
          </a:xfrm>
          <a:prstGeom prst="ellipse">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1" name="Google Shape;241;p10"/>
          <p:cNvSpPr/>
          <p:nvPr/>
        </p:nvSpPr>
        <p:spPr>
          <a:xfrm>
            <a:off x="5293389" y="2472568"/>
            <a:ext cx="720032" cy="613458"/>
          </a:xfrm>
          <a:prstGeom prst="ellipse">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 name="TextBox 1">
            <a:extLst>
              <a:ext uri="{FF2B5EF4-FFF2-40B4-BE49-F238E27FC236}">
                <a16:creationId xmlns:a16="http://schemas.microsoft.com/office/drawing/2014/main" id="{8563B585-59E0-AB70-C7DC-06CB3737AED6}"/>
              </a:ext>
            </a:extLst>
          </p:cNvPr>
          <p:cNvSpPr txBox="1"/>
          <p:nvPr/>
        </p:nvSpPr>
        <p:spPr>
          <a:xfrm>
            <a:off x="6244281" y="231566"/>
            <a:ext cx="2541373" cy="400110"/>
          </a:xfrm>
          <a:prstGeom prst="rect">
            <a:avLst/>
          </a:prstGeom>
          <a:noFill/>
        </p:spPr>
        <p:txBody>
          <a:bodyPr wrap="square">
            <a:spAutoFit/>
          </a:bodyPr>
          <a:lstStyle/>
          <a:p>
            <a:r>
              <a:rPr lang="en-US" sz="2000" b="1" dirty="0" err="1">
                <a:latin typeface="Rockwell" panose="02060603020205020403" pitchFamily="18" charset="77"/>
              </a:rPr>
              <a:t>shorturl.at</a:t>
            </a:r>
            <a:r>
              <a:rPr lang="en-US" sz="2000" b="1" dirty="0">
                <a:latin typeface="Rockwell" panose="02060603020205020403" pitchFamily="18" charset="77"/>
              </a:rPr>
              <a:t>/BFO25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1"/>
          <p:cNvPicPr preferRelativeResize="0"/>
          <p:nvPr/>
        </p:nvPicPr>
        <p:blipFill rotWithShape="1">
          <a:blip r:embed="rId3">
            <a:alphaModFix/>
          </a:blip>
          <a:srcRect/>
          <a:stretch/>
        </p:blipFill>
        <p:spPr>
          <a:xfrm>
            <a:off x="590457" y="0"/>
            <a:ext cx="2152835" cy="6858000"/>
          </a:xfrm>
          <a:prstGeom prst="rect">
            <a:avLst/>
          </a:prstGeom>
          <a:noFill/>
          <a:ln>
            <a:noFill/>
          </a:ln>
        </p:spPr>
      </p:pic>
      <p:sp>
        <p:nvSpPr>
          <p:cNvPr id="247" name="Google Shape;247;p11"/>
          <p:cNvSpPr txBox="1"/>
          <p:nvPr/>
        </p:nvSpPr>
        <p:spPr>
          <a:xfrm>
            <a:off x="3040161" y="2305615"/>
            <a:ext cx="4214813"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Rockwell"/>
                <a:ea typeface="Rockwell"/>
                <a:cs typeface="Rockwell"/>
                <a:sym typeface="Rockwell"/>
              </a:rPr>
              <a:t>Custom sliders for displaying population and household</a:t>
            </a:r>
            <a:br>
              <a:rPr lang="en-US" sz="2000">
                <a:solidFill>
                  <a:schemeClr val="accent2"/>
                </a:solidFill>
                <a:latin typeface="Rockwell"/>
                <a:ea typeface="Rockwell"/>
                <a:cs typeface="Rockwell"/>
                <a:sym typeface="Rockwell"/>
              </a:rPr>
            </a:br>
            <a:r>
              <a:rPr lang="en-US" sz="2000">
                <a:solidFill>
                  <a:schemeClr val="accent2"/>
                </a:solidFill>
                <a:latin typeface="Rockwell"/>
                <a:ea typeface="Rockwell"/>
                <a:cs typeface="Rockwell"/>
                <a:sym typeface="Rockwell"/>
              </a:rPr>
              <a:t>characteristics</a:t>
            </a:r>
            <a:endParaRPr/>
          </a:p>
          <a:p>
            <a:pPr marL="0" marR="0" lvl="0" indent="0" algn="l" rtl="0">
              <a:spcBef>
                <a:spcPts val="0"/>
              </a:spcBef>
              <a:spcAft>
                <a:spcPts val="0"/>
              </a:spcAft>
              <a:buNone/>
            </a:pPr>
            <a:endParaRPr sz="2000">
              <a:solidFill>
                <a:schemeClr val="accent2"/>
              </a:solidFill>
              <a:latin typeface="Rockwell"/>
              <a:ea typeface="Rockwell"/>
              <a:cs typeface="Rockwell"/>
              <a:sym typeface="Rockwell"/>
            </a:endParaRPr>
          </a:p>
          <a:p>
            <a:pPr marL="0" marR="0" lvl="0" indent="0" algn="l" rtl="0">
              <a:spcBef>
                <a:spcPts val="0"/>
              </a:spcBef>
              <a:spcAft>
                <a:spcPts val="0"/>
              </a:spcAft>
              <a:buNone/>
            </a:pPr>
            <a:r>
              <a:rPr lang="en-US" sz="2000">
                <a:solidFill>
                  <a:schemeClr val="accent2"/>
                </a:solidFill>
                <a:latin typeface="Rockwell"/>
                <a:ea typeface="Rockwell"/>
                <a:cs typeface="Rockwell"/>
                <a:sym typeface="Rockwell"/>
              </a:rPr>
              <a:t>Adjust the sliders and the map and numeric indicators will update its display</a:t>
            </a:r>
            <a:endParaRPr/>
          </a:p>
        </p:txBody>
      </p:sp>
      <p:pic>
        <p:nvPicPr>
          <p:cNvPr id="248" name="Google Shape;248;p11"/>
          <p:cNvPicPr preferRelativeResize="0"/>
          <p:nvPr/>
        </p:nvPicPr>
        <p:blipFill rotWithShape="1">
          <a:blip r:embed="rId4">
            <a:alphaModFix/>
          </a:blip>
          <a:srcRect/>
          <a:stretch/>
        </p:blipFill>
        <p:spPr>
          <a:xfrm>
            <a:off x="10223575" y="4911946"/>
            <a:ext cx="1756092" cy="1714488"/>
          </a:xfrm>
          <a:prstGeom prst="rect">
            <a:avLst/>
          </a:prstGeom>
          <a:noFill/>
          <a:ln>
            <a:noFill/>
          </a:ln>
        </p:spPr>
      </p:pic>
      <p:pic>
        <p:nvPicPr>
          <p:cNvPr id="249" name="Google Shape;249;p11" descr="A picture containing diagram&#10;&#10;Description automatically generated"/>
          <p:cNvPicPr preferRelativeResize="0"/>
          <p:nvPr/>
        </p:nvPicPr>
        <p:blipFill rotWithShape="1">
          <a:blip r:embed="rId5">
            <a:alphaModFix/>
          </a:blip>
          <a:srcRect t="14661" b="17965"/>
          <a:stretch/>
        </p:blipFill>
        <p:spPr>
          <a:xfrm>
            <a:off x="9877231" y="231566"/>
            <a:ext cx="2102436" cy="642939"/>
          </a:xfrm>
          <a:prstGeom prst="rect">
            <a:avLst/>
          </a:prstGeom>
          <a:noFill/>
          <a:ln>
            <a:noFill/>
          </a:ln>
        </p:spPr>
      </p:pic>
      <p:sp>
        <p:nvSpPr>
          <p:cNvPr id="2" name="TextBox 1">
            <a:extLst>
              <a:ext uri="{FF2B5EF4-FFF2-40B4-BE49-F238E27FC236}">
                <a16:creationId xmlns:a16="http://schemas.microsoft.com/office/drawing/2014/main" id="{225E58E6-6ED5-79C9-F11E-78DE1050E5D7}"/>
              </a:ext>
            </a:extLst>
          </p:cNvPr>
          <p:cNvSpPr txBox="1"/>
          <p:nvPr/>
        </p:nvSpPr>
        <p:spPr>
          <a:xfrm>
            <a:off x="6096000" y="553035"/>
            <a:ext cx="2541373" cy="400110"/>
          </a:xfrm>
          <a:prstGeom prst="rect">
            <a:avLst/>
          </a:prstGeom>
          <a:noFill/>
        </p:spPr>
        <p:txBody>
          <a:bodyPr wrap="square">
            <a:spAutoFit/>
          </a:bodyPr>
          <a:lstStyle/>
          <a:p>
            <a:r>
              <a:rPr lang="en-US" sz="2000" b="1" dirty="0" err="1">
                <a:latin typeface="Rockwell" panose="02060603020205020403" pitchFamily="18" charset="77"/>
              </a:rPr>
              <a:t>shorturl.at</a:t>
            </a:r>
            <a:r>
              <a:rPr lang="en-US" sz="2000" b="1" dirty="0">
                <a:latin typeface="Rockwell" panose="02060603020205020403" pitchFamily="18" charset="77"/>
              </a:rPr>
              <a:t>/BFO25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txBox="1"/>
          <p:nvPr/>
        </p:nvSpPr>
        <p:spPr>
          <a:xfrm>
            <a:off x="636663" y="5399858"/>
            <a:ext cx="62016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Rockwell"/>
                <a:ea typeface="Rockwell"/>
                <a:cs typeface="Rockwell"/>
                <a:sym typeface="Rockwell"/>
              </a:rPr>
              <a:t>Filter: More than 50% Black/African American</a:t>
            </a:r>
            <a:endParaRPr/>
          </a:p>
        </p:txBody>
      </p:sp>
      <p:pic>
        <p:nvPicPr>
          <p:cNvPr id="255" name="Google Shape;255;p12"/>
          <p:cNvPicPr preferRelativeResize="0"/>
          <p:nvPr/>
        </p:nvPicPr>
        <p:blipFill rotWithShape="1">
          <a:blip r:embed="rId3">
            <a:alphaModFix/>
          </a:blip>
          <a:srcRect/>
          <a:stretch/>
        </p:blipFill>
        <p:spPr>
          <a:xfrm>
            <a:off x="10223575" y="4911946"/>
            <a:ext cx="1756092" cy="1714488"/>
          </a:xfrm>
          <a:prstGeom prst="rect">
            <a:avLst/>
          </a:prstGeom>
          <a:noFill/>
          <a:ln>
            <a:noFill/>
          </a:ln>
        </p:spPr>
      </p:pic>
      <p:pic>
        <p:nvPicPr>
          <p:cNvPr id="256" name="Google Shape;256;p12" descr="A picture containing diagram&#10;&#10;Description automatically generated"/>
          <p:cNvPicPr preferRelativeResize="0"/>
          <p:nvPr/>
        </p:nvPicPr>
        <p:blipFill rotWithShape="1">
          <a:blip r:embed="rId4">
            <a:alphaModFix/>
          </a:blip>
          <a:srcRect t="14661" b="17965"/>
          <a:stretch/>
        </p:blipFill>
        <p:spPr>
          <a:xfrm>
            <a:off x="9877231" y="231566"/>
            <a:ext cx="2102436" cy="642939"/>
          </a:xfrm>
          <a:prstGeom prst="rect">
            <a:avLst/>
          </a:prstGeom>
          <a:noFill/>
          <a:ln>
            <a:noFill/>
          </a:ln>
        </p:spPr>
      </p:pic>
      <p:pic>
        <p:nvPicPr>
          <p:cNvPr id="257" name="Google Shape;257;p12"/>
          <p:cNvPicPr preferRelativeResize="0"/>
          <p:nvPr/>
        </p:nvPicPr>
        <p:blipFill rotWithShape="1">
          <a:blip r:embed="rId5">
            <a:alphaModFix/>
          </a:blip>
          <a:srcRect/>
          <a:stretch/>
        </p:blipFill>
        <p:spPr>
          <a:xfrm>
            <a:off x="636663" y="553035"/>
            <a:ext cx="8850238" cy="4779492"/>
          </a:xfrm>
          <a:prstGeom prst="rect">
            <a:avLst/>
          </a:prstGeom>
          <a:noFill/>
          <a:ln>
            <a:noFill/>
          </a:ln>
        </p:spPr>
      </p:pic>
      <p:sp>
        <p:nvSpPr>
          <p:cNvPr id="2" name="TextBox 1">
            <a:extLst>
              <a:ext uri="{FF2B5EF4-FFF2-40B4-BE49-F238E27FC236}">
                <a16:creationId xmlns:a16="http://schemas.microsoft.com/office/drawing/2014/main" id="{AE4901C7-0FA7-F0FF-90FA-CC68D439CBC5}"/>
              </a:ext>
            </a:extLst>
          </p:cNvPr>
          <p:cNvSpPr txBox="1"/>
          <p:nvPr/>
        </p:nvSpPr>
        <p:spPr>
          <a:xfrm>
            <a:off x="6113412" y="85594"/>
            <a:ext cx="2541373" cy="400110"/>
          </a:xfrm>
          <a:prstGeom prst="rect">
            <a:avLst/>
          </a:prstGeom>
          <a:noFill/>
        </p:spPr>
        <p:txBody>
          <a:bodyPr wrap="square">
            <a:spAutoFit/>
          </a:bodyPr>
          <a:lstStyle/>
          <a:p>
            <a:r>
              <a:rPr lang="en-US" sz="2000" b="1" dirty="0" err="1">
                <a:latin typeface="Rockwell" panose="02060603020205020403" pitchFamily="18" charset="77"/>
              </a:rPr>
              <a:t>shorturl.at</a:t>
            </a:r>
            <a:r>
              <a:rPr lang="en-US" sz="2000" b="1" dirty="0">
                <a:latin typeface="Rockwell" panose="02060603020205020403" pitchFamily="18" charset="77"/>
              </a:rPr>
              <a:t>/BFO25</a:t>
            </a: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5ffe5-4b88-49d8-9a44-553db6d06049">
      <Terms xmlns="http://schemas.microsoft.com/office/infopath/2007/PartnerControls"/>
    </lcf76f155ced4ddcb4097134ff3c332f>
    <TaxCatchAll xmlns="5ce59669-6af1-4f57-9019-e2f5e0d154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62A93F7F4A384089DB7EC8B0A62CB3" ma:contentTypeVersion="17" ma:contentTypeDescription="Create a new document." ma:contentTypeScope="" ma:versionID="563dbad9d16f6bc3769abfbb67e1ca48">
  <xsd:schema xmlns:xsd="http://www.w3.org/2001/XMLSchema" xmlns:xs="http://www.w3.org/2001/XMLSchema" xmlns:p="http://schemas.microsoft.com/office/2006/metadata/properties" xmlns:ns2="67c5ffe5-4b88-49d8-9a44-553db6d06049" xmlns:ns3="5ce59669-6af1-4f57-9019-e2f5e0d15435" targetNamespace="http://schemas.microsoft.com/office/2006/metadata/properties" ma:root="true" ma:fieldsID="1d7176f0dce65319aea7d550a6b11e9e" ns2:_="" ns3:_="">
    <xsd:import namespace="67c5ffe5-4b88-49d8-9a44-553db6d06049"/>
    <xsd:import namespace="5ce59669-6af1-4f57-9019-e2f5e0d154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5ffe5-4b88-49d8-9a44-553db6d060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cb647a-da63-46ee-97d3-9489381f3f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59669-6af1-4f57-9019-e2f5e0d1543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24fbe8a-36b6-410f-ac31-84fdda86829f}" ma:internalName="TaxCatchAll" ma:showField="CatchAllData" ma:web="5ce59669-6af1-4f57-9019-e2f5e0d1543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8250ED-131E-4E42-AE3B-261F18CB778C}">
  <ds:schemaRefs>
    <ds:schemaRef ds:uri="http://schemas.microsoft.com/office/2006/metadata/properties"/>
    <ds:schemaRef ds:uri="http://schemas.microsoft.com/office/infopath/2007/PartnerControls"/>
    <ds:schemaRef ds:uri="67c5ffe5-4b88-49d8-9a44-553db6d06049"/>
    <ds:schemaRef ds:uri="5ce59669-6af1-4f57-9019-e2f5e0d15435"/>
  </ds:schemaRefs>
</ds:datastoreItem>
</file>

<file path=customXml/itemProps2.xml><?xml version="1.0" encoding="utf-8"?>
<ds:datastoreItem xmlns:ds="http://schemas.openxmlformats.org/officeDocument/2006/customXml" ds:itemID="{F141E568-B552-4C9C-8761-45305B972CF1}">
  <ds:schemaRefs>
    <ds:schemaRef ds:uri="http://schemas.microsoft.com/sharepoint/v3/contenttype/forms"/>
  </ds:schemaRefs>
</ds:datastoreItem>
</file>

<file path=customXml/itemProps3.xml><?xml version="1.0" encoding="utf-8"?>
<ds:datastoreItem xmlns:ds="http://schemas.openxmlformats.org/officeDocument/2006/customXml" ds:itemID="{8EDDCEA1-8334-4A27-AB1D-54D04EC18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5ffe5-4b88-49d8-9a44-553db6d06049"/>
    <ds:schemaRef ds:uri="5ce59669-6af1-4f57-9019-e2f5e0d15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668</TotalTime>
  <Words>562</Words>
  <Application>Microsoft Macintosh PowerPoint</Application>
  <PresentationFormat>Widescreen</PresentationFormat>
  <Paragraphs>64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Noto Sans Symbols</vt:lpstr>
      <vt:lpstr>Rockwell</vt:lpstr>
      <vt:lpstr>Trebuchet MS</vt:lpstr>
      <vt:lpstr>Facet</vt:lpstr>
      <vt:lpstr>Demonstrating the Need for Implementing Small Area Fair Market Rents (SAFMRs) in the Baltimore Metro Area</vt:lpstr>
      <vt:lpstr>Housing Choice Voucher Program (HCV) in Baltimore City</vt:lpstr>
      <vt:lpstr>Fair Market Rent vs Small Area Fair Market Rent</vt:lpstr>
      <vt:lpstr>Data Tool – Input Datasets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Demonstrating the Need for Implementing Small Area Fair Market Rents (SAFMRs) to Reduce Racial Segregation in the Baltimore Metro Area</dc:title>
  <dc:creator>Cheryl Knott</dc:creator>
  <cp:lastModifiedBy>Cheryl Knott</cp:lastModifiedBy>
  <cp:revision>12</cp:revision>
  <dcterms:created xsi:type="dcterms:W3CDTF">2023-05-03T15:12:44Z</dcterms:created>
  <dcterms:modified xsi:type="dcterms:W3CDTF">2023-07-21T10:23:56Z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0x0101009762A93F7F4A384089DB7EC8B0A62CB3</vt:lpwstr>
  </property>
</Properties>
</file>