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8" r:id="rId1"/>
    <p:sldMasterId id="2147484390" r:id="rId2"/>
  </p:sldMasterIdLst>
  <p:notesMasterIdLst>
    <p:notesMasterId r:id="rId18"/>
  </p:notesMasterIdLst>
  <p:handoutMasterIdLst>
    <p:handoutMasterId r:id="rId19"/>
  </p:handoutMasterIdLst>
  <p:sldIdLst>
    <p:sldId id="331" r:id="rId3"/>
    <p:sldId id="345" r:id="rId4"/>
    <p:sldId id="370" r:id="rId5"/>
    <p:sldId id="280" r:id="rId6"/>
    <p:sldId id="278" r:id="rId7"/>
    <p:sldId id="361" r:id="rId8"/>
    <p:sldId id="378" r:id="rId9"/>
    <p:sldId id="376" r:id="rId10"/>
    <p:sldId id="369" r:id="rId11"/>
    <p:sldId id="372" r:id="rId12"/>
    <p:sldId id="377" r:id="rId13"/>
    <p:sldId id="373" r:id="rId14"/>
    <p:sldId id="374" r:id="rId15"/>
    <p:sldId id="379" r:id="rId16"/>
    <p:sldId id="371" r:id="rId17"/>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39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23838"/>
    <a:srgbClr val="A8EEFE"/>
    <a:srgbClr val="96EAFE"/>
    <a:srgbClr val="7C5989"/>
    <a:srgbClr val="000066"/>
    <a:srgbClr val="4D6B89"/>
    <a:srgbClr val="384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3236" autoAdjust="0"/>
  </p:normalViewPr>
  <p:slideViewPr>
    <p:cSldViewPr>
      <p:cViewPr>
        <p:scale>
          <a:sx n="70" d="100"/>
          <a:sy n="70" d="100"/>
        </p:scale>
        <p:origin x="-1302" y="-24"/>
      </p:cViewPr>
      <p:guideLst>
        <p:guide orient="horz" pos="3984"/>
        <p:guide pos="1488"/>
      </p:guideLst>
    </p:cSldViewPr>
  </p:slideViewPr>
  <p:outlineViewPr>
    <p:cViewPr>
      <p:scale>
        <a:sx n="33" d="100"/>
        <a:sy n="33" d="100"/>
      </p:scale>
      <p:origin x="0" y="34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823D9-2D63-49BD-99EC-C898908AFDD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A2F9DE6-3C62-4A11-A57F-D72685B933C1}">
      <dgm:prSet phldrT="[Text]" custT="1"/>
      <dgm:spPr/>
      <dgm:t>
        <a:bodyPr/>
        <a:lstStyle/>
        <a:p>
          <a:r>
            <a:rPr lang="en-US" sz="1400" dirty="0" err="1" smtClean="0"/>
            <a:t>postGIS</a:t>
          </a:r>
          <a:r>
            <a:rPr lang="en-US" sz="1400" dirty="0" smtClean="0"/>
            <a:t> / </a:t>
          </a:r>
          <a:r>
            <a:rPr lang="en-US" sz="1400" dirty="0" err="1" smtClean="0"/>
            <a:t>postgreSQL</a:t>
          </a:r>
          <a:r>
            <a:rPr lang="en-US" sz="1400" dirty="0" smtClean="0"/>
            <a:t> </a:t>
          </a:r>
        </a:p>
        <a:p>
          <a:r>
            <a:rPr lang="en-US" sz="1200" dirty="0" smtClean="0"/>
            <a:t>Geodatabase</a:t>
          </a:r>
          <a:endParaRPr lang="en-US" sz="1200" dirty="0"/>
        </a:p>
      </dgm:t>
    </dgm:pt>
    <dgm:pt modelId="{8D157FBC-714C-4476-BD1B-8843CB68F2DB}" type="parTrans" cxnId="{0F3C9B97-551B-40E8-96B3-45A14BB97E61}">
      <dgm:prSet/>
      <dgm:spPr/>
      <dgm:t>
        <a:bodyPr/>
        <a:lstStyle/>
        <a:p>
          <a:endParaRPr lang="en-US"/>
        </a:p>
      </dgm:t>
    </dgm:pt>
    <dgm:pt modelId="{03E29A91-FD99-40BB-9568-18ADDEC5EF40}" type="sibTrans" cxnId="{0F3C9B97-551B-40E8-96B3-45A14BB97E61}">
      <dgm:prSet/>
      <dgm:spPr/>
      <dgm:t>
        <a:bodyPr/>
        <a:lstStyle/>
        <a:p>
          <a:endParaRPr lang="en-US"/>
        </a:p>
      </dgm:t>
    </dgm:pt>
    <dgm:pt modelId="{5AB962D8-F6AC-4A72-B520-2C8CBA79DE54}">
      <dgm:prSet phldrT="[Text]"/>
      <dgm:spPr/>
      <dgm:t>
        <a:bodyPr/>
        <a:lstStyle/>
        <a:p>
          <a:r>
            <a:rPr lang="en-US" dirty="0" smtClean="0"/>
            <a:t>Demographics</a:t>
          </a:r>
          <a:endParaRPr lang="en-US" dirty="0"/>
        </a:p>
      </dgm:t>
    </dgm:pt>
    <dgm:pt modelId="{46538872-AAE8-4054-B02E-5E6CF013E625}" type="parTrans" cxnId="{34F006AE-B6B5-47FB-ADC9-2E1E1DE81349}">
      <dgm:prSet/>
      <dgm:spPr/>
      <dgm:t>
        <a:bodyPr/>
        <a:lstStyle/>
        <a:p>
          <a:endParaRPr lang="en-US"/>
        </a:p>
      </dgm:t>
    </dgm:pt>
    <dgm:pt modelId="{9A46339E-BBCF-4864-9927-913F8A9BF39E}" type="sibTrans" cxnId="{34F006AE-B6B5-47FB-ADC9-2E1E1DE81349}">
      <dgm:prSet/>
      <dgm:spPr/>
      <dgm:t>
        <a:bodyPr/>
        <a:lstStyle/>
        <a:p>
          <a:endParaRPr lang="en-US"/>
        </a:p>
      </dgm:t>
    </dgm:pt>
    <dgm:pt modelId="{31CC42C0-8964-4A92-9C1E-A5AFDC145705}">
      <dgm:prSet phldrT="[Text]"/>
      <dgm:spPr/>
      <dgm:t>
        <a:bodyPr/>
        <a:lstStyle/>
        <a:p>
          <a:r>
            <a:rPr lang="en-US" dirty="0" smtClean="0"/>
            <a:t>Health</a:t>
          </a:r>
          <a:endParaRPr lang="en-US" dirty="0"/>
        </a:p>
      </dgm:t>
    </dgm:pt>
    <dgm:pt modelId="{9F36BBEA-2622-4CA0-A019-090AF28F1E7E}" type="parTrans" cxnId="{858600D3-4C41-48DF-B387-F14E9C10B4B9}">
      <dgm:prSet/>
      <dgm:spPr/>
      <dgm:t>
        <a:bodyPr/>
        <a:lstStyle/>
        <a:p>
          <a:endParaRPr lang="en-US"/>
        </a:p>
      </dgm:t>
    </dgm:pt>
    <dgm:pt modelId="{17590A5F-3322-422F-9665-72F2667E25AC}" type="sibTrans" cxnId="{858600D3-4C41-48DF-B387-F14E9C10B4B9}">
      <dgm:prSet/>
      <dgm:spPr/>
      <dgm:t>
        <a:bodyPr/>
        <a:lstStyle/>
        <a:p>
          <a:endParaRPr lang="en-US"/>
        </a:p>
      </dgm:t>
    </dgm:pt>
    <dgm:pt modelId="{FFDAD1AB-203F-4DA5-A585-8FBD97F6DEF2}">
      <dgm:prSet phldrT="[Text]"/>
      <dgm:spPr/>
      <dgm:t>
        <a:bodyPr/>
        <a:lstStyle/>
        <a:p>
          <a:r>
            <a:rPr lang="en-US" dirty="0" smtClean="0"/>
            <a:t>Sustainability</a:t>
          </a:r>
          <a:endParaRPr lang="en-US" dirty="0"/>
        </a:p>
      </dgm:t>
    </dgm:pt>
    <dgm:pt modelId="{0BEAB28F-C1A7-4093-90F4-210EA607EFD6}" type="parTrans" cxnId="{4D56DF5D-8769-4CAA-AF92-A09B2B5CB05A}">
      <dgm:prSet/>
      <dgm:spPr/>
      <dgm:t>
        <a:bodyPr/>
        <a:lstStyle/>
        <a:p>
          <a:endParaRPr lang="en-US"/>
        </a:p>
      </dgm:t>
    </dgm:pt>
    <dgm:pt modelId="{2F376D71-10B4-43CC-A61F-A6E6BD39EED1}" type="sibTrans" cxnId="{4D56DF5D-8769-4CAA-AF92-A09B2B5CB05A}">
      <dgm:prSet/>
      <dgm:spPr/>
      <dgm:t>
        <a:bodyPr/>
        <a:lstStyle/>
        <a:p>
          <a:endParaRPr lang="en-US"/>
        </a:p>
      </dgm:t>
    </dgm:pt>
    <dgm:pt modelId="{7EA68EB5-6785-42ED-81FE-4864D184A132}">
      <dgm:prSet/>
      <dgm:spPr/>
      <dgm:t>
        <a:bodyPr/>
        <a:lstStyle/>
        <a:p>
          <a:r>
            <a:rPr lang="en-US" dirty="0" smtClean="0"/>
            <a:t>Workforce</a:t>
          </a:r>
          <a:endParaRPr lang="en-US" dirty="0"/>
        </a:p>
      </dgm:t>
    </dgm:pt>
    <dgm:pt modelId="{07287A02-FDE7-4D36-8297-15A567BFA197}" type="parTrans" cxnId="{7444CD33-7DA2-4254-B45E-BB78EADF8931}">
      <dgm:prSet/>
      <dgm:spPr/>
      <dgm:t>
        <a:bodyPr/>
        <a:lstStyle/>
        <a:p>
          <a:endParaRPr lang="en-US"/>
        </a:p>
      </dgm:t>
    </dgm:pt>
    <dgm:pt modelId="{97399024-ED9D-4C66-8C2C-2437ECFD2985}" type="sibTrans" cxnId="{7444CD33-7DA2-4254-B45E-BB78EADF8931}">
      <dgm:prSet/>
      <dgm:spPr/>
      <dgm:t>
        <a:bodyPr/>
        <a:lstStyle/>
        <a:p>
          <a:endParaRPr lang="en-US"/>
        </a:p>
      </dgm:t>
    </dgm:pt>
    <dgm:pt modelId="{8C22C269-C4F3-4FB8-A3BE-C9B4B05C8F34}">
      <dgm:prSet/>
      <dgm:spPr/>
      <dgm:t>
        <a:bodyPr/>
        <a:lstStyle/>
        <a:p>
          <a:r>
            <a:rPr lang="en-US" dirty="0" smtClean="0"/>
            <a:t>Crime</a:t>
          </a:r>
          <a:endParaRPr lang="en-US" dirty="0"/>
        </a:p>
      </dgm:t>
    </dgm:pt>
    <dgm:pt modelId="{E6133C75-62DD-4243-9047-AB9ECECCC2C5}" type="parTrans" cxnId="{86BFE80E-D3BA-4A3D-8B8F-491F09545B71}">
      <dgm:prSet/>
      <dgm:spPr/>
      <dgm:t>
        <a:bodyPr/>
        <a:lstStyle/>
        <a:p>
          <a:endParaRPr lang="en-US"/>
        </a:p>
      </dgm:t>
    </dgm:pt>
    <dgm:pt modelId="{F2D150B6-C4AD-4C34-B8B7-BE8967CB67EF}" type="sibTrans" cxnId="{86BFE80E-D3BA-4A3D-8B8F-491F09545B71}">
      <dgm:prSet/>
      <dgm:spPr/>
      <dgm:t>
        <a:bodyPr/>
        <a:lstStyle/>
        <a:p>
          <a:endParaRPr lang="en-US"/>
        </a:p>
      </dgm:t>
    </dgm:pt>
    <dgm:pt modelId="{FBB1E1C8-2620-4E61-870D-279142742D11}">
      <dgm:prSet/>
      <dgm:spPr/>
      <dgm:t>
        <a:bodyPr/>
        <a:lstStyle/>
        <a:p>
          <a:r>
            <a:rPr lang="en-US" dirty="0" smtClean="0"/>
            <a:t>Housing</a:t>
          </a:r>
          <a:endParaRPr lang="en-US" dirty="0"/>
        </a:p>
      </dgm:t>
    </dgm:pt>
    <dgm:pt modelId="{9050A783-9B3B-4C5F-8674-632FD71D44B2}" type="parTrans" cxnId="{D03ECE20-B7F3-45AD-AB4B-4F09092AC3DC}">
      <dgm:prSet/>
      <dgm:spPr/>
      <dgm:t>
        <a:bodyPr/>
        <a:lstStyle/>
        <a:p>
          <a:endParaRPr lang="en-US"/>
        </a:p>
      </dgm:t>
    </dgm:pt>
    <dgm:pt modelId="{85AABA13-3E1D-4CE6-8B67-9D61D03EA840}" type="sibTrans" cxnId="{D03ECE20-B7F3-45AD-AB4B-4F09092AC3DC}">
      <dgm:prSet/>
      <dgm:spPr/>
      <dgm:t>
        <a:bodyPr/>
        <a:lstStyle/>
        <a:p>
          <a:endParaRPr lang="en-US"/>
        </a:p>
      </dgm:t>
    </dgm:pt>
    <dgm:pt modelId="{C139F70A-57EA-450A-8988-D98360640B9F}">
      <dgm:prSet phldrT="[Text]"/>
      <dgm:spPr/>
      <dgm:t>
        <a:bodyPr/>
        <a:lstStyle/>
        <a:p>
          <a:r>
            <a:rPr lang="en-US" dirty="0" smtClean="0"/>
            <a:t>Education</a:t>
          </a:r>
          <a:endParaRPr lang="en-US" dirty="0"/>
        </a:p>
      </dgm:t>
    </dgm:pt>
    <dgm:pt modelId="{D1CC0759-7D09-4A77-8D16-53B5001E7C64}" type="parTrans" cxnId="{42D9716B-DE72-4979-AC55-E12ED14AC1CB}">
      <dgm:prSet/>
      <dgm:spPr/>
      <dgm:t>
        <a:bodyPr/>
        <a:lstStyle/>
        <a:p>
          <a:endParaRPr lang="en-US"/>
        </a:p>
      </dgm:t>
    </dgm:pt>
    <dgm:pt modelId="{DCD232CB-8158-41CA-9A18-4ECE8A929C0E}" type="sibTrans" cxnId="{42D9716B-DE72-4979-AC55-E12ED14AC1CB}">
      <dgm:prSet/>
      <dgm:spPr/>
      <dgm:t>
        <a:bodyPr/>
        <a:lstStyle/>
        <a:p>
          <a:endParaRPr lang="en-US"/>
        </a:p>
      </dgm:t>
    </dgm:pt>
    <dgm:pt modelId="{582AB4CD-CF27-4A52-9652-041D18B4428A}">
      <dgm:prSet phldrT="[Text]"/>
      <dgm:spPr/>
      <dgm:t>
        <a:bodyPr/>
        <a:lstStyle/>
        <a:p>
          <a:r>
            <a:rPr lang="en-US" dirty="0" smtClean="0"/>
            <a:t>Arts</a:t>
          </a:r>
          <a:endParaRPr lang="en-US" dirty="0"/>
        </a:p>
      </dgm:t>
    </dgm:pt>
    <dgm:pt modelId="{E1558AC0-6C60-4600-833E-2A87447CAA56}" type="parTrans" cxnId="{57A50C37-37A9-4164-ADAB-48FF05F077A1}">
      <dgm:prSet/>
      <dgm:spPr/>
      <dgm:t>
        <a:bodyPr/>
        <a:lstStyle/>
        <a:p>
          <a:endParaRPr lang="en-US"/>
        </a:p>
      </dgm:t>
    </dgm:pt>
    <dgm:pt modelId="{1357AC9F-5CB3-4198-A379-A0A11049CB37}" type="sibTrans" cxnId="{57A50C37-37A9-4164-ADAB-48FF05F077A1}">
      <dgm:prSet/>
      <dgm:spPr/>
      <dgm:t>
        <a:bodyPr/>
        <a:lstStyle/>
        <a:p>
          <a:endParaRPr lang="en-US"/>
        </a:p>
      </dgm:t>
    </dgm:pt>
    <dgm:pt modelId="{B974750B-2015-4EC6-A092-233CF2C50D66}" type="pres">
      <dgm:prSet presAssocID="{51D823D9-2D63-49BD-99EC-C898908AFDD1}" presName="cycle" presStyleCnt="0">
        <dgm:presLayoutVars>
          <dgm:chMax val="1"/>
          <dgm:dir/>
          <dgm:animLvl val="ctr"/>
          <dgm:resizeHandles val="exact"/>
        </dgm:presLayoutVars>
      </dgm:prSet>
      <dgm:spPr/>
      <dgm:t>
        <a:bodyPr/>
        <a:lstStyle/>
        <a:p>
          <a:endParaRPr lang="en-US"/>
        </a:p>
      </dgm:t>
    </dgm:pt>
    <dgm:pt modelId="{12DE09E6-F136-435F-A3DF-4A749F1C39A4}" type="pres">
      <dgm:prSet presAssocID="{AA2F9DE6-3C62-4A11-A57F-D72685B933C1}" presName="centerShape" presStyleLbl="node0" presStyleIdx="0" presStyleCnt="1"/>
      <dgm:spPr/>
      <dgm:t>
        <a:bodyPr/>
        <a:lstStyle/>
        <a:p>
          <a:endParaRPr lang="en-US"/>
        </a:p>
      </dgm:t>
    </dgm:pt>
    <dgm:pt modelId="{89F90A9E-F449-4857-90BB-7E4DEC2D7B60}" type="pres">
      <dgm:prSet presAssocID="{46538872-AAE8-4054-B02E-5E6CF013E625}" presName="parTrans" presStyleLbl="bgSibTrans2D1" presStyleIdx="0" presStyleCnt="8"/>
      <dgm:spPr/>
      <dgm:t>
        <a:bodyPr/>
        <a:lstStyle/>
        <a:p>
          <a:endParaRPr lang="en-US"/>
        </a:p>
      </dgm:t>
    </dgm:pt>
    <dgm:pt modelId="{51A02E49-DF2E-49A8-8D1D-69AC2B6260D1}" type="pres">
      <dgm:prSet presAssocID="{5AB962D8-F6AC-4A72-B520-2C8CBA79DE54}" presName="node" presStyleLbl="node1" presStyleIdx="0" presStyleCnt="8">
        <dgm:presLayoutVars>
          <dgm:bulletEnabled val="1"/>
        </dgm:presLayoutVars>
      </dgm:prSet>
      <dgm:spPr/>
      <dgm:t>
        <a:bodyPr/>
        <a:lstStyle/>
        <a:p>
          <a:endParaRPr lang="en-US"/>
        </a:p>
      </dgm:t>
    </dgm:pt>
    <dgm:pt modelId="{7FF9C77C-5E88-4FF2-8EBC-F1C68CEC5797}" type="pres">
      <dgm:prSet presAssocID="{9F36BBEA-2622-4CA0-A019-090AF28F1E7E}" presName="parTrans" presStyleLbl="bgSibTrans2D1" presStyleIdx="1" presStyleCnt="8"/>
      <dgm:spPr/>
      <dgm:t>
        <a:bodyPr/>
        <a:lstStyle/>
        <a:p>
          <a:endParaRPr lang="en-US"/>
        </a:p>
      </dgm:t>
    </dgm:pt>
    <dgm:pt modelId="{D4D38B7D-E1BB-496E-BDE3-C91AA19386E2}" type="pres">
      <dgm:prSet presAssocID="{31CC42C0-8964-4A92-9C1E-A5AFDC145705}" presName="node" presStyleLbl="node1" presStyleIdx="1" presStyleCnt="8">
        <dgm:presLayoutVars>
          <dgm:bulletEnabled val="1"/>
        </dgm:presLayoutVars>
      </dgm:prSet>
      <dgm:spPr/>
      <dgm:t>
        <a:bodyPr/>
        <a:lstStyle/>
        <a:p>
          <a:endParaRPr lang="en-US"/>
        </a:p>
      </dgm:t>
    </dgm:pt>
    <dgm:pt modelId="{DA5D9F43-8C4A-42E8-BE43-B7194987E435}" type="pres">
      <dgm:prSet presAssocID="{E6133C75-62DD-4243-9047-AB9ECECCC2C5}" presName="parTrans" presStyleLbl="bgSibTrans2D1" presStyleIdx="2" presStyleCnt="8"/>
      <dgm:spPr/>
      <dgm:t>
        <a:bodyPr/>
        <a:lstStyle/>
        <a:p>
          <a:endParaRPr lang="en-US"/>
        </a:p>
      </dgm:t>
    </dgm:pt>
    <dgm:pt modelId="{C1C8C070-B745-4A4D-BB61-FE50BC7AC687}" type="pres">
      <dgm:prSet presAssocID="{8C22C269-C4F3-4FB8-A3BE-C9B4B05C8F34}" presName="node" presStyleLbl="node1" presStyleIdx="2" presStyleCnt="8">
        <dgm:presLayoutVars>
          <dgm:bulletEnabled val="1"/>
        </dgm:presLayoutVars>
      </dgm:prSet>
      <dgm:spPr/>
      <dgm:t>
        <a:bodyPr/>
        <a:lstStyle/>
        <a:p>
          <a:endParaRPr lang="en-US"/>
        </a:p>
      </dgm:t>
    </dgm:pt>
    <dgm:pt modelId="{78CEE55E-7C38-436F-9317-F5BC5D0A74F3}" type="pres">
      <dgm:prSet presAssocID="{9050A783-9B3B-4C5F-8674-632FD71D44B2}" presName="parTrans" presStyleLbl="bgSibTrans2D1" presStyleIdx="3" presStyleCnt="8"/>
      <dgm:spPr/>
      <dgm:t>
        <a:bodyPr/>
        <a:lstStyle/>
        <a:p>
          <a:endParaRPr lang="en-US"/>
        </a:p>
      </dgm:t>
    </dgm:pt>
    <dgm:pt modelId="{BBD37549-407F-4107-9FCD-FEA90AB22DB6}" type="pres">
      <dgm:prSet presAssocID="{FBB1E1C8-2620-4E61-870D-279142742D11}" presName="node" presStyleLbl="node1" presStyleIdx="3" presStyleCnt="8">
        <dgm:presLayoutVars>
          <dgm:bulletEnabled val="1"/>
        </dgm:presLayoutVars>
      </dgm:prSet>
      <dgm:spPr/>
      <dgm:t>
        <a:bodyPr/>
        <a:lstStyle/>
        <a:p>
          <a:endParaRPr lang="en-US"/>
        </a:p>
      </dgm:t>
    </dgm:pt>
    <dgm:pt modelId="{42F4133A-EFEF-4C52-A466-8AF18D7DFDB0}" type="pres">
      <dgm:prSet presAssocID="{07287A02-FDE7-4D36-8297-15A567BFA197}" presName="parTrans" presStyleLbl="bgSibTrans2D1" presStyleIdx="4" presStyleCnt="8"/>
      <dgm:spPr/>
      <dgm:t>
        <a:bodyPr/>
        <a:lstStyle/>
        <a:p>
          <a:endParaRPr lang="en-US"/>
        </a:p>
      </dgm:t>
    </dgm:pt>
    <dgm:pt modelId="{E63F4C26-5531-42D7-9208-D1C48F951ABB}" type="pres">
      <dgm:prSet presAssocID="{7EA68EB5-6785-42ED-81FE-4864D184A132}" presName="node" presStyleLbl="node1" presStyleIdx="4" presStyleCnt="8">
        <dgm:presLayoutVars>
          <dgm:bulletEnabled val="1"/>
        </dgm:presLayoutVars>
      </dgm:prSet>
      <dgm:spPr/>
      <dgm:t>
        <a:bodyPr/>
        <a:lstStyle/>
        <a:p>
          <a:endParaRPr lang="en-US"/>
        </a:p>
      </dgm:t>
    </dgm:pt>
    <dgm:pt modelId="{EDBF0E30-1631-478A-8515-4CB8C2160763}" type="pres">
      <dgm:prSet presAssocID="{0BEAB28F-C1A7-4093-90F4-210EA607EFD6}" presName="parTrans" presStyleLbl="bgSibTrans2D1" presStyleIdx="5" presStyleCnt="8"/>
      <dgm:spPr/>
      <dgm:t>
        <a:bodyPr/>
        <a:lstStyle/>
        <a:p>
          <a:endParaRPr lang="en-US"/>
        </a:p>
      </dgm:t>
    </dgm:pt>
    <dgm:pt modelId="{D5E95922-9B38-48EF-8980-553C0DECF8BA}" type="pres">
      <dgm:prSet presAssocID="{FFDAD1AB-203F-4DA5-A585-8FBD97F6DEF2}" presName="node" presStyleLbl="node1" presStyleIdx="5" presStyleCnt="8">
        <dgm:presLayoutVars>
          <dgm:bulletEnabled val="1"/>
        </dgm:presLayoutVars>
      </dgm:prSet>
      <dgm:spPr/>
      <dgm:t>
        <a:bodyPr/>
        <a:lstStyle/>
        <a:p>
          <a:endParaRPr lang="en-US"/>
        </a:p>
      </dgm:t>
    </dgm:pt>
    <dgm:pt modelId="{45FADA92-7DD6-4B64-A34D-2B3BF5ECE331}" type="pres">
      <dgm:prSet presAssocID="{D1CC0759-7D09-4A77-8D16-53B5001E7C64}" presName="parTrans" presStyleLbl="bgSibTrans2D1" presStyleIdx="6" presStyleCnt="8"/>
      <dgm:spPr/>
      <dgm:t>
        <a:bodyPr/>
        <a:lstStyle/>
        <a:p>
          <a:endParaRPr lang="en-US"/>
        </a:p>
      </dgm:t>
    </dgm:pt>
    <dgm:pt modelId="{F038677B-C637-4175-8180-84848E1774A6}" type="pres">
      <dgm:prSet presAssocID="{C139F70A-57EA-450A-8988-D98360640B9F}" presName="node" presStyleLbl="node1" presStyleIdx="6" presStyleCnt="8">
        <dgm:presLayoutVars>
          <dgm:bulletEnabled val="1"/>
        </dgm:presLayoutVars>
      </dgm:prSet>
      <dgm:spPr/>
      <dgm:t>
        <a:bodyPr/>
        <a:lstStyle/>
        <a:p>
          <a:endParaRPr lang="en-US"/>
        </a:p>
      </dgm:t>
    </dgm:pt>
    <dgm:pt modelId="{6EDC7A45-D68D-49CA-B6F0-FFF2D8027125}" type="pres">
      <dgm:prSet presAssocID="{E1558AC0-6C60-4600-833E-2A87447CAA56}" presName="parTrans" presStyleLbl="bgSibTrans2D1" presStyleIdx="7" presStyleCnt="8"/>
      <dgm:spPr/>
      <dgm:t>
        <a:bodyPr/>
        <a:lstStyle/>
        <a:p>
          <a:endParaRPr lang="en-US"/>
        </a:p>
      </dgm:t>
    </dgm:pt>
    <dgm:pt modelId="{DAB09260-95F5-4BBE-97C1-CDBABBE2D598}" type="pres">
      <dgm:prSet presAssocID="{582AB4CD-CF27-4A52-9652-041D18B4428A}" presName="node" presStyleLbl="node1" presStyleIdx="7" presStyleCnt="8">
        <dgm:presLayoutVars>
          <dgm:bulletEnabled val="1"/>
        </dgm:presLayoutVars>
      </dgm:prSet>
      <dgm:spPr/>
      <dgm:t>
        <a:bodyPr/>
        <a:lstStyle/>
        <a:p>
          <a:endParaRPr lang="en-US"/>
        </a:p>
      </dgm:t>
    </dgm:pt>
  </dgm:ptLst>
  <dgm:cxnLst>
    <dgm:cxn modelId="{2E323594-6A8D-467C-B74A-50C8CECAF605}" type="presOf" srcId="{0BEAB28F-C1A7-4093-90F4-210EA607EFD6}" destId="{EDBF0E30-1631-478A-8515-4CB8C2160763}" srcOrd="0" destOrd="0" presId="urn:microsoft.com/office/officeart/2005/8/layout/radial4"/>
    <dgm:cxn modelId="{0F3C9B97-551B-40E8-96B3-45A14BB97E61}" srcId="{51D823D9-2D63-49BD-99EC-C898908AFDD1}" destId="{AA2F9DE6-3C62-4A11-A57F-D72685B933C1}" srcOrd="0" destOrd="0" parTransId="{8D157FBC-714C-4476-BD1B-8843CB68F2DB}" sibTransId="{03E29A91-FD99-40BB-9568-18ADDEC5EF40}"/>
    <dgm:cxn modelId="{1D9FE6E9-197D-4F02-933D-465821112A6B}" type="presOf" srcId="{E6133C75-62DD-4243-9047-AB9ECECCC2C5}" destId="{DA5D9F43-8C4A-42E8-BE43-B7194987E435}" srcOrd="0" destOrd="0" presId="urn:microsoft.com/office/officeart/2005/8/layout/radial4"/>
    <dgm:cxn modelId="{42D9716B-DE72-4979-AC55-E12ED14AC1CB}" srcId="{AA2F9DE6-3C62-4A11-A57F-D72685B933C1}" destId="{C139F70A-57EA-450A-8988-D98360640B9F}" srcOrd="6" destOrd="0" parTransId="{D1CC0759-7D09-4A77-8D16-53B5001E7C64}" sibTransId="{DCD232CB-8158-41CA-9A18-4ECE8A929C0E}"/>
    <dgm:cxn modelId="{FE41C062-553E-4511-9E9E-E07007BFE3BA}" type="presOf" srcId="{C139F70A-57EA-450A-8988-D98360640B9F}" destId="{F038677B-C637-4175-8180-84848E1774A6}" srcOrd="0" destOrd="0" presId="urn:microsoft.com/office/officeart/2005/8/layout/radial4"/>
    <dgm:cxn modelId="{D4E34042-84B3-4CF1-9153-D44EFCB1A2D3}" type="presOf" srcId="{5AB962D8-F6AC-4A72-B520-2C8CBA79DE54}" destId="{51A02E49-DF2E-49A8-8D1D-69AC2B6260D1}" srcOrd="0" destOrd="0" presId="urn:microsoft.com/office/officeart/2005/8/layout/radial4"/>
    <dgm:cxn modelId="{D03ECE20-B7F3-45AD-AB4B-4F09092AC3DC}" srcId="{AA2F9DE6-3C62-4A11-A57F-D72685B933C1}" destId="{FBB1E1C8-2620-4E61-870D-279142742D11}" srcOrd="3" destOrd="0" parTransId="{9050A783-9B3B-4C5F-8674-632FD71D44B2}" sibTransId="{85AABA13-3E1D-4CE6-8B67-9D61D03EA840}"/>
    <dgm:cxn modelId="{8B99A59B-3A80-4987-AD1C-E4DB7ABB9DBD}" type="presOf" srcId="{582AB4CD-CF27-4A52-9652-041D18B4428A}" destId="{DAB09260-95F5-4BBE-97C1-CDBABBE2D598}" srcOrd="0" destOrd="0" presId="urn:microsoft.com/office/officeart/2005/8/layout/radial4"/>
    <dgm:cxn modelId="{9718D1FE-E562-4523-960B-48833BE33E73}" type="presOf" srcId="{31CC42C0-8964-4A92-9C1E-A5AFDC145705}" destId="{D4D38B7D-E1BB-496E-BDE3-C91AA19386E2}" srcOrd="0" destOrd="0" presId="urn:microsoft.com/office/officeart/2005/8/layout/radial4"/>
    <dgm:cxn modelId="{44ACA0E9-72FA-485A-8621-E774E70EDA18}" type="presOf" srcId="{E1558AC0-6C60-4600-833E-2A87447CAA56}" destId="{6EDC7A45-D68D-49CA-B6F0-FFF2D8027125}" srcOrd="0" destOrd="0" presId="urn:microsoft.com/office/officeart/2005/8/layout/radial4"/>
    <dgm:cxn modelId="{86BFE80E-D3BA-4A3D-8B8F-491F09545B71}" srcId="{AA2F9DE6-3C62-4A11-A57F-D72685B933C1}" destId="{8C22C269-C4F3-4FB8-A3BE-C9B4B05C8F34}" srcOrd="2" destOrd="0" parTransId="{E6133C75-62DD-4243-9047-AB9ECECCC2C5}" sibTransId="{F2D150B6-C4AD-4C34-B8B7-BE8967CB67EF}"/>
    <dgm:cxn modelId="{7444CD33-7DA2-4254-B45E-BB78EADF8931}" srcId="{AA2F9DE6-3C62-4A11-A57F-D72685B933C1}" destId="{7EA68EB5-6785-42ED-81FE-4864D184A132}" srcOrd="4" destOrd="0" parTransId="{07287A02-FDE7-4D36-8297-15A567BFA197}" sibTransId="{97399024-ED9D-4C66-8C2C-2437ECFD2985}"/>
    <dgm:cxn modelId="{D96619EA-045D-4F14-A3CA-63E8085C1F68}" type="presOf" srcId="{9050A783-9B3B-4C5F-8674-632FD71D44B2}" destId="{78CEE55E-7C38-436F-9317-F5BC5D0A74F3}" srcOrd="0" destOrd="0" presId="urn:microsoft.com/office/officeart/2005/8/layout/radial4"/>
    <dgm:cxn modelId="{C9E80391-E1B0-4CAE-BDF1-E885FDB88588}" type="presOf" srcId="{07287A02-FDE7-4D36-8297-15A567BFA197}" destId="{42F4133A-EFEF-4C52-A466-8AF18D7DFDB0}" srcOrd="0" destOrd="0" presId="urn:microsoft.com/office/officeart/2005/8/layout/radial4"/>
    <dgm:cxn modelId="{34F006AE-B6B5-47FB-ADC9-2E1E1DE81349}" srcId="{AA2F9DE6-3C62-4A11-A57F-D72685B933C1}" destId="{5AB962D8-F6AC-4A72-B520-2C8CBA79DE54}" srcOrd="0" destOrd="0" parTransId="{46538872-AAE8-4054-B02E-5E6CF013E625}" sibTransId="{9A46339E-BBCF-4864-9927-913F8A9BF39E}"/>
    <dgm:cxn modelId="{C9A002AD-55E6-4128-9168-4014FBA4BE8B}" type="presOf" srcId="{FFDAD1AB-203F-4DA5-A585-8FBD97F6DEF2}" destId="{D5E95922-9B38-48EF-8980-553C0DECF8BA}" srcOrd="0" destOrd="0" presId="urn:microsoft.com/office/officeart/2005/8/layout/radial4"/>
    <dgm:cxn modelId="{624827F9-04F8-4C37-B61E-69CBAB79413E}" type="presOf" srcId="{51D823D9-2D63-49BD-99EC-C898908AFDD1}" destId="{B974750B-2015-4EC6-A092-233CF2C50D66}" srcOrd="0" destOrd="0" presId="urn:microsoft.com/office/officeart/2005/8/layout/radial4"/>
    <dgm:cxn modelId="{4D56DF5D-8769-4CAA-AF92-A09B2B5CB05A}" srcId="{AA2F9DE6-3C62-4A11-A57F-D72685B933C1}" destId="{FFDAD1AB-203F-4DA5-A585-8FBD97F6DEF2}" srcOrd="5" destOrd="0" parTransId="{0BEAB28F-C1A7-4093-90F4-210EA607EFD6}" sibTransId="{2F376D71-10B4-43CC-A61F-A6E6BD39EED1}"/>
    <dgm:cxn modelId="{54BEAD14-27DA-497F-89BD-D66DD2E99DE0}" type="presOf" srcId="{FBB1E1C8-2620-4E61-870D-279142742D11}" destId="{BBD37549-407F-4107-9FCD-FEA90AB22DB6}" srcOrd="0" destOrd="0" presId="urn:microsoft.com/office/officeart/2005/8/layout/radial4"/>
    <dgm:cxn modelId="{E2DAD532-5C0F-4CC7-9062-D1B7E9A2ECD4}" type="presOf" srcId="{D1CC0759-7D09-4A77-8D16-53B5001E7C64}" destId="{45FADA92-7DD6-4B64-A34D-2B3BF5ECE331}" srcOrd="0" destOrd="0" presId="urn:microsoft.com/office/officeart/2005/8/layout/radial4"/>
    <dgm:cxn modelId="{858600D3-4C41-48DF-B387-F14E9C10B4B9}" srcId="{AA2F9DE6-3C62-4A11-A57F-D72685B933C1}" destId="{31CC42C0-8964-4A92-9C1E-A5AFDC145705}" srcOrd="1" destOrd="0" parTransId="{9F36BBEA-2622-4CA0-A019-090AF28F1E7E}" sibTransId="{17590A5F-3322-422F-9665-72F2667E25AC}"/>
    <dgm:cxn modelId="{7C696448-6CCF-450B-A228-ADDA90F5E863}" type="presOf" srcId="{8C22C269-C4F3-4FB8-A3BE-C9B4B05C8F34}" destId="{C1C8C070-B745-4A4D-BB61-FE50BC7AC687}" srcOrd="0" destOrd="0" presId="urn:microsoft.com/office/officeart/2005/8/layout/radial4"/>
    <dgm:cxn modelId="{4E326815-8B9C-4D3B-B1BB-A1CEB93ED5F6}" type="presOf" srcId="{7EA68EB5-6785-42ED-81FE-4864D184A132}" destId="{E63F4C26-5531-42D7-9208-D1C48F951ABB}" srcOrd="0" destOrd="0" presId="urn:microsoft.com/office/officeart/2005/8/layout/radial4"/>
    <dgm:cxn modelId="{57A50C37-37A9-4164-ADAB-48FF05F077A1}" srcId="{AA2F9DE6-3C62-4A11-A57F-D72685B933C1}" destId="{582AB4CD-CF27-4A52-9652-041D18B4428A}" srcOrd="7" destOrd="0" parTransId="{E1558AC0-6C60-4600-833E-2A87447CAA56}" sibTransId="{1357AC9F-5CB3-4198-A379-A0A11049CB37}"/>
    <dgm:cxn modelId="{CFCBFA08-50E2-49F0-8313-01FCF0D19A71}" type="presOf" srcId="{46538872-AAE8-4054-B02E-5E6CF013E625}" destId="{89F90A9E-F449-4857-90BB-7E4DEC2D7B60}" srcOrd="0" destOrd="0" presId="urn:microsoft.com/office/officeart/2005/8/layout/radial4"/>
    <dgm:cxn modelId="{365B3907-8F36-4A82-8AB3-EC871C78AAD9}" type="presOf" srcId="{9F36BBEA-2622-4CA0-A019-090AF28F1E7E}" destId="{7FF9C77C-5E88-4FF2-8EBC-F1C68CEC5797}" srcOrd="0" destOrd="0" presId="urn:microsoft.com/office/officeart/2005/8/layout/radial4"/>
    <dgm:cxn modelId="{30233C3D-C473-46E1-9A81-67C3287CC5D1}" type="presOf" srcId="{AA2F9DE6-3C62-4A11-A57F-D72685B933C1}" destId="{12DE09E6-F136-435F-A3DF-4A749F1C39A4}" srcOrd="0" destOrd="0" presId="urn:microsoft.com/office/officeart/2005/8/layout/radial4"/>
    <dgm:cxn modelId="{11976D4D-B985-4DCD-B8C1-E55CDECBA9F6}" type="presParOf" srcId="{B974750B-2015-4EC6-A092-233CF2C50D66}" destId="{12DE09E6-F136-435F-A3DF-4A749F1C39A4}" srcOrd="0" destOrd="0" presId="urn:microsoft.com/office/officeart/2005/8/layout/radial4"/>
    <dgm:cxn modelId="{0E5FAACA-90AA-418E-852F-1ADDEE8068F0}" type="presParOf" srcId="{B974750B-2015-4EC6-A092-233CF2C50D66}" destId="{89F90A9E-F449-4857-90BB-7E4DEC2D7B60}" srcOrd="1" destOrd="0" presId="urn:microsoft.com/office/officeart/2005/8/layout/radial4"/>
    <dgm:cxn modelId="{0D853FE6-A25C-439D-BC4B-0639E260C55F}" type="presParOf" srcId="{B974750B-2015-4EC6-A092-233CF2C50D66}" destId="{51A02E49-DF2E-49A8-8D1D-69AC2B6260D1}" srcOrd="2" destOrd="0" presId="urn:microsoft.com/office/officeart/2005/8/layout/radial4"/>
    <dgm:cxn modelId="{2703F636-B99D-46E3-9C9F-7471BF2CA5B0}" type="presParOf" srcId="{B974750B-2015-4EC6-A092-233CF2C50D66}" destId="{7FF9C77C-5E88-4FF2-8EBC-F1C68CEC5797}" srcOrd="3" destOrd="0" presId="urn:microsoft.com/office/officeart/2005/8/layout/radial4"/>
    <dgm:cxn modelId="{9C8D0B93-D0EB-4FC7-9AA0-BCDC76297B70}" type="presParOf" srcId="{B974750B-2015-4EC6-A092-233CF2C50D66}" destId="{D4D38B7D-E1BB-496E-BDE3-C91AA19386E2}" srcOrd="4" destOrd="0" presId="urn:microsoft.com/office/officeart/2005/8/layout/radial4"/>
    <dgm:cxn modelId="{0DCD00D9-7F8F-4028-8EEB-DEAAC845D627}" type="presParOf" srcId="{B974750B-2015-4EC6-A092-233CF2C50D66}" destId="{DA5D9F43-8C4A-42E8-BE43-B7194987E435}" srcOrd="5" destOrd="0" presId="urn:microsoft.com/office/officeart/2005/8/layout/radial4"/>
    <dgm:cxn modelId="{6A77AC3C-382B-424E-8733-2E15758F847F}" type="presParOf" srcId="{B974750B-2015-4EC6-A092-233CF2C50D66}" destId="{C1C8C070-B745-4A4D-BB61-FE50BC7AC687}" srcOrd="6" destOrd="0" presId="urn:microsoft.com/office/officeart/2005/8/layout/radial4"/>
    <dgm:cxn modelId="{C0C9B31B-E0EA-4A54-8545-24B96BD2FBFA}" type="presParOf" srcId="{B974750B-2015-4EC6-A092-233CF2C50D66}" destId="{78CEE55E-7C38-436F-9317-F5BC5D0A74F3}" srcOrd="7" destOrd="0" presId="urn:microsoft.com/office/officeart/2005/8/layout/radial4"/>
    <dgm:cxn modelId="{5348B347-A0A5-4733-A24C-E39E7D5F9345}" type="presParOf" srcId="{B974750B-2015-4EC6-A092-233CF2C50D66}" destId="{BBD37549-407F-4107-9FCD-FEA90AB22DB6}" srcOrd="8" destOrd="0" presId="urn:microsoft.com/office/officeart/2005/8/layout/radial4"/>
    <dgm:cxn modelId="{4B085510-C655-478E-8DD7-44C5FBDDD2FE}" type="presParOf" srcId="{B974750B-2015-4EC6-A092-233CF2C50D66}" destId="{42F4133A-EFEF-4C52-A466-8AF18D7DFDB0}" srcOrd="9" destOrd="0" presId="urn:microsoft.com/office/officeart/2005/8/layout/radial4"/>
    <dgm:cxn modelId="{83BCB972-7B70-47E7-BB5C-231237AEBFFE}" type="presParOf" srcId="{B974750B-2015-4EC6-A092-233CF2C50D66}" destId="{E63F4C26-5531-42D7-9208-D1C48F951ABB}" srcOrd="10" destOrd="0" presId="urn:microsoft.com/office/officeart/2005/8/layout/radial4"/>
    <dgm:cxn modelId="{F2371EC1-07B7-46A2-9201-D2CF800AA7B5}" type="presParOf" srcId="{B974750B-2015-4EC6-A092-233CF2C50D66}" destId="{EDBF0E30-1631-478A-8515-4CB8C2160763}" srcOrd="11" destOrd="0" presId="urn:microsoft.com/office/officeart/2005/8/layout/radial4"/>
    <dgm:cxn modelId="{7E7EB323-970D-4CE0-B9BD-26669B2A687D}" type="presParOf" srcId="{B974750B-2015-4EC6-A092-233CF2C50D66}" destId="{D5E95922-9B38-48EF-8980-553C0DECF8BA}" srcOrd="12" destOrd="0" presId="urn:microsoft.com/office/officeart/2005/8/layout/radial4"/>
    <dgm:cxn modelId="{95CF726A-EFE1-4DDD-ABCA-15AF00E2E2CB}" type="presParOf" srcId="{B974750B-2015-4EC6-A092-233CF2C50D66}" destId="{45FADA92-7DD6-4B64-A34D-2B3BF5ECE331}" srcOrd="13" destOrd="0" presId="urn:microsoft.com/office/officeart/2005/8/layout/radial4"/>
    <dgm:cxn modelId="{E01E8095-C814-4379-A952-30CE736AD671}" type="presParOf" srcId="{B974750B-2015-4EC6-A092-233CF2C50D66}" destId="{F038677B-C637-4175-8180-84848E1774A6}" srcOrd="14" destOrd="0" presId="urn:microsoft.com/office/officeart/2005/8/layout/radial4"/>
    <dgm:cxn modelId="{49FB2352-3083-444B-85A9-3518A6AB6560}" type="presParOf" srcId="{B974750B-2015-4EC6-A092-233CF2C50D66}" destId="{6EDC7A45-D68D-49CA-B6F0-FFF2D8027125}" srcOrd="15" destOrd="0" presId="urn:microsoft.com/office/officeart/2005/8/layout/radial4"/>
    <dgm:cxn modelId="{04404A27-7030-4444-8205-7C478B41D2C3}" type="presParOf" srcId="{B974750B-2015-4EC6-A092-233CF2C50D66}" destId="{DAB09260-95F5-4BBE-97C1-CDBABBE2D598}"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E09E6-F136-435F-A3DF-4A749F1C39A4}">
      <dsp:nvSpPr>
        <dsp:cNvPr id="0" name=""/>
        <dsp:cNvSpPr/>
      </dsp:nvSpPr>
      <dsp:spPr>
        <a:xfrm>
          <a:off x="2554743" y="2677556"/>
          <a:ext cx="1453626" cy="1453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postGIS</a:t>
          </a:r>
          <a:r>
            <a:rPr lang="en-US" sz="1400" kern="1200" dirty="0" smtClean="0"/>
            <a:t> / </a:t>
          </a:r>
          <a:r>
            <a:rPr lang="en-US" sz="1400" kern="1200" dirty="0" err="1" smtClean="0"/>
            <a:t>postgreSQL</a:t>
          </a:r>
          <a:r>
            <a:rPr lang="en-US" sz="1400" kern="1200" dirty="0" smtClean="0"/>
            <a:t> </a:t>
          </a:r>
        </a:p>
        <a:p>
          <a:pPr lvl="0" algn="ctr" defTabSz="622300">
            <a:lnSpc>
              <a:spcPct val="90000"/>
            </a:lnSpc>
            <a:spcBef>
              <a:spcPct val="0"/>
            </a:spcBef>
            <a:spcAft>
              <a:spcPct val="35000"/>
            </a:spcAft>
          </a:pPr>
          <a:r>
            <a:rPr lang="en-US" sz="1200" kern="1200" dirty="0" smtClean="0"/>
            <a:t>Geodatabase</a:t>
          </a:r>
          <a:endParaRPr lang="en-US" sz="1200" kern="1200" dirty="0"/>
        </a:p>
      </dsp:txBody>
      <dsp:txXfrm>
        <a:off x="2767622" y="2890435"/>
        <a:ext cx="1027868" cy="1027868"/>
      </dsp:txXfrm>
    </dsp:sp>
    <dsp:sp modelId="{89F90A9E-F449-4857-90BB-7E4DEC2D7B60}">
      <dsp:nvSpPr>
        <dsp:cNvPr id="0" name=""/>
        <dsp:cNvSpPr/>
      </dsp:nvSpPr>
      <dsp:spPr>
        <a:xfrm rot="10800000">
          <a:off x="511403" y="3197228"/>
          <a:ext cx="1930956" cy="4142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A02E49-DF2E-49A8-8D1D-69AC2B6260D1}">
      <dsp:nvSpPr>
        <dsp:cNvPr id="0" name=""/>
        <dsp:cNvSpPr/>
      </dsp:nvSpPr>
      <dsp:spPr>
        <a:xfrm>
          <a:off x="2633" y="2997354"/>
          <a:ext cx="1017538" cy="81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Demographics</a:t>
          </a:r>
          <a:endParaRPr lang="en-US" sz="1200" kern="1200" dirty="0"/>
        </a:p>
      </dsp:txBody>
      <dsp:txXfrm>
        <a:off x="26475" y="3021196"/>
        <a:ext cx="969854" cy="766347"/>
      </dsp:txXfrm>
    </dsp:sp>
    <dsp:sp modelId="{7FF9C77C-5E88-4FF2-8EBC-F1C68CEC5797}">
      <dsp:nvSpPr>
        <dsp:cNvPr id="0" name=""/>
        <dsp:cNvSpPr/>
      </dsp:nvSpPr>
      <dsp:spPr>
        <a:xfrm rot="12342857">
          <a:off x="690122" y="2414208"/>
          <a:ext cx="1930956" cy="4142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38B7D-E1BB-496E-BDE3-C91AA19386E2}">
      <dsp:nvSpPr>
        <dsp:cNvPr id="0" name=""/>
        <dsp:cNvSpPr/>
      </dsp:nvSpPr>
      <dsp:spPr>
        <a:xfrm>
          <a:off x="276965" y="1795429"/>
          <a:ext cx="1017538" cy="81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Health</a:t>
          </a:r>
          <a:endParaRPr lang="en-US" sz="1200" kern="1200" dirty="0"/>
        </a:p>
      </dsp:txBody>
      <dsp:txXfrm>
        <a:off x="300807" y="1819271"/>
        <a:ext cx="969854" cy="766347"/>
      </dsp:txXfrm>
    </dsp:sp>
    <dsp:sp modelId="{DA5D9F43-8C4A-42E8-BE43-B7194987E435}">
      <dsp:nvSpPr>
        <dsp:cNvPr id="0" name=""/>
        <dsp:cNvSpPr/>
      </dsp:nvSpPr>
      <dsp:spPr>
        <a:xfrm rot="13885714">
          <a:off x="1190881" y="1786276"/>
          <a:ext cx="1930956" cy="4142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C8C070-B745-4A4D-BB61-FE50BC7AC687}">
      <dsp:nvSpPr>
        <dsp:cNvPr id="0" name=""/>
        <dsp:cNvSpPr/>
      </dsp:nvSpPr>
      <dsp:spPr>
        <a:xfrm>
          <a:off x="1045624" y="831561"/>
          <a:ext cx="1017538" cy="81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Crime</a:t>
          </a:r>
          <a:endParaRPr lang="en-US" sz="1200" kern="1200" dirty="0"/>
        </a:p>
      </dsp:txBody>
      <dsp:txXfrm>
        <a:off x="1069466" y="855403"/>
        <a:ext cx="969854" cy="766347"/>
      </dsp:txXfrm>
    </dsp:sp>
    <dsp:sp modelId="{78CEE55E-7C38-436F-9317-F5BC5D0A74F3}">
      <dsp:nvSpPr>
        <dsp:cNvPr id="0" name=""/>
        <dsp:cNvSpPr/>
      </dsp:nvSpPr>
      <dsp:spPr>
        <a:xfrm rot="15428571">
          <a:off x="1914500" y="1437799"/>
          <a:ext cx="1930956" cy="4142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37549-407F-4107-9FCD-FEA90AB22DB6}">
      <dsp:nvSpPr>
        <dsp:cNvPr id="0" name=""/>
        <dsp:cNvSpPr/>
      </dsp:nvSpPr>
      <dsp:spPr>
        <a:xfrm>
          <a:off x="2156369" y="296654"/>
          <a:ext cx="1017538" cy="81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Housing</a:t>
          </a:r>
          <a:endParaRPr lang="en-US" sz="1200" kern="1200" dirty="0"/>
        </a:p>
      </dsp:txBody>
      <dsp:txXfrm>
        <a:off x="2180211" y="320496"/>
        <a:ext cx="969854" cy="766347"/>
      </dsp:txXfrm>
    </dsp:sp>
    <dsp:sp modelId="{42F4133A-EFEF-4C52-A466-8AF18D7DFDB0}">
      <dsp:nvSpPr>
        <dsp:cNvPr id="0" name=""/>
        <dsp:cNvSpPr/>
      </dsp:nvSpPr>
      <dsp:spPr>
        <a:xfrm rot="16971429">
          <a:off x="2717656" y="1437799"/>
          <a:ext cx="1930956" cy="4142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3F4C26-5531-42D7-9208-D1C48F951ABB}">
      <dsp:nvSpPr>
        <dsp:cNvPr id="0" name=""/>
        <dsp:cNvSpPr/>
      </dsp:nvSpPr>
      <dsp:spPr>
        <a:xfrm>
          <a:off x="3389204" y="296654"/>
          <a:ext cx="1017538" cy="81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Workforce</a:t>
          </a:r>
          <a:endParaRPr lang="en-US" sz="1200" kern="1200" dirty="0"/>
        </a:p>
      </dsp:txBody>
      <dsp:txXfrm>
        <a:off x="3413046" y="320496"/>
        <a:ext cx="969854" cy="766347"/>
      </dsp:txXfrm>
    </dsp:sp>
    <dsp:sp modelId="{EDBF0E30-1631-478A-8515-4CB8C2160763}">
      <dsp:nvSpPr>
        <dsp:cNvPr id="0" name=""/>
        <dsp:cNvSpPr/>
      </dsp:nvSpPr>
      <dsp:spPr>
        <a:xfrm rot="18514286">
          <a:off x="3441275" y="1786276"/>
          <a:ext cx="1930956" cy="4142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E95922-9B38-48EF-8980-553C0DECF8BA}">
      <dsp:nvSpPr>
        <dsp:cNvPr id="0" name=""/>
        <dsp:cNvSpPr/>
      </dsp:nvSpPr>
      <dsp:spPr>
        <a:xfrm>
          <a:off x="4499949" y="831561"/>
          <a:ext cx="1017538" cy="81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Sustainability</a:t>
          </a:r>
          <a:endParaRPr lang="en-US" sz="1200" kern="1200" dirty="0"/>
        </a:p>
      </dsp:txBody>
      <dsp:txXfrm>
        <a:off x="4523791" y="855403"/>
        <a:ext cx="969854" cy="766347"/>
      </dsp:txXfrm>
    </dsp:sp>
    <dsp:sp modelId="{45FADA92-7DD6-4B64-A34D-2B3BF5ECE331}">
      <dsp:nvSpPr>
        <dsp:cNvPr id="0" name=""/>
        <dsp:cNvSpPr/>
      </dsp:nvSpPr>
      <dsp:spPr>
        <a:xfrm rot="20057143">
          <a:off x="3942034" y="2414208"/>
          <a:ext cx="1930956" cy="4142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38677B-C637-4175-8180-84848E1774A6}">
      <dsp:nvSpPr>
        <dsp:cNvPr id="0" name=""/>
        <dsp:cNvSpPr/>
      </dsp:nvSpPr>
      <dsp:spPr>
        <a:xfrm>
          <a:off x="5268608" y="1795429"/>
          <a:ext cx="1017538" cy="81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Education</a:t>
          </a:r>
          <a:endParaRPr lang="en-US" sz="1200" kern="1200" dirty="0"/>
        </a:p>
      </dsp:txBody>
      <dsp:txXfrm>
        <a:off x="5292450" y="1819271"/>
        <a:ext cx="969854" cy="766347"/>
      </dsp:txXfrm>
    </dsp:sp>
    <dsp:sp modelId="{6EDC7A45-D68D-49CA-B6F0-FFF2D8027125}">
      <dsp:nvSpPr>
        <dsp:cNvPr id="0" name=""/>
        <dsp:cNvSpPr/>
      </dsp:nvSpPr>
      <dsp:spPr>
        <a:xfrm>
          <a:off x="4120753" y="3197228"/>
          <a:ext cx="1930956" cy="4142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B09260-95F5-4BBE-97C1-CDBABBE2D598}">
      <dsp:nvSpPr>
        <dsp:cNvPr id="0" name=""/>
        <dsp:cNvSpPr/>
      </dsp:nvSpPr>
      <dsp:spPr>
        <a:xfrm>
          <a:off x="5542940" y="2997354"/>
          <a:ext cx="1017538" cy="814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Arts</a:t>
          </a:r>
          <a:endParaRPr lang="en-US" sz="1200" kern="1200" dirty="0"/>
        </a:p>
      </dsp:txBody>
      <dsp:txXfrm>
        <a:off x="5566782" y="3021196"/>
        <a:ext cx="969854" cy="76634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94ABC98B-F29D-4B88-891C-E349CCB85DC0}" type="datetimeFigureOut">
              <a:rPr lang="en-US" smtClean="0"/>
              <a:pPr/>
              <a:t>9/1/2015</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9DC4FA53-A3C7-4B01-ACCF-A931E63720D3}" type="slidenum">
              <a:rPr lang="en-US" smtClean="0"/>
              <a:pPr/>
              <a:t>‹#›</a:t>
            </a:fld>
            <a:endParaRPr lang="en-US"/>
          </a:p>
        </p:txBody>
      </p:sp>
    </p:spTree>
    <p:extLst>
      <p:ext uri="{BB962C8B-B14F-4D97-AF65-F5344CB8AC3E}">
        <p14:creationId xmlns:p14="http://schemas.microsoft.com/office/powerpoint/2010/main" val="2931430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pPr>
              <a:defRPr/>
            </a:pPr>
            <a:fld id="{E931A75A-D3B5-429B-AB6C-6C3C6D876AA0}" type="datetimeFigureOut">
              <a:rPr lang="en-US"/>
              <a:pPr>
                <a:defRPr/>
              </a:pPr>
              <a:t>9/1/2015</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pPr lvl="0"/>
            <a:endParaRPr lang="en-US" noProof="0" smtClean="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pPr>
              <a:defRPr/>
            </a:pPr>
            <a:fld id="{0342CB45-934A-4B4B-B402-DAAF4DBD357A}" type="slidenum">
              <a:rPr lang="en-US"/>
              <a:pPr>
                <a:defRPr/>
              </a:pPr>
              <a:t>‹#›</a:t>
            </a:fld>
            <a:endParaRPr lang="en-US"/>
          </a:p>
        </p:txBody>
      </p:sp>
    </p:spTree>
    <p:extLst>
      <p:ext uri="{BB962C8B-B14F-4D97-AF65-F5344CB8AC3E}">
        <p14:creationId xmlns:p14="http://schemas.microsoft.com/office/powerpoint/2010/main" val="3535263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6C1B8-2751-46A3-82F2-4316698D804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5813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Here are the boundaries of the CSAs moving from 2010 forward.  While the number remains the same, 5 CSAs have changed due to Census changes – all around the central part of the City.  The map you might have seen this morning describes these changes in greater detail.  The new map will soon be placed on our website and Facebook page for people to view and we hope to get your comments and feedback.</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9D873901-86C4-47C1-B4B8-7630BFA9C989}" type="slidenum">
              <a:rPr lang="en-US" sz="1200">
                <a:latin typeface="Arial" charset="0"/>
                <a:cs typeface="Arial" charset="0"/>
              </a:rPr>
              <a:pPr eaLnBrk="1" hangingPunct="1"/>
              <a:t>4</a:t>
            </a:fld>
            <a:endParaRPr lang="en-US" sz="1200">
              <a:latin typeface="Arial" charset="0"/>
              <a:cs typeface="Arial" charset="0"/>
            </a:endParaRPr>
          </a:p>
        </p:txBody>
      </p:sp>
    </p:spTree>
    <p:extLst>
      <p:ext uri="{BB962C8B-B14F-4D97-AF65-F5344CB8AC3E}">
        <p14:creationId xmlns:p14="http://schemas.microsoft.com/office/powerpoint/2010/main" val="181685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Arial" charset="0"/>
                <a:cs typeface="Arial" charset="0"/>
              </a:rPr>
              <a:t>Most persons know BNIA for producing Vital Signs. The continued support we have received from the Annie E. Casey Foundation allows for us to provide the Vital Signs data for Baltimore’s neighborhoods. We currently track 129 indicators of neighborhood vitality  that we believe are important to understand and plan for the future of the City and its neighborhoods.  </a:t>
            </a:r>
          </a:p>
          <a:p>
            <a:pPr eaLnBrk="1" hangingPunct="1">
              <a:spcBef>
                <a:spcPct val="0"/>
              </a:spcBef>
            </a:pPr>
            <a:r>
              <a:rPr lang="en-US" sz="1400">
                <a:latin typeface="Arial" charset="0"/>
                <a:cs typeface="Arial" charset="0"/>
              </a:rPr>
              <a:t>These indicators cut across subject areas – ranging from housing, to health, to education, to safety, to sanitation.  </a:t>
            </a:r>
          </a:p>
          <a:p>
            <a:pPr eaLnBrk="1" hangingPunct="1">
              <a:spcBef>
                <a:spcPct val="0"/>
              </a:spcBef>
            </a:pPr>
            <a:endParaRPr lang="en-US" sz="1400">
              <a:latin typeface="Arial" charset="0"/>
              <a:cs typeface="Arial" charset="0"/>
            </a:endParaRPr>
          </a:p>
          <a:p>
            <a:pPr eaLnBrk="1" hangingPunct="1">
              <a:spcBef>
                <a:spcPct val="0"/>
              </a:spcBef>
            </a:pPr>
            <a:r>
              <a:rPr lang="en-US" sz="1400">
                <a:latin typeface="Arial" charset="0"/>
                <a:cs typeface="Arial" charset="0"/>
              </a:rPr>
              <a:t>While we make these indicators available for free at the Community Statistical Area, most of the indicators are available for customized analyses at other geographies – including neighborhood, census tract, councilmanic district, and zip code.  </a:t>
            </a:r>
          </a:p>
          <a:p>
            <a:pPr eaLnBrk="1" hangingPunct="1">
              <a:spcBef>
                <a:spcPct val="0"/>
              </a:spcBef>
            </a:pPr>
            <a:endParaRPr lang="en-US" sz="1400">
              <a:latin typeface="Arial" charset="0"/>
              <a:cs typeface="Arial" charset="0"/>
            </a:endParaRPr>
          </a:p>
          <a:p>
            <a:pPr eaLnBrk="1" hangingPunct="1">
              <a:spcBef>
                <a:spcPct val="0"/>
              </a:spcBef>
            </a:pPr>
            <a:r>
              <a:rPr lang="en-US" sz="1400">
                <a:latin typeface="Arial" charset="0"/>
                <a:cs typeface="Arial" charset="0"/>
              </a:rPr>
              <a:t>And as you saw this morning, we are asking for your input and guidance in selecting from our current list of indicators that are most important and looking to add those that you have said are important to track that we currently do not collect.  In fact at 1pm, we will be meeting in Room 143 to further discuss the Vital Signs indicators.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464" indent="-289024" eaLnBrk="0" hangingPunct="0">
              <a:defRPr sz="2400">
                <a:solidFill>
                  <a:schemeClr val="tx1"/>
                </a:solidFill>
                <a:latin typeface="Times New Roman" pitchFamily="18" charset="0"/>
              </a:defRPr>
            </a:lvl2pPr>
            <a:lvl3pPr marL="1156098" indent="-231219" eaLnBrk="0" hangingPunct="0">
              <a:defRPr sz="2400">
                <a:solidFill>
                  <a:schemeClr val="tx1"/>
                </a:solidFill>
                <a:latin typeface="Times New Roman" pitchFamily="18" charset="0"/>
              </a:defRPr>
            </a:lvl3pPr>
            <a:lvl4pPr marL="1618538" indent="-231219" eaLnBrk="0" hangingPunct="0">
              <a:defRPr sz="2400">
                <a:solidFill>
                  <a:schemeClr val="tx1"/>
                </a:solidFill>
                <a:latin typeface="Times New Roman" pitchFamily="18" charset="0"/>
              </a:defRPr>
            </a:lvl4pPr>
            <a:lvl5pPr marL="2080977" indent="-231219" eaLnBrk="0" hangingPunct="0">
              <a:defRPr sz="2400">
                <a:solidFill>
                  <a:schemeClr val="tx1"/>
                </a:solidFill>
                <a:latin typeface="Times New Roman" pitchFamily="18" charset="0"/>
              </a:defRPr>
            </a:lvl5pPr>
            <a:lvl6pPr marL="2543415" indent="-231219" eaLnBrk="0" fontAlgn="base" hangingPunct="0">
              <a:spcBef>
                <a:spcPct val="0"/>
              </a:spcBef>
              <a:spcAft>
                <a:spcPct val="0"/>
              </a:spcAft>
              <a:defRPr sz="2400">
                <a:solidFill>
                  <a:schemeClr val="tx1"/>
                </a:solidFill>
                <a:latin typeface="Times New Roman" pitchFamily="18" charset="0"/>
              </a:defRPr>
            </a:lvl6pPr>
            <a:lvl7pPr marL="3005855" indent="-231219" eaLnBrk="0" fontAlgn="base" hangingPunct="0">
              <a:spcBef>
                <a:spcPct val="0"/>
              </a:spcBef>
              <a:spcAft>
                <a:spcPct val="0"/>
              </a:spcAft>
              <a:defRPr sz="2400">
                <a:solidFill>
                  <a:schemeClr val="tx1"/>
                </a:solidFill>
                <a:latin typeface="Times New Roman" pitchFamily="18" charset="0"/>
              </a:defRPr>
            </a:lvl7pPr>
            <a:lvl8pPr marL="3468294" indent="-231219" eaLnBrk="0" fontAlgn="base" hangingPunct="0">
              <a:spcBef>
                <a:spcPct val="0"/>
              </a:spcBef>
              <a:spcAft>
                <a:spcPct val="0"/>
              </a:spcAft>
              <a:defRPr sz="2400">
                <a:solidFill>
                  <a:schemeClr val="tx1"/>
                </a:solidFill>
                <a:latin typeface="Times New Roman" pitchFamily="18" charset="0"/>
              </a:defRPr>
            </a:lvl8pPr>
            <a:lvl9pPr marL="3930734" indent="-231219" eaLnBrk="0" fontAlgn="base" hangingPunct="0">
              <a:spcBef>
                <a:spcPct val="0"/>
              </a:spcBef>
              <a:spcAft>
                <a:spcPct val="0"/>
              </a:spcAft>
              <a:defRPr sz="2400">
                <a:solidFill>
                  <a:schemeClr val="tx1"/>
                </a:solidFill>
                <a:latin typeface="Times New Roman" pitchFamily="18" charset="0"/>
              </a:defRPr>
            </a:lvl9pPr>
          </a:lstStyle>
          <a:p>
            <a:pPr eaLnBrk="1" hangingPunct="1"/>
            <a:fld id="{9A1AA065-8ADC-4024-BF06-7177DD1EF9CF}" type="slidenum">
              <a:rPr lang="en-US" sz="1200">
                <a:latin typeface="Arial" charset="0"/>
                <a:cs typeface="Arial" charset="0"/>
              </a:rPr>
              <a:pPr eaLnBrk="1" hangingPunct="1"/>
              <a:t>5</a:t>
            </a:fld>
            <a:endParaRPr lang="en-US" sz="1200">
              <a:latin typeface="Arial" charset="0"/>
              <a:cs typeface="Arial" charset="0"/>
            </a:endParaRPr>
          </a:p>
        </p:txBody>
      </p:sp>
    </p:spTree>
    <p:extLst>
      <p:ext uri="{BB962C8B-B14F-4D97-AF65-F5344CB8AC3E}">
        <p14:creationId xmlns:p14="http://schemas.microsoft.com/office/powerpoint/2010/main" val="259897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2400"/>
              </a:spcAft>
            </a:pPr>
            <a:r>
              <a:rPr lang="en-US" sz="1200" dirty="0" smtClean="0"/>
              <a:t>The City of Baltimore is in the process of identifying vacant land and abandoned buildings that have the potential to be converted into a use that enhances neighborhoods while promoting resiliency and sustainability. An initial step toward this reuse is the Green Pattern Book that provides guidance on identifying green strategies based on potential for redevelopment. Mapping sites that show characteristics of one of the eight patterns can be an essential tool for achieving the vision defined by the City.  In 2013, the Baltimore Neighborhood Indicators Alliance (BNIA-JFI) piloted a publicly- accessible, interactive map for this purpose using the pattern community-managed open space. </a:t>
            </a:r>
          </a:p>
          <a:p>
            <a:pPr algn="just">
              <a:spcAft>
                <a:spcPts val="2400"/>
              </a:spcAft>
            </a:pPr>
            <a:r>
              <a:rPr lang="en-US" sz="1200" dirty="0" smtClean="0"/>
              <a:t>Now, in 2014, BNIA-JFI is enhancing the map features and adding a second element for </a:t>
            </a:r>
            <a:r>
              <a:rPr lang="en-US" sz="1200" dirty="0" err="1" smtClean="0"/>
              <a:t>stormwater</a:t>
            </a:r>
            <a:r>
              <a:rPr lang="en-US" sz="1200" dirty="0" smtClean="0"/>
              <a:t> management. Understanding urban waters and the Baltimore communities that surrounds them requires ongoing information about the social, economic, and environmental characteristics of the City and the region. Working with Baltimore’s Department of Public Works, BNIA-JFI is leveraging existing socioeconomic data and integrating it with data related to sites with potential to reduce runoff and nutrient loads to the City’s watersheds. Future iterations of the map will include components of the remaining six green patterns.</a:t>
            </a:r>
          </a:p>
          <a:p>
            <a:endParaRPr lang="en-US" dirty="0"/>
          </a:p>
        </p:txBody>
      </p:sp>
      <p:sp>
        <p:nvSpPr>
          <p:cNvPr id="4" name="Slide Number Placeholder 3"/>
          <p:cNvSpPr>
            <a:spLocks noGrp="1"/>
          </p:cNvSpPr>
          <p:nvPr>
            <p:ph type="sldNum" sz="quarter" idx="10"/>
          </p:nvPr>
        </p:nvSpPr>
        <p:spPr/>
        <p:txBody>
          <a:bodyPr/>
          <a:lstStyle/>
          <a:p>
            <a:pPr>
              <a:defRPr/>
            </a:pPr>
            <a:fld id="{0342CB45-934A-4B4B-B402-DAAF4DBD357A}" type="slidenum">
              <a:rPr lang="en-US" smtClean="0"/>
              <a:pPr>
                <a:defRPr/>
              </a:pPr>
              <a:t>8</a:t>
            </a:fld>
            <a:endParaRPr lang="en-US"/>
          </a:p>
        </p:txBody>
      </p:sp>
    </p:spTree>
    <p:extLst>
      <p:ext uri="{BB962C8B-B14F-4D97-AF65-F5344CB8AC3E}">
        <p14:creationId xmlns:p14="http://schemas.microsoft.com/office/powerpoint/2010/main" val="86200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a:t>
            </a:r>
            <a:r>
              <a:rPr lang="en-US" baseline="0" dirty="0" smtClean="0"/>
              <a:t> </a:t>
            </a:r>
            <a:r>
              <a:rPr lang="en-US" dirty="0" smtClean="0"/>
              <a:t>Mike </a:t>
            </a:r>
            <a:r>
              <a:rPr lang="en-US" dirty="0"/>
              <a:t>Galvin </a:t>
            </a:r>
            <a:r>
              <a:rPr lang="en-US" dirty="0" smtClean="0"/>
              <a:t>for suggesting</a:t>
            </a:r>
            <a:r>
              <a:rPr lang="en-US" baseline="0" dirty="0" smtClean="0"/>
              <a:t> this and to Seema Iyer from BNIA for helping me plan this presentation</a:t>
            </a:r>
          </a:p>
          <a:p>
            <a:endParaRPr lang="en-US" baseline="0" dirty="0" smtClean="0"/>
          </a:p>
          <a:p>
            <a:r>
              <a:rPr lang="en-US" baseline="0" dirty="0" smtClean="0"/>
              <a:t>Mike </a:t>
            </a:r>
            <a:r>
              <a:rPr lang="en-US" dirty="0" smtClean="0"/>
              <a:t>can chime in with comments too ….</a:t>
            </a:r>
          </a:p>
          <a:p>
            <a:endParaRPr lang="en-US" dirty="0" smtClean="0"/>
          </a:p>
          <a:p>
            <a:r>
              <a:rPr lang="en-US" dirty="0" smtClean="0"/>
              <a:t>http://water.bniajfi.org/</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392444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space</a:t>
            </a:r>
            <a:r>
              <a:rPr lang="en-US" baseline="0" dirty="0" smtClean="0"/>
              <a:t> – combined data from several community groups into 1 database</a:t>
            </a:r>
            <a:endParaRPr lang="en-US" dirty="0" smtClean="0"/>
          </a:p>
          <a:p>
            <a:r>
              <a:rPr lang="en-US" dirty="0" smtClean="0"/>
              <a:t>Check on website</a:t>
            </a:r>
          </a:p>
          <a:p>
            <a:r>
              <a:rPr lang="en-US" b="1" dirty="0" smtClean="0"/>
              <a:t>Clean and Green</a:t>
            </a:r>
          </a:p>
          <a:p>
            <a:r>
              <a:rPr lang="en-US" b="1" dirty="0" smtClean="0"/>
              <a:t>Mixed Greens</a:t>
            </a:r>
          </a:p>
          <a:p>
            <a:r>
              <a:rPr lang="en-US" b="1" dirty="0" smtClean="0"/>
              <a:t>Neighborhood Park</a:t>
            </a:r>
          </a:p>
          <a:p>
            <a:r>
              <a:rPr lang="en-US" b="1" dirty="0" smtClean="0"/>
              <a:t>Green Parking</a:t>
            </a:r>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62746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Hot</a:t>
            </a:r>
            <a:r>
              <a:rPr lang="en-US" baseline="0" dirty="0" smtClean="0"/>
              <a:t> off the presses – shows interventions along a thematic map with a variety of ngh characteristics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311181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Vital Signs gallery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Vital Signs is</a:t>
            </a:r>
            <a:r>
              <a:rPr lang="en-US" baseline="0" dirty="0" smtClean="0"/>
              <a:t> a community Frame, Choose,  and Track  Community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Ensures that environment is viewed as a key component of quality </a:t>
            </a:r>
            <a:r>
              <a:rPr lang="en-US" baseline="0" smtClean="0"/>
              <a:t>of life</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258606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B3FD3286-3E45-457D-AFCC-961E94D4B92D}"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DD6E98-9BCF-4D77-ABD1-9901A87EB10D}"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C91029-21DE-45B5-8141-6B7ACDD6F76D}"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255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1" y="1863121"/>
            <a:ext cx="7760188" cy="4203573"/>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6328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EE7A2F-63E9-4BD6-9D00-2195CBB1BFAD}" type="datetime1">
              <a:rPr lang="en-US" smtClean="0">
                <a:solidFill>
                  <a:prstClr val="black">
                    <a:tint val="75000"/>
                  </a:prstClr>
                </a:solidFill>
              </a:rPr>
              <a:pPr/>
              <a:t>9/1/2015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72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820BB-8143-454A-91BA-8F2ED0FF5D1D}" type="datetime1">
              <a:rPr lang="en-US" smtClean="0">
                <a:solidFill>
                  <a:prstClr val="black">
                    <a:tint val="75000"/>
                  </a:prstClr>
                </a:solidFill>
              </a:rPr>
              <a:pPr/>
              <a:t>9/1/2015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95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F9D4D2-2880-461A-8A82-DD9D68B0F3CA}" type="datetime1">
              <a:rPr lang="en-US" smtClean="0">
                <a:solidFill>
                  <a:prstClr val="black">
                    <a:tint val="75000"/>
                  </a:prstClr>
                </a:solidFill>
              </a:rPr>
              <a:pPr/>
              <a:t>9/1/2015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14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DA4C85-04CA-47D3-A7BF-4D0BE8230213}" type="datetime1">
              <a:rPr lang="en-US" smtClean="0">
                <a:solidFill>
                  <a:prstClr val="black">
                    <a:tint val="75000"/>
                  </a:prstClr>
                </a:solidFill>
              </a:rPr>
              <a:pPr/>
              <a:t>9/1/2015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064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2E29FF-AFBB-49E5-9889-8E0FF332223F}" type="datetime1">
              <a:rPr lang="en-US" smtClean="0">
                <a:solidFill>
                  <a:prstClr val="black">
                    <a:tint val="75000"/>
                  </a:prstClr>
                </a:solidFill>
              </a:rPr>
              <a:pPr/>
              <a:t>9/1/2015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0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1109F4-A0E3-48DC-92F5-41398D6D6C0D}" type="datetime1">
              <a:rPr lang="en-US" smtClean="0">
                <a:solidFill>
                  <a:prstClr val="black">
                    <a:tint val="75000"/>
                  </a:prstClr>
                </a:solidFill>
              </a:rPr>
              <a:pPr/>
              <a:t>9/1/2015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4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85D2F-7B73-4571-86FA-59D53DCD2015}" type="datetime1">
              <a:rPr lang="en-US" smtClean="0">
                <a:solidFill>
                  <a:prstClr val="black">
                    <a:tint val="75000"/>
                  </a:prstClr>
                </a:solidFill>
              </a:rPr>
              <a:pPr/>
              <a:t>9/1/2015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74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49F4D2-BEC3-49D0-9484-00112C1ACAD1}"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D4B73-52BA-4611-A923-668CF5FE2BFC}" type="datetime1">
              <a:rPr lang="en-US" smtClean="0">
                <a:solidFill>
                  <a:prstClr val="black">
                    <a:tint val="75000"/>
                  </a:prstClr>
                </a:solidFill>
              </a:rPr>
              <a:pPr/>
              <a:t>9/1/2015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61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7545F-2388-431B-84AE-CA86CC853D24}" type="datetime1">
              <a:rPr lang="en-US" smtClean="0">
                <a:solidFill>
                  <a:prstClr val="black">
                    <a:tint val="75000"/>
                  </a:prstClr>
                </a:solidFill>
              </a:rPr>
              <a:pPr/>
              <a:t>9/1/2015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140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9F363-78CC-4A7E-A26D-543C22771954}" type="datetime1">
              <a:rPr lang="en-US" smtClean="0">
                <a:solidFill>
                  <a:prstClr val="black">
                    <a:tint val="75000"/>
                  </a:prstClr>
                </a:solidFill>
              </a:rPr>
              <a:pPr/>
              <a:t>9/1/2015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930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D0B20-31BD-46B2-8F1C-B3C366BF2491}" type="datetime1">
              <a:rPr lang="en-US" smtClean="0">
                <a:solidFill>
                  <a:prstClr val="black">
                    <a:tint val="75000"/>
                  </a:prstClr>
                </a:solidFill>
              </a:rPr>
              <a:pPr/>
              <a:t>9/1/2015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C42E4-C53E-3448-928F-5128B7808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22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3B92D264-711C-4244-9C95-53326CBEB3A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EF5BBB-07C5-4183-9290-1EE3D79A81CA}"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587449E-F27D-4702-AECA-9718A99C1B3C}"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476FBB-C7B5-45DF-B490-C9546D8DAB9A}"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53DEC74-9BEB-4718-AAF0-7400CBA6D58B}"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E3FCC5-0A79-4DD9-979B-80B915EB2E90}"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3982F777-0F7E-4027-B5A0-30D32A592EE2}"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68E53AC1-F8B9-41C0-A589-CEBA42F6143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 id="2147484402" r:id="rId12"/>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998FD08-821E-4F74-9936-486F6B31638F}" type="datetime1">
              <a:rPr lang="en-US" smtClean="0">
                <a:solidFill>
                  <a:prstClr val="black">
                    <a:tint val="75000"/>
                  </a:prstClr>
                </a:solidFill>
                <a:latin typeface="Calibri"/>
              </a:rPr>
              <a:pPr defTabSz="457200" fontAlgn="auto">
                <a:spcBef>
                  <a:spcPts val="0"/>
                </a:spcBef>
                <a:spcAft>
                  <a:spcPts val="0"/>
                </a:spcAft>
              </a:pPr>
              <a:t>9/1/2015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smtClean="0">
                <a:solidFill>
                  <a:prstClr val="black">
                    <a:tint val="75000"/>
                  </a:prstClr>
                </a:solidFill>
                <a:latin typeface="Calibri"/>
              </a:rPr>
              <a:t>Baltimore Neighborhood Indicators Alliance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50C42E4-C53E-3448-928F-5128B7808875}"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9213388"/>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water.bniajfi.org/"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ector-Bar-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53" y="0"/>
            <a:ext cx="125781" cy="6858000"/>
          </a:xfrm>
          <a:prstGeom prst="rect">
            <a:avLst/>
          </a:prstGeom>
        </p:spPr>
      </p:pic>
      <p:pic>
        <p:nvPicPr>
          <p:cNvPr id="10" name="Picture 9" descr="Vector-Bar-Oran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40" y="-456173"/>
            <a:ext cx="153267" cy="7496025"/>
          </a:xfrm>
          <a:prstGeom prst="rect">
            <a:avLst/>
          </a:prstGeom>
        </p:spPr>
      </p:pic>
      <p:pic>
        <p:nvPicPr>
          <p:cNvPr id="11" name="Picture 10" descr="Vector-Bar-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79" y="-304800"/>
            <a:ext cx="286623" cy="7714522"/>
          </a:xfrm>
          <a:prstGeom prst="rect">
            <a:avLst/>
          </a:prstGeom>
        </p:spPr>
      </p:pic>
      <p:pic>
        <p:nvPicPr>
          <p:cNvPr id="14" name="Picture 13" descr="UB Vector cop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5638800"/>
            <a:ext cx="1760418" cy="897071"/>
          </a:xfrm>
          <a:prstGeom prst="rect">
            <a:avLst/>
          </a:prstGeom>
        </p:spPr>
      </p:pic>
      <p:pic>
        <p:nvPicPr>
          <p:cNvPr id="4" name="Picture 3"/>
          <p:cNvPicPr>
            <a:picLocks noChangeAspect="1"/>
          </p:cNvPicPr>
          <p:nvPr/>
        </p:nvPicPr>
        <p:blipFill>
          <a:blip r:embed="rId7"/>
          <a:stretch>
            <a:fillRect/>
          </a:stretch>
        </p:blipFill>
        <p:spPr>
          <a:xfrm>
            <a:off x="762000" y="4876800"/>
            <a:ext cx="1470482" cy="1426588"/>
          </a:xfrm>
          <a:prstGeom prst="rect">
            <a:avLst/>
          </a:prstGeom>
        </p:spPr>
      </p:pic>
      <p:cxnSp>
        <p:nvCxnSpPr>
          <p:cNvPr id="15" name="Straight Connector 14"/>
          <p:cNvCxnSpPr/>
          <p:nvPr/>
        </p:nvCxnSpPr>
        <p:spPr>
          <a:xfrm>
            <a:off x="914400" y="3124200"/>
            <a:ext cx="7315200" cy="0"/>
          </a:xfrm>
          <a:prstGeom prst="line">
            <a:avLst/>
          </a:prstGeom>
          <a:ln w="38100">
            <a:solidFill>
              <a:srgbClr val="067ED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14400" y="1676400"/>
            <a:ext cx="7315200" cy="1569660"/>
          </a:xfrm>
          <a:prstGeom prst="rect">
            <a:avLst/>
          </a:prstGeom>
          <a:noFill/>
        </p:spPr>
        <p:txBody>
          <a:bodyPr wrap="square" rtlCol="0">
            <a:spAutoFit/>
          </a:bodyPr>
          <a:lstStyle/>
          <a:p>
            <a:pPr algn="ctr"/>
            <a:r>
              <a:rPr lang="en-US" sz="4800" dirty="0" smtClean="0">
                <a:latin typeface="Calibri Light" panose="020F0302020204030204" pitchFamily="34" charset="0"/>
              </a:rPr>
              <a:t>Mapping Baltimore’s Green Pattern Book</a:t>
            </a:r>
          </a:p>
        </p:txBody>
      </p:sp>
      <p:sp>
        <p:nvSpPr>
          <p:cNvPr id="3" name="TextBox 2"/>
          <p:cNvSpPr txBox="1"/>
          <p:nvPr/>
        </p:nvSpPr>
        <p:spPr>
          <a:xfrm>
            <a:off x="914400" y="3246060"/>
            <a:ext cx="7315200" cy="830997"/>
          </a:xfrm>
          <a:prstGeom prst="rect">
            <a:avLst/>
          </a:prstGeom>
          <a:noFill/>
        </p:spPr>
        <p:txBody>
          <a:bodyPr wrap="square" rtlCol="0">
            <a:spAutoFit/>
          </a:bodyPr>
          <a:lstStyle/>
          <a:p>
            <a:pPr algn="ctr"/>
            <a:r>
              <a:rPr lang="en-US" dirty="0" smtClean="0">
                <a:latin typeface="Calibri Light" panose="020F0302020204030204" pitchFamily="34" charset="0"/>
              </a:rPr>
              <a:t>Putting Administrative </a:t>
            </a:r>
            <a:r>
              <a:rPr lang="en-US" dirty="0">
                <a:latin typeface="Calibri Light" panose="020F0302020204030204" pitchFamily="34" charset="0"/>
              </a:rPr>
              <a:t>Data to Work to </a:t>
            </a:r>
            <a:r>
              <a:rPr lang="en-US" dirty="0" smtClean="0">
                <a:latin typeface="Calibri Light" panose="020F0302020204030204" pitchFamily="34" charset="0"/>
              </a:rPr>
              <a:t>Transform Vacant Lots into an Integrated Network of Green Spaces</a:t>
            </a:r>
            <a:endParaRPr lang="en-US" dirty="0">
              <a:latin typeface="Calibri Light" panose="020F0302020204030204" pitchFamily="34" charset="0"/>
            </a:endParaRPr>
          </a:p>
        </p:txBody>
      </p:sp>
      <p:sp>
        <p:nvSpPr>
          <p:cNvPr id="6" name="TextBox 5"/>
          <p:cNvSpPr txBox="1"/>
          <p:nvPr/>
        </p:nvSpPr>
        <p:spPr>
          <a:xfrm>
            <a:off x="3048000" y="4343400"/>
            <a:ext cx="3048000" cy="646331"/>
          </a:xfrm>
          <a:prstGeom prst="rect">
            <a:avLst/>
          </a:prstGeom>
          <a:noFill/>
        </p:spPr>
        <p:txBody>
          <a:bodyPr wrap="square" rtlCol="0">
            <a:spAutoFit/>
          </a:bodyPr>
          <a:lstStyle/>
          <a:p>
            <a:pPr algn="ctr"/>
            <a:r>
              <a:rPr lang="en-US" sz="1800" dirty="0" smtClean="0">
                <a:latin typeface="Calibri Light" panose="020F0302020204030204" pitchFamily="34" charset="0"/>
              </a:rPr>
              <a:t>Nancy Jones</a:t>
            </a:r>
          </a:p>
          <a:p>
            <a:pPr algn="ctr"/>
            <a:r>
              <a:rPr lang="en-US" sz="1800" dirty="0" smtClean="0">
                <a:latin typeface="Calibri Light" panose="020F0302020204030204" pitchFamily="34" charset="0"/>
              </a:rPr>
              <a:t>September 2, 2015</a:t>
            </a:r>
            <a:endParaRPr lang="en-US" sz="1800" dirty="0">
              <a:latin typeface="Calibri Light" panose="020F0302020204030204" pitchFamily="34" charset="0"/>
            </a:endParaRPr>
          </a:p>
        </p:txBody>
      </p:sp>
    </p:spTree>
    <p:extLst>
      <p:ext uri="{BB962C8B-B14F-4D97-AF65-F5344CB8AC3E}">
        <p14:creationId xmlns:p14="http://schemas.microsoft.com/office/powerpoint/2010/main" val="339262317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anose="020F0302020204030204" pitchFamily="34" charset="0"/>
              </a:rPr>
              <a:t>Current Data on the Map</a:t>
            </a:r>
            <a:endParaRPr lang="en-US" dirty="0">
              <a:latin typeface="Calibri Light" panose="020F0302020204030204" pitchFamily="34" charset="0"/>
            </a:endParaRPr>
          </a:p>
        </p:txBody>
      </p:sp>
      <p:sp>
        <p:nvSpPr>
          <p:cNvPr id="5" name="Content Placeholder 4"/>
          <p:cNvSpPr>
            <a:spLocks noGrp="1"/>
          </p:cNvSpPr>
          <p:nvPr>
            <p:ph idx="1"/>
          </p:nvPr>
        </p:nvSpPr>
        <p:spPr>
          <a:xfrm>
            <a:off x="457200" y="1600201"/>
            <a:ext cx="8229600" cy="2209800"/>
          </a:xfrm>
        </p:spPr>
        <p:txBody>
          <a:bodyPr/>
          <a:lstStyle/>
          <a:p>
            <a:r>
              <a:rPr lang="en-US" dirty="0" smtClean="0">
                <a:latin typeface="Calibri Light" panose="020F0302020204030204" pitchFamily="34" charset="0"/>
              </a:rPr>
              <a:t>Community-managed open space</a:t>
            </a:r>
          </a:p>
          <a:p>
            <a:pPr lvl="1"/>
            <a:r>
              <a:rPr lang="en-US" sz="2000" i="1" dirty="0">
                <a:latin typeface="Calibri Light" panose="020F0302020204030204" pitchFamily="34" charset="0"/>
              </a:rPr>
              <a:t>Where are the locations of CMOS in the City?</a:t>
            </a:r>
            <a:endParaRPr lang="en-US" sz="2000" i="1" dirty="0" smtClean="0">
              <a:latin typeface="Calibri Light" panose="020F0302020204030204" pitchFamily="34" charset="0"/>
            </a:endParaRPr>
          </a:p>
          <a:p>
            <a:r>
              <a:rPr lang="en-US" dirty="0" smtClean="0">
                <a:latin typeface="Calibri Light" panose="020F0302020204030204" pitchFamily="34" charset="0"/>
              </a:rPr>
              <a:t>Stormwater management sites</a:t>
            </a:r>
          </a:p>
          <a:p>
            <a:pPr lvl="1"/>
            <a:r>
              <a:rPr lang="en-US" sz="2000" i="1" dirty="0">
                <a:latin typeface="Calibri Light" panose="020F0302020204030204" pitchFamily="34" charset="0"/>
              </a:rPr>
              <a:t>Where are stormwater management sites with potential for interventions</a:t>
            </a:r>
            <a:r>
              <a:rPr lang="en-US" sz="2000" i="1" dirty="0" smtClean="0">
                <a:latin typeface="Calibri Light" panose="020F0302020204030204" pitchFamily="34" charset="0"/>
              </a:rPr>
              <a:t>?</a:t>
            </a:r>
            <a:endParaRPr lang="en-US" sz="2000" i="1" dirty="0">
              <a:latin typeface="Calibri Light" panose="020F0302020204030204" pitchFamily="34" charset="0"/>
            </a:endParaRPr>
          </a:p>
        </p:txBody>
      </p:sp>
    </p:spTree>
    <p:extLst>
      <p:ext uri="{BB962C8B-B14F-4D97-AF65-F5344CB8AC3E}">
        <p14:creationId xmlns:p14="http://schemas.microsoft.com/office/powerpoint/2010/main" val="80255394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itchFamily="34" charset="0"/>
              </a:rPr>
              <a:t>Data Sources</a:t>
            </a:r>
            <a:endParaRPr lang="en-US" dirty="0">
              <a:latin typeface="Calibri Light" pitchFamily="34" charset="0"/>
            </a:endParaRPr>
          </a:p>
        </p:txBody>
      </p:sp>
      <p:sp>
        <p:nvSpPr>
          <p:cNvPr id="3" name="Content Placeholder 2"/>
          <p:cNvSpPr>
            <a:spLocks noGrp="1"/>
          </p:cNvSpPr>
          <p:nvPr>
            <p:ph idx="1"/>
          </p:nvPr>
        </p:nvSpPr>
        <p:spPr/>
        <p:txBody>
          <a:bodyPr/>
          <a:lstStyle/>
          <a:p>
            <a:r>
              <a:rPr lang="en-US" dirty="0" smtClean="0">
                <a:latin typeface="Calibri Light" pitchFamily="34" charset="0"/>
              </a:rPr>
              <a:t>Multiple agencies and organizations provide data on any single pattern</a:t>
            </a:r>
          </a:p>
          <a:p>
            <a:pPr lvl="1"/>
            <a:r>
              <a:rPr lang="en-US" dirty="0" smtClean="0">
                <a:latin typeface="Calibri Light" pitchFamily="34" charset="0"/>
              </a:rPr>
              <a:t>For instance, the master CMOS database was developed from combining datasets from 5 separate sources (9 total datasets).</a:t>
            </a:r>
          </a:p>
          <a:p>
            <a:pPr lvl="1"/>
            <a:r>
              <a:rPr lang="en-US" dirty="0" err="1" smtClean="0">
                <a:latin typeface="Calibri Light" pitchFamily="34" charset="0"/>
              </a:rPr>
              <a:t>Stormwater</a:t>
            </a:r>
            <a:r>
              <a:rPr lang="en-US" dirty="0" smtClean="0">
                <a:latin typeface="Calibri Light" pitchFamily="34" charset="0"/>
              </a:rPr>
              <a:t> Management data was derived from multiple datasets from the Department of Public Works</a:t>
            </a:r>
            <a:endParaRPr lang="en-US" dirty="0">
              <a:latin typeface="Calibri Light" pitchFamily="34" charset="0"/>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Baltimore Neighborhood Indicators Alliance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0C42E4-C53E-3448-928F-5128B7808875}"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57063395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8588"/>
            <a:ext cx="7580313" cy="1060450"/>
          </a:xfrm>
        </p:spPr>
        <p:txBody>
          <a:bodyPr/>
          <a:lstStyle/>
          <a:p>
            <a:r>
              <a:rPr lang="en-US" dirty="0" smtClean="0"/>
              <a:t>Baltimore Urban Waters</a:t>
            </a:r>
            <a:endParaRPr lang="en-US" dirty="0"/>
          </a:p>
        </p:txBody>
      </p:sp>
      <p:pic>
        <p:nvPicPr>
          <p:cNvPr id="5122" name="Picture 2" descr="http://water.bniajfi.org/public/img/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58325" cy="702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7869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niajfi.org/wp-content/uploads/2015/03/Clogged13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2421" y="95250"/>
            <a:ext cx="5229225" cy="676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25969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itchFamily="34" charset="0"/>
              </a:rPr>
              <a:t>Challenges</a:t>
            </a:r>
            <a:endParaRPr lang="en-US" dirty="0">
              <a:latin typeface="Calibri Light"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Light" pitchFamily="34" charset="0"/>
              </a:rPr>
              <a:t>Convening multiple agencies together with the intent to collaborate and SHARE data</a:t>
            </a:r>
          </a:p>
          <a:p>
            <a:r>
              <a:rPr lang="en-US" dirty="0" smtClean="0">
                <a:latin typeface="Calibri Light" pitchFamily="34" charset="0"/>
              </a:rPr>
              <a:t>Converting the addresses provided into </a:t>
            </a:r>
            <a:r>
              <a:rPr lang="en-US" dirty="0" err="1" smtClean="0">
                <a:latin typeface="Calibri Light" pitchFamily="34" charset="0"/>
              </a:rPr>
              <a:t>geolocatable</a:t>
            </a:r>
            <a:r>
              <a:rPr lang="en-US" dirty="0" smtClean="0">
                <a:latin typeface="Calibri Light" pitchFamily="34" charset="0"/>
              </a:rPr>
              <a:t> points. </a:t>
            </a:r>
            <a:r>
              <a:rPr lang="en-US" dirty="0">
                <a:latin typeface="Calibri Light" pitchFamily="34" charset="0"/>
              </a:rPr>
              <a:t> </a:t>
            </a:r>
            <a:r>
              <a:rPr lang="en-US" dirty="0" smtClean="0">
                <a:latin typeface="Calibri Light" pitchFamily="34" charset="0"/>
              </a:rPr>
              <a:t>&amp; # () other unique ways to define a place don’t make the cut!</a:t>
            </a:r>
          </a:p>
          <a:p>
            <a:r>
              <a:rPr lang="en-US" dirty="0" smtClean="0">
                <a:latin typeface="Calibri Light" pitchFamily="34" charset="0"/>
              </a:rPr>
              <a:t>Merging datasets from multiple stakeholders with different objectives into a single database [that makes sense to all]</a:t>
            </a:r>
          </a:p>
          <a:p>
            <a:r>
              <a:rPr lang="en-US" dirty="0" smtClean="0">
                <a:latin typeface="Calibri Light" pitchFamily="34" charset="0"/>
              </a:rPr>
              <a:t>Choosing mapping technology…</a:t>
            </a:r>
            <a:endParaRPr lang="en-US" dirty="0">
              <a:latin typeface="Calibri Light" pitchFamily="34" charset="0"/>
            </a:endParaRPr>
          </a:p>
        </p:txBody>
      </p:sp>
    </p:spTree>
    <p:extLst>
      <p:ext uri="{BB962C8B-B14F-4D97-AF65-F5344CB8AC3E}">
        <p14:creationId xmlns:p14="http://schemas.microsoft.com/office/powerpoint/2010/main" val="402696710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1131888"/>
            <a:ext cx="2622550" cy="1611312"/>
          </a:xfrm>
        </p:spPr>
        <p:txBody>
          <a:bodyPr>
            <a:normAutofit fontScale="90000"/>
          </a:bodyPr>
          <a:lstStyle/>
          <a:p>
            <a:pPr algn="ctr">
              <a:spcBef>
                <a:spcPts val="1800"/>
              </a:spcBef>
              <a:spcAft>
                <a:spcPts val="1800"/>
              </a:spcAft>
            </a:pPr>
            <a:r>
              <a:rPr lang="en-US" sz="3000" b="1" dirty="0">
                <a:solidFill>
                  <a:schemeClr val="bg2">
                    <a:lumMod val="25000"/>
                  </a:schemeClr>
                </a:solidFill>
                <a:latin typeface="Calibri Light" panose="020F0302020204030204" pitchFamily="34" charset="0"/>
                <a:ea typeface="Verdana" panose="020B0604030504040204" pitchFamily="34" charset="0"/>
                <a:cs typeface="Verdana" panose="020B0604030504040204" pitchFamily="34" charset="0"/>
              </a:rPr>
              <a:t>Enjoy our website</a:t>
            </a:r>
            <a:r>
              <a:rPr lang="en-US" sz="3000" dirty="0">
                <a:solidFill>
                  <a:schemeClr val="bg2">
                    <a:lumMod val="25000"/>
                  </a:schemeClr>
                </a:solidFill>
                <a:latin typeface="Calibri Light" panose="020F0302020204030204" pitchFamily="34" charset="0"/>
                <a:ea typeface="Verdana" panose="020B0604030504040204" pitchFamily="34" charset="0"/>
                <a:cs typeface="Verdana" panose="020B0604030504040204" pitchFamily="34" charset="0"/>
              </a:rPr>
              <a:t/>
            </a:r>
            <a:br>
              <a:rPr lang="en-US" sz="3000" dirty="0">
                <a:solidFill>
                  <a:schemeClr val="bg2">
                    <a:lumMod val="25000"/>
                  </a:schemeClr>
                </a:solidFill>
                <a:latin typeface="Calibri Light" panose="020F0302020204030204" pitchFamily="34" charset="0"/>
                <a:ea typeface="Verdana" panose="020B0604030504040204" pitchFamily="34" charset="0"/>
                <a:cs typeface="Verdana" panose="020B0604030504040204" pitchFamily="34" charset="0"/>
              </a:rPr>
            </a:br>
            <a:r>
              <a:rPr lang="en-US" sz="3000" dirty="0">
                <a:solidFill>
                  <a:schemeClr val="bg2">
                    <a:lumMod val="25000"/>
                  </a:schemeClr>
                </a:solidFill>
                <a:latin typeface="Calibri Light" panose="020F0302020204030204" pitchFamily="34" charset="0"/>
                <a:ea typeface="Verdana" panose="020B0604030504040204" pitchFamily="34" charset="0"/>
                <a:cs typeface="Verdana" panose="020B0604030504040204" pitchFamily="34" charset="0"/>
              </a:rPr>
              <a:t> </a:t>
            </a:r>
            <a:br>
              <a:rPr lang="en-US" sz="3000" dirty="0">
                <a:solidFill>
                  <a:schemeClr val="bg2">
                    <a:lumMod val="25000"/>
                  </a:schemeClr>
                </a:solidFill>
                <a:latin typeface="Calibri Light" panose="020F0302020204030204" pitchFamily="34" charset="0"/>
                <a:ea typeface="Verdana" panose="020B0604030504040204" pitchFamily="34" charset="0"/>
                <a:cs typeface="Verdana" panose="020B0604030504040204" pitchFamily="34" charset="0"/>
              </a:rPr>
            </a:br>
            <a:r>
              <a:rPr lang="en-US" sz="3000" dirty="0">
                <a:solidFill>
                  <a:schemeClr val="bg2">
                    <a:lumMod val="25000"/>
                  </a:schemeClr>
                </a:solidFill>
                <a:latin typeface="Calibri Light" panose="020F0302020204030204" pitchFamily="34" charset="0"/>
                <a:ea typeface="Verdana" panose="020B0604030504040204" pitchFamily="34" charset="0"/>
                <a:cs typeface="Verdana" panose="020B0604030504040204" pitchFamily="34" charset="0"/>
              </a:rPr>
              <a:t>bniajfi.org </a:t>
            </a:r>
          </a:p>
        </p:txBody>
      </p:sp>
      <p:pic>
        <p:nvPicPr>
          <p:cNvPr id="4" name="Content Placeholder 3"/>
          <p:cNvPicPr>
            <a:picLocks noGrp="1" noChangeAspect="1"/>
          </p:cNvPicPr>
          <p:nvPr>
            <p:ph idx="4294967295"/>
          </p:nvPr>
        </p:nvPicPr>
        <p:blipFill>
          <a:blip r:embed="rId2"/>
          <a:stretch>
            <a:fillRect/>
          </a:stretch>
        </p:blipFill>
        <p:spPr>
          <a:xfrm>
            <a:off x="2743200" y="1090613"/>
            <a:ext cx="6107112" cy="4667250"/>
          </a:xfrm>
          <a:prstGeom prst="rect">
            <a:avLst/>
          </a:prstGeom>
        </p:spPr>
      </p:pic>
    </p:spTree>
    <p:extLst>
      <p:ext uri="{BB962C8B-B14F-4D97-AF65-F5344CB8AC3E}">
        <p14:creationId xmlns:p14="http://schemas.microsoft.com/office/powerpoint/2010/main" val="3726321372"/>
      </p:ext>
    </p:extLst>
  </p:cSld>
  <p:clrMapOvr>
    <a:masterClrMapping/>
  </p:clrMapOvr>
  <p:transition spd="slow" advClick="0" advTm="20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l"/>
            <a:r>
              <a:rPr lang="en-US" dirty="0" smtClean="0">
                <a:latin typeface="Calibri Light" panose="020F0302020204030204" pitchFamily="34" charset="0"/>
              </a:rPr>
              <a:t>History of BNIA-JFI</a:t>
            </a:r>
            <a:endParaRPr lang="en-US" dirty="0">
              <a:latin typeface="Calibri Light" panose="020F0302020204030204" pitchFamily="34" charset="0"/>
            </a:endParaRPr>
          </a:p>
        </p:txBody>
      </p:sp>
      <p:sp>
        <p:nvSpPr>
          <p:cNvPr id="4099" name="Rectangle 3"/>
          <p:cNvSpPr>
            <a:spLocks noGrp="1" noChangeArrowheads="1"/>
          </p:cNvSpPr>
          <p:nvPr>
            <p:ph idx="1"/>
          </p:nvPr>
        </p:nvSpPr>
        <p:spPr/>
        <p:txBody>
          <a:bodyPr>
            <a:normAutofit fontScale="70000" lnSpcReduction="20000"/>
          </a:bodyPr>
          <a:lstStyle/>
          <a:p>
            <a:pPr marL="365760" indent="-283464" fontAlgn="auto">
              <a:spcAft>
                <a:spcPts val="0"/>
              </a:spcAft>
              <a:buFontTx/>
              <a:buChar char="•"/>
              <a:defRPr/>
            </a:pPr>
            <a:r>
              <a:rPr lang="en-US" dirty="0" smtClean="0">
                <a:latin typeface="Calibri Light" panose="020F0302020204030204" pitchFamily="34" charset="0"/>
              </a:rPr>
              <a:t>Established in 2000 as a project within Association of Baltimore Area </a:t>
            </a:r>
            <a:r>
              <a:rPr lang="en-US" dirty="0" err="1" smtClean="0">
                <a:latin typeface="Calibri Light" panose="020F0302020204030204" pitchFamily="34" charset="0"/>
              </a:rPr>
              <a:t>Grantmakers</a:t>
            </a:r>
            <a:r>
              <a:rPr lang="en-US" dirty="0" smtClean="0">
                <a:latin typeface="Calibri Light" panose="020F0302020204030204" pitchFamily="34" charset="0"/>
              </a:rPr>
              <a:t> (ABAG)</a:t>
            </a:r>
          </a:p>
          <a:p>
            <a:pPr marL="82296" indent="0" fontAlgn="auto">
              <a:spcAft>
                <a:spcPts val="0"/>
              </a:spcAft>
              <a:buNone/>
              <a:defRPr/>
            </a:pPr>
            <a:endParaRPr lang="en-US" dirty="0" smtClean="0">
              <a:latin typeface="Calibri Light" panose="020F0302020204030204" pitchFamily="34" charset="0"/>
            </a:endParaRPr>
          </a:p>
          <a:p>
            <a:pPr marL="365760" indent="-283464">
              <a:buFontTx/>
              <a:buChar char="•"/>
              <a:defRPr/>
            </a:pPr>
            <a:r>
              <a:rPr lang="en-US" dirty="0">
                <a:latin typeface="Calibri Light" panose="020F0302020204030204" pitchFamily="34" charset="0"/>
              </a:rPr>
              <a:t>Advanced information systems with integrated and recurrently updated information on neighborhood conditions in their cities</a:t>
            </a:r>
            <a:br>
              <a:rPr lang="en-US" dirty="0">
                <a:latin typeface="Calibri Light" panose="020F0302020204030204" pitchFamily="34" charset="0"/>
              </a:rPr>
            </a:br>
            <a:endParaRPr lang="en-US" dirty="0">
              <a:latin typeface="Calibri Light" panose="020F0302020204030204" pitchFamily="34" charset="0"/>
            </a:endParaRPr>
          </a:p>
          <a:p>
            <a:pPr marL="365760" indent="-283464">
              <a:buFontTx/>
              <a:buChar char="•"/>
              <a:defRPr/>
            </a:pPr>
            <a:r>
              <a:rPr lang="en-US" dirty="0" smtClean="0">
                <a:latin typeface="Calibri Light" panose="020F0302020204030204" pitchFamily="34" charset="0"/>
              </a:rPr>
              <a:t>“</a:t>
            </a:r>
            <a:r>
              <a:rPr lang="en-US" dirty="0">
                <a:latin typeface="Calibri Light" panose="020F0302020204030204" pitchFamily="34" charset="0"/>
              </a:rPr>
              <a:t>Democratization of Data</a:t>
            </a:r>
            <a:r>
              <a:rPr lang="en-US" dirty="0" smtClean="0">
                <a:latin typeface="Calibri Light" panose="020F0302020204030204" pitchFamily="34" charset="0"/>
              </a:rPr>
              <a:t>”</a:t>
            </a:r>
            <a:r>
              <a:rPr lang="en-US" dirty="0">
                <a:latin typeface="Calibri Light" panose="020F0302020204030204" pitchFamily="34" charset="0"/>
              </a:rPr>
              <a:t> Overcome the resistance of local public agencies to sharing data</a:t>
            </a:r>
          </a:p>
          <a:p>
            <a:pPr marL="365760" indent="-283464">
              <a:buFontTx/>
              <a:buChar char="•"/>
              <a:defRPr/>
            </a:pPr>
            <a:endParaRPr lang="en-US" dirty="0">
              <a:latin typeface="Calibri Light" panose="020F0302020204030204" pitchFamily="34" charset="0"/>
            </a:endParaRPr>
          </a:p>
          <a:p>
            <a:pPr marL="365760" indent="-283464" fontAlgn="auto">
              <a:spcAft>
                <a:spcPts val="0"/>
              </a:spcAft>
              <a:buFontTx/>
              <a:buChar char="•"/>
              <a:defRPr/>
            </a:pPr>
            <a:r>
              <a:rPr lang="en-US" dirty="0">
                <a:latin typeface="Calibri Light" panose="020F0302020204030204" pitchFamily="34" charset="0"/>
              </a:rPr>
              <a:t>Baltimore one of the first partner-cities</a:t>
            </a:r>
          </a:p>
          <a:p>
            <a:pPr marL="640080" lvl="1" indent="-283464">
              <a:buFontTx/>
              <a:buChar char="•"/>
              <a:defRPr/>
            </a:pPr>
            <a:r>
              <a:rPr lang="en-US" dirty="0">
                <a:latin typeface="Calibri Light" panose="020F0302020204030204" pitchFamily="34" charset="0"/>
              </a:rPr>
              <a:t>Now 36 partners</a:t>
            </a:r>
            <a:br>
              <a:rPr lang="en-US" dirty="0">
                <a:latin typeface="Calibri Light" panose="020F0302020204030204" pitchFamily="34" charset="0"/>
              </a:rPr>
            </a:br>
            <a:endParaRPr lang="en-US" dirty="0">
              <a:latin typeface="Calibri Light" panose="020F0302020204030204" pitchFamily="34" charset="0"/>
            </a:endParaRPr>
          </a:p>
          <a:p>
            <a:pPr marL="365760" indent="-283464" fontAlgn="auto">
              <a:spcAft>
                <a:spcPts val="0"/>
              </a:spcAft>
              <a:buFontTx/>
              <a:buChar char="•"/>
              <a:defRPr/>
            </a:pPr>
            <a:r>
              <a:rPr lang="en-US" dirty="0" smtClean="0">
                <a:latin typeface="Calibri Light" panose="020F0302020204030204" pitchFamily="34" charset="0"/>
              </a:rPr>
              <a:t>Moved to the Jacob France Institute in 2007</a:t>
            </a:r>
            <a:endParaRPr lang="en-US" dirty="0">
              <a:latin typeface="Calibri Light" panose="020F0302020204030204" pitchFamily="34" charset="0"/>
            </a:endParaRPr>
          </a:p>
          <a:p>
            <a:pPr marL="365760" indent="-283464" fontAlgn="auto">
              <a:spcAft>
                <a:spcPts val="0"/>
              </a:spcAft>
              <a:buFontTx/>
              <a:buChar char="•"/>
              <a:defRPr/>
            </a:pPr>
            <a:endParaRPr lang="en-US" dirty="0" smtClean="0">
              <a:latin typeface="Calibri Light" panose="020F0302020204030204" pitchFamily="34" charset="0"/>
            </a:endParaRPr>
          </a:p>
          <a:p>
            <a:pPr marL="82296" indent="0" fontAlgn="auto">
              <a:spcAft>
                <a:spcPts val="0"/>
              </a:spcAft>
              <a:buNone/>
              <a:defRPr/>
            </a:pPr>
            <a:endParaRPr lang="en-US" dirty="0" smtClean="0">
              <a:latin typeface="Calibri Light" panose="020F0302020204030204" pitchFamily="34" charset="0"/>
            </a:endParaRPr>
          </a:p>
        </p:txBody>
      </p:sp>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1003CC-1E65-4A25-8C04-CD0A37F1E024}" type="slidenum">
              <a:rPr lang="en-US" sz="1400">
                <a:solidFill>
                  <a:srgbClr val="FFFFFF"/>
                </a:solidFill>
              </a:rPr>
              <a:pPr eaLnBrk="1" hangingPunct="1"/>
              <a:t>2</a:t>
            </a:fld>
            <a:endParaRPr lang="en-US" sz="1400">
              <a:solidFill>
                <a:srgbClr val="FFFFFF"/>
              </a:solidFill>
            </a:endParaRPr>
          </a:p>
        </p:txBody>
      </p:sp>
      <p:pic>
        <p:nvPicPr>
          <p:cNvPr id="10" name="Picture 9" descr="nnip.jpg"/>
          <p:cNvPicPr>
            <a:picLocks noChangeAspect="1"/>
          </p:cNvPicPr>
          <p:nvPr/>
        </p:nvPicPr>
        <p:blipFill>
          <a:blip r:embed="rId2" cstate="print"/>
          <a:stretch>
            <a:fillRect/>
          </a:stretch>
        </p:blipFill>
        <p:spPr>
          <a:xfrm>
            <a:off x="5943600" y="4057967"/>
            <a:ext cx="2971800" cy="2525713"/>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3659"/>
          <a:stretch/>
        </p:blipFill>
        <p:spPr>
          <a:xfrm>
            <a:off x="7886700" y="5395150"/>
            <a:ext cx="1043940" cy="1116330"/>
          </a:xfrm>
          <a:prstGeom prst="rect">
            <a:avLst/>
          </a:prstGeom>
        </p:spPr>
      </p:pic>
    </p:spTree>
    <p:extLst>
      <p:ext uri="{BB962C8B-B14F-4D97-AF65-F5344CB8AC3E}">
        <p14:creationId xmlns:p14="http://schemas.microsoft.com/office/powerpoint/2010/main" val="342712540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alibri Light" panose="020F0302020204030204" pitchFamily="34" charset="0"/>
              </a:rPr>
              <a:t>BNIA Database</a:t>
            </a:r>
            <a:endParaRPr lang="en-US" dirty="0">
              <a:latin typeface="Calibri Light" panose="020F0302020204030204" pitchFamily="34" charset="0"/>
            </a:endParaRPr>
          </a:p>
        </p:txBody>
      </p:sp>
      <p:graphicFrame>
        <p:nvGraphicFramePr>
          <p:cNvPr id="4" name="Diagram 3"/>
          <p:cNvGraphicFramePr>
            <a:graphicFrameLocks noChangeAspect="1"/>
          </p:cNvGraphicFramePr>
          <p:nvPr>
            <p:extLst>
              <p:ext uri="{D42A27DB-BD31-4B8C-83A1-F6EECF244321}">
                <p14:modId xmlns:p14="http://schemas.microsoft.com/office/powerpoint/2010/main" val="4083675982"/>
              </p:ext>
            </p:extLst>
          </p:nvPr>
        </p:nvGraphicFramePr>
        <p:xfrm>
          <a:off x="1295400" y="1828800"/>
          <a:ext cx="6563113" cy="442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386741"/>
      </p:ext>
    </p:extLst>
  </p:cSld>
  <p:clrMapOvr>
    <a:masterClrMapping/>
  </p:clrMapOvr>
  <mc:AlternateContent xmlns:mc="http://schemas.openxmlformats.org/markup-compatibility/2006" xmlns:p14="http://schemas.microsoft.com/office/powerpoint/2010/main">
    <mc:Choice Requires="p14">
      <p:transition spd="slow" p14:dur="2250" advClick="0" advTm="20000"/>
    </mc:Choice>
    <mc:Fallback xmlns="">
      <p:transition spd="slow"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5992FD-D092-4BF1-9B8D-3E28E7B44046}" type="slidenum">
              <a:rPr lang="en-US" sz="1400">
                <a:solidFill>
                  <a:srgbClr val="FFFFFF"/>
                </a:solidFill>
              </a:rPr>
              <a:pPr eaLnBrk="1" hangingPunct="1"/>
              <a:t>4</a:t>
            </a:fld>
            <a:endParaRPr lang="en-US" sz="1400">
              <a:solidFill>
                <a:srgbClr val="FFFFFF"/>
              </a:solidFill>
            </a:endParaRPr>
          </a:p>
        </p:txBody>
      </p:sp>
      <p:sp>
        <p:nvSpPr>
          <p:cNvPr id="8194" name="Title 1"/>
          <p:cNvSpPr>
            <a:spLocks noGrp="1"/>
          </p:cNvSpPr>
          <p:nvPr>
            <p:ph type="title" idx="4294967295"/>
          </p:nvPr>
        </p:nvSpPr>
        <p:spPr>
          <a:xfrm>
            <a:off x="0" y="0"/>
            <a:ext cx="3733800" cy="6019800"/>
          </a:xfrm>
        </p:spPr>
        <p:txBody>
          <a:bodyPr/>
          <a:lstStyle/>
          <a:p>
            <a:pPr fontAlgn="auto">
              <a:spcAft>
                <a:spcPts val="0"/>
              </a:spcAft>
              <a:defRPr/>
            </a:pPr>
            <a:r>
              <a:rPr lang="en-US" b="1" dirty="0" smtClean="0">
                <a:solidFill>
                  <a:schemeClr val="tx2">
                    <a:satMod val="130000"/>
                  </a:schemeClr>
                </a:solidFill>
                <a:latin typeface="Calibri Light" panose="020F0302020204030204" pitchFamily="34" charset="0"/>
              </a:rPr>
              <a:t>Baltimore City CSAs</a:t>
            </a:r>
            <a:r>
              <a:rPr lang="en-US" sz="2000" b="1" dirty="0" smtClean="0">
                <a:solidFill>
                  <a:schemeClr val="tx2">
                    <a:satMod val="130000"/>
                  </a:schemeClr>
                </a:solidFill>
                <a:latin typeface="Calibri Light" panose="020F0302020204030204" pitchFamily="34" charset="0"/>
              </a:rPr>
              <a:t/>
            </a:r>
            <a:br>
              <a:rPr lang="en-US" sz="2000" b="1" dirty="0" smtClean="0">
                <a:solidFill>
                  <a:schemeClr val="tx2">
                    <a:satMod val="130000"/>
                  </a:schemeClr>
                </a:solidFill>
                <a:latin typeface="Calibri Light" panose="020F0302020204030204" pitchFamily="34" charset="0"/>
              </a:rPr>
            </a:br>
            <a:r>
              <a:rPr lang="en-US" sz="2000" b="1" dirty="0" smtClean="0">
                <a:solidFill>
                  <a:schemeClr val="tx2">
                    <a:satMod val="130000"/>
                  </a:schemeClr>
                </a:solidFill>
                <a:latin typeface="Calibri Light" panose="020F0302020204030204" pitchFamily="34" charset="0"/>
              </a:rPr>
              <a:t/>
            </a:r>
            <a:br>
              <a:rPr lang="en-US" sz="2000" b="1" dirty="0" smtClean="0">
                <a:solidFill>
                  <a:schemeClr val="tx2">
                    <a:satMod val="130000"/>
                  </a:schemeClr>
                </a:solidFill>
                <a:latin typeface="Calibri Light" panose="020F0302020204030204" pitchFamily="34" charset="0"/>
              </a:rPr>
            </a:br>
            <a:r>
              <a:rPr lang="en-US" sz="2000" b="1" dirty="0" smtClean="0">
                <a:solidFill>
                  <a:schemeClr val="tx2">
                    <a:satMod val="130000"/>
                  </a:schemeClr>
                </a:solidFill>
                <a:latin typeface="Calibri Light" panose="020F0302020204030204" pitchFamily="34" charset="0"/>
              </a:rPr>
              <a:t/>
            </a:r>
            <a:br>
              <a:rPr lang="en-US" sz="2000" b="1" dirty="0" smtClean="0">
                <a:solidFill>
                  <a:schemeClr val="tx2">
                    <a:satMod val="130000"/>
                  </a:schemeClr>
                </a:solidFill>
                <a:latin typeface="Calibri Light" panose="020F0302020204030204" pitchFamily="34" charset="0"/>
              </a:rPr>
            </a:br>
            <a:r>
              <a:rPr lang="en-US" sz="2000" b="1" dirty="0">
                <a:solidFill>
                  <a:schemeClr val="tx2">
                    <a:satMod val="130000"/>
                  </a:schemeClr>
                </a:solidFill>
                <a:latin typeface="Calibri Light" panose="020F0302020204030204" pitchFamily="34" charset="0"/>
              </a:rPr>
              <a:t/>
            </a:r>
            <a:br>
              <a:rPr lang="en-US" sz="2000" b="1" dirty="0">
                <a:solidFill>
                  <a:schemeClr val="tx2">
                    <a:satMod val="130000"/>
                  </a:schemeClr>
                </a:solidFill>
                <a:latin typeface="Calibri Light" panose="020F0302020204030204" pitchFamily="34" charset="0"/>
              </a:rPr>
            </a:br>
            <a:r>
              <a:rPr lang="en-US" sz="1800" dirty="0" smtClean="0">
                <a:solidFill>
                  <a:schemeClr val="tx1"/>
                </a:solidFill>
                <a:latin typeface="Calibri Light" panose="020F0302020204030204" pitchFamily="34" charset="0"/>
              </a:rPr>
              <a:t>2010 - - -</a:t>
            </a:r>
            <a:br>
              <a:rPr lang="en-US" sz="1800" dirty="0" smtClean="0">
                <a:solidFill>
                  <a:schemeClr val="tx1"/>
                </a:solidFill>
                <a:latin typeface="Calibri Light" panose="020F0302020204030204" pitchFamily="34" charset="0"/>
              </a:rPr>
            </a:br>
            <a:r>
              <a:rPr lang="en-US" sz="1800" dirty="0" smtClean="0">
                <a:solidFill>
                  <a:schemeClr val="tx1"/>
                </a:solidFill>
                <a:latin typeface="Calibri Light" panose="020F0302020204030204" pitchFamily="34" charset="0"/>
              </a:rPr>
              <a:t/>
            </a:r>
            <a:br>
              <a:rPr lang="en-US" sz="1800" dirty="0" smtClean="0">
                <a:solidFill>
                  <a:schemeClr val="tx1"/>
                </a:solidFill>
                <a:latin typeface="Calibri Light" panose="020F0302020204030204" pitchFamily="34" charset="0"/>
              </a:rPr>
            </a:br>
            <a:r>
              <a:rPr lang="en-US" sz="1800" dirty="0" smtClean="0">
                <a:solidFill>
                  <a:schemeClr val="tx1"/>
                </a:solidFill>
                <a:latin typeface="Calibri Light" panose="020F0302020204030204" pitchFamily="34" charset="0"/>
              </a:rPr>
              <a:t>Number - 55</a:t>
            </a:r>
            <a:br>
              <a:rPr lang="en-US" sz="1800" dirty="0" smtClean="0">
                <a:solidFill>
                  <a:schemeClr val="tx1"/>
                </a:solidFill>
                <a:latin typeface="Calibri Light" panose="020F0302020204030204" pitchFamily="34" charset="0"/>
              </a:rPr>
            </a:br>
            <a:r>
              <a:rPr lang="en-US" sz="1800" dirty="0" smtClean="0">
                <a:solidFill>
                  <a:schemeClr val="tx1"/>
                </a:solidFill>
                <a:latin typeface="Calibri Light" panose="020F0302020204030204" pitchFamily="34" charset="0"/>
              </a:rPr>
              <a:t/>
            </a:r>
            <a:br>
              <a:rPr lang="en-US" sz="1800" dirty="0" smtClean="0">
                <a:solidFill>
                  <a:schemeClr val="tx1"/>
                </a:solidFill>
                <a:latin typeface="Calibri Light" panose="020F0302020204030204" pitchFamily="34" charset="0"/>
              </a:rPr>
            </a:br>
            <a:r>
              <a:rPr lang="en-US" sz="1800" dirty="0" smtClean="0">
                <a:solidFill>
                  <a:schemeClr val="tx1"/>
                </a:solidFill>
                <a:latin typeface="Calibri Light" panose="020F0302020204030204" pitchFamily="34" charset="0"/>
              </a:rPr>
              <a:t>Based on 2010 Census boundaries</a:t>
            </a:r>
            <a:br>
              <a:rPr lang="en-US" sz="1800" dirty="0" smtClean="0">
                <a:solidFill>
                  <a:schemeClr val="tx1"/>
                </a:solidFill>
                <a:latin typeface="Calibri Light" panose="020F0302020204030204" pitchFamily="34" charset="0"/>
              </a:rPr>
            </a:br>
            <a:r>
              <a:rPr lang="en-US" sz="1800" dirty="0" smtClean="0">
                <a:solidFill>
                  <a:schemeClr val="tx1"/>
                </a:solidFill>
                <a:latin typeface="Calibri Light" panose="020F0302020204030204" pitchFamily="34" charset="0"/>
              </a:rPr>
              <a:t/>
            </a:r>
            <a:br>
              <a:rPr lang="en-US" sz="1800" dirty="0" smtClean="0">
                <a:solidFill>
                  <a:schemeClr val="tx1"/>
                </a:solidFill>
                <a:latin typeface="Calibri Light" panose="020F0302020204030204" pitchFamily="34" charset="0"/>
              </a:rPr>
            </a:br>
            <a:r>
              <a:rPr lang="en-US" sz="1800" dirty="0" smtClean="0">
                <a:solidFill>
                  <a:schemeClr val="tx1"/>
                </a:solidFill>
                <a:latin typeface="Calibri Light" panose="020F0302020204030204" pitchFamily="34" charset="0"/>
              </a:rPr>
              <a:t>Aggregations of Census tracts (respectful of neighborhoods)</a:t>
            </a:r>
          </a:p>
        </p:txBody>
      </p:sp>
      <p:pic>
        <p:nvPicPr>
          <p:cNvPr id="1026" name="Picture 2" descr="R:\BNIA\Mapping\Maps of Geographic Boundaries\CSA Map 2010 no tit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8600"/>
            <a:ext cx="5023813" cy="6187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advClick="0" advTm="20000"/>
    </mc:Choice>
    <mc:Fallback>
      <p:transition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51B717-0565-4DE4-A63C-032CF910C7D3}" type="slidenum">
              <a:rPr lang="en-US" sz="1400">
                <a:solidFill>
                  <a:srgbClr val="FFFFFF"/>
                </a:solidFill>
              </a:rPr>
              <a:pPr eaLnBrk="1" hangingPunct="1"/>
              <a:t>5</a:t>
            </a:fld>
            <a:endParaRPr lang="en-US" sz="1400" dirty="0">
              <a:solidFill>
                <a:srgbClr val="FFFFFF"/>
              </a:solidFill>
            </a:endParaRPr>
          </a:p>
        </p:txBody>
      </p:sp>
      <p:sp>
        <p:nvSpPr>
          <p:cNvPr id="8195" name="Rectangle 3"/>
          <p:cNvSpPr>
            <a:spLocks noGrp="1" noChangeArrowheads="1"/>
          </p:cNvSpPr>
          <p:nvPr>
            <p:ph sz="quarter" idx="4294967295"/>
          </p:nvPr>
        </p:nvSpPr>
        <p:spPr>
          <a:xfrm>
            <a:off x="0" y="1219200"/>
            <a:ext cx="7924800" cy="4953000"/>
          </a:xfrm>
        </p:spPr>
        <p:txBody>
          <a:bodyPr>
            <a:normAutofit/>
          </a:bodyPr>
          <a:lstStyle/>
          <a:p>
            <a:pPr marL="402336" lvl="1" indent="0" fontAlgn="auto">
              <a:spcAft>
                <a:spcPts val="0"/>
              </a:spcAft>
              <a:buNone/>
              <a:defRPr/>
            </a:pPr>
            <a:r>
              <a:rPr lang="en-US" sz="1800" dirty="0" smtClean="0">
                <a:latin typeface="Calibri Light" panose="020F0302020204030204" pitchFamily="34" charset="0"/>
              </a:rPr>
              <a:t>Project funded by the Annie E. Casey Foundation</a:t>
            </a:r>
          </a:p>
          <a:p>
            <a:pPr marL="402336" lvl="1" indent="0" fontAlgn="auto">
              <a:spcAft>
                <a:spcPts val="0"/>
              </a:spcAft>
              <a:buNone/>
              <a:defRPr/>
            </a:pPr>
            <a:r>
              <a:rPr lang="en-US" sz="1800" dirty="0" smtClean="0">
                <a:latin typeface="Calibri Light" panose="020F0302020204030204" pitchFamily="34" charset="0"/>
              </a:rPr>
              <a:t>Many new indicators in Vital Signs 11, continued tracking for Vital Signs 12</a:t>
            </a:r>
            <a:endParaRPr lang="en-US" sz="1800" u="sng" dirty="0">
              <a:latin typeface="Calibri Light" panose="020F0302020204030204" pitchFamily="34" charset="0"/>
            </a:endParaRPr>
          </a:p>
          <a:p>
            <a:pPr marL="402336" lvl="1" indent="0" fontAlgn="auto">
              <a:spcAft>
                <a:spcPts val="0"/>
              </a:spcAft>
              <a:buNone/>
              <a:defRPr/>
            </a:pPr>
            <a:r>
              <a:rPr lang="en-US" sz="1800" dirty="0" smtClean="0">
                <a:latin typeface="Calibri Light" panose="020F0302020204030204" pitchFamily="34" charset="0"/>
              </a:rPr>
              <a:t>Available at the CSA data </a:t>
            </a:r>
            <a:r>
              <a:rPr lang="en-US" sz="1800" u="sng" dirty="0" smtClean="0">
                <a:latin typeface="Calibri Light" panose="020F0302020204030204" pitchFamily="34" charset="0"/>
              </a:rPr>
              <a:t>FREE</a:t>
            </a:r>
            <a:r>
              <a:rPr lang="en-US" sz="1800" dirty="0" smtClean="0">
                <a:latin typeface="Calibri Light" panose="020F0302020204030204" pitchFamily="34" charset="0"/>
              </a:rPr>
              <a:t> on BNIA-JFI website</a:t>
            </a:r>
          </a:p>
          <a:p>
            <a:pPr marL="640080" lvl="1" indent="-237744" fontAlgn="auto">
              <a:spcAft>
                <a:spcPts val="0"/>
              </a:spcAft>
              <a:buFont typeface="Verdana"/>
              <a:buChar char="◦"/>
              <a:defRPr/>
            </a:pPr>
            <a:endParaRPr lang="en-US" sz="1800" dirty="0" smtClean="0">
              <a:latin typeface="Calibri Light" panose="020F0302020204030204" pitchFamily="34" charset="0"/>
            </a:endParaRPr>
          </a:p>
          <a:p>
            <a:pPr marL="640080" lvl="1" indent="-237744" fontAlgn="auto">
              <a:spcAft>
                <a:spcPts val="0"/>
              </a:spcAft>
              <a:buFont typeface="Verdana"/>
              <a:buChar char="◦"/>
              <a:defRPr/>
            </a:pPr>
            <a:endParaRPr lang="en-US" sz="1800" dirty="0" smtClean="0">
              <a:latin typeface="Calibri Light" panose="020F03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5665"/>
            <a:ext cx="3172268" cy="1066949"/>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85000" b="11402"/>
          <a:stretch/>
        </p:blipFill>
        <p:spPr>
          <a:xfrm>
            <a:off x="7601414" y="240283"/>
            <a:ext cx="1371600" cy="1224372"/>
          </a:xfrm>
          <a:prstGeom prst="rect">
            <a:avLst/>
          </a:prstGeom>
        </p:spPr>
      </p:pic>
      <p:pic>
        <p:nvPicPr>
          <p:cNvPr id="4" name="Picture 3"/>
          <p:cNvPicPr>
            <a:picLocks noChangeAspect="1"/>
          </p:cNvPicPr>
          <p:nvPr/>
        </p:nvPicPr>
        <p:blipFill rotWithShape="1">
          <a:blip r:embed="rId5"/>
          <a:srcRect l="17353" t="6863" r="17390" b="14706"/>
          <a:stretch/>
        </p:blipFill>
        <p:spPr>
          <a:xfrm>
            <a:off x="1219200" y="2328220"/>
            <a:ext cx="6553200" cy="44303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249F4D2-BEC3-49D0-9484-00112C1ACAD1}" type="slidenum">
              <a:rPr lang="en-US" smtClean="0"/>
              <a:pPr>
                <a:defRPr/>
              </a:pPr>
              <a:t>6</a:t>
            </a:fld>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066" t="7777" r="783" b="-2220"/>
          <a:stretch/>
        </p:blipFill>
        <p:spPr>
          <a:xfrm>
            <a:off x="76200" y="381000"/>
            <a:ext cx="4724400" cy="6477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098" t="5720" r="5752" b="4279"/>
          <a:stretch/>
        </p:blipFill>
        <p:spPr>
          <a:xfrm>
            <a:off x="4419600" y="266699"/>
            <a:ext cx="4724400" cy="6172201"/>
          </a:xfrm>
          <a:prstGeom prst="rect">
            <a:avLst/>
          </a:prstGeom>
        </p:spPr>
      </p:pic>
    </p:spTree>
    <p:extLst>
      <p:ext uri="{BB962C8B-B14F-4D97-AF65-F5344CB8AC3E}">
        <p14:creationId xmlns:p14="http://schemas.microsoft.com/office/powerpoint/2010/main" val="1616653956"/>
      </p:ext>
    </p:extLst>
  </p:cSld>
  <p:clrMapOvr>
    <a:masterClrMapping/>
  </p:clrMapOvr>
  <mc:AlternateContent xmlns:mc="http://schemas.openxmlformats.org/markup-compatibility/2006">
    <mc:Choice xmlns:p14="http://schemas.microsoft.com/office/powerpoint/2010/main" Requires="p14">
      <p:transition p14:dur="0" advClick="0" advTm="20000"/>
    </mc:Choice>
    <mc:Fallback>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1219200"/>
            <a:ext cx="4305300" cy="5410200"/>
          </a:xfrm>
          <a:prstGeom prst="rect">
            <a:avLst/>
          </a:prstGeom>
        </p:spPr>
      </p:pic>
      <p:sp>
        <p:nvSpPr>
          <p:cNvPr id="4" name="Title 3"/>
          <p:cNvSpPr>
            <a:spLocks noGrp="1"/>
          </p:cNvSpPr>
          <p:nvPr>
            <p:ph type="title"/>
          </p:nvPr>
        </p:nvSpPr>
        <p:spPr/>
        <p:txBody>
          <a:bodyPr/>
          <a:lstStyle/>
          <a:p>
            <a:pPr algn="l"/>
            <a:r>
              <a:rPr lang="en-US" dirty="0" smtClean="0">
                <a:latin typeface="Calibri Light" pitchFamily="34" charset="0"/>
              </a:rPr>
              <a:t>“Green Renaissance”</a:t>
            </a:r>
            <a:endParaRPr lang="en-US" dirty="0">
              <a:latin typeface="Calibri Light" pitchFamily="34" charset="0"/>
            </a:endParaRPr>
          </a:p>
        </p:txBody>
      </p:sp>
      <p:sp>
        <p:nvSpPr>
          <p:cNvPr id="5" name="Content Placeholder 4"/>
          <p:cNvSpPr>
            <a:spLocks noGrp="1"/>
          </p:cNvSpPr>
          <p:nvPr>
            <p:ph sz="half" idx="1"/>
          </p:nvPr>
        </p:nvSpPr>
        <p:spPr/>
        <p:txBody>
          <a:bodyPr/>
          <a:lstStyle/>
          <a:p>
            <a:r>
              <a:rPr lang="en-US" dirty="0" smtClean="0"/>
              <a:t>Strategies for converting vacant and abandoned properties and/or land into green amenities for the City</a:t>
            </a:r>
          </a:p>
          <a:p>
            <a:r>
              <a:rPr lang="en-US" dirty="0" smtClean="0"/>
              <a:t>8 patterns with guidelines for each</a:t>
            </a:r>
            <a:endParaRPr lang="en-US" dirty="0"/>
          </a:p>
        </p:txBody>
      </p:sp>
    </p:spTree>
    <p:extLst>
      <p:ext uri="{BB962C8B-B14F-4D97-AF65-F5344CB8AC3E}">
        <p14:creationId xmlns:p14="http://schemas.microsoft.com/office/powerpoint/2010/main" val="300822983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00200"/>
            <a:ext cx="1059881" cy="10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8891" y="1600200"/>
            <a:ext cx="1059881" cy="106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0" y="1524000"/>
            <a:ext cx="1828800" cy="1015663"/>
          </a:xfrm>
          <a:prstGeom prst="rect">
            <a:avLst/>
          </a:prstGeom>
          <a:noFill/>
        </p:spPr>
        <p:txBody>
          <a:bodyPr wrap="square" rtlCol="0">
            <a:spAutoFit/>
          </a:bodyPr>
          <a:lstStyle/>
          <a:p>
            <a:r>
              <a:rPr lang="en-US" sz="2000" dirty="0" smtClean="0">
                <a:latin typeface="+mn-lt"/>
              </a:rPr>
              <a:t>Community Managed Open Space</a:t>
            </a:r>
            <a:endParaRPr lang="en-US" sz="2000" dirty="0">
              <a:latin typeface="+mn-lt"/>
            </a:endParaRPr>
          </a:p>
        </p:txBody>
      </p:sp>
      <p:sp>
        <p:nvSpPr>
          <p:cNvPr id="24" name="TextBox 23"/>
          <p:cNvSpPr txBox="1"/>
          <p:nvPr/>
        </p:nvSpPr>
        <p:spPr>
          <a:xfrm>
            <a:off x="5562600" y="1524000"/>
            <a:ext cx="1828800" cy="707886"/>
          </a:xfrm>
          <a:prstGeom prst="rect">
            <a:avLst/>
          </a:prstGeom>
          <a:noFill/>
        </p:spPr>
        <p:txBody>
          <a:bodyPr wrap="square" rtlCol="0">
            <a:spAutoFit/>
          </a:bodyPr>
          <a:lstStyle/>
          <a:p>
            <a:r>
              <a:rPr lang="en-US" sz="2000" dirty="0" err="1" smtClean="0">
                <a:latin typeface="+mn-lt"/>
              </a:rPr>
              <a:t>Stormwater</a:t>
            </a:r>
            <a:r>
              <a:rPr lang="en-US" sz="2000" dirty="0" smtClean="0">
                <a:latin typeface="+mn-lt"/>
              </a:rPr>
              <a:t> Management</a:t>
            </a:r>
            <a:endParaRPr lang="en-US" sz="2000" dirty="0">
              <a:latin typeface="+mn-lt"/>
            </a:endParaRPr>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8046" y="2789752"/>
            <a:ext cx="6581690" cy="376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normAutofit/>
          </a:bodyPr>
          <a:lstStyle/>
          <a:p>
            <a:pPr algn="l"/>
            <a:r>
              <a:rPr lang="en-US" dirty="0" smtClean="0">
                <a:latin typeface="Calibri Light" pitchFamily="34" charset="0"/>
              </a:rPr>
              <a:t>Baltimore’s Green Patterns</a:t>
            </a:r>
            <a:endParaRPr lang="en-US" dirty="0">
              <a:latin typeface="Calibri Light" pitchFamily="34" charset="0"/>
            </a:endParaRPr>
          </a:p>
        </p:txBody>
      </p:sp>
    </p:spTree>
    <p:extLst>
      <p:ext uri="{BB962C8B-B14F-4D97-AF65-F5344CB8AC3E}">
        <p14:creationId xmlns:p14="http://schemas.microsoft.com/office/powerpoint/2010/main" val="21199156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dirty="0" smtClean="0">
                <a:latin typeface="Calibri Light" panose="020F0302020204030204" pitchFamily="34" charset="0"/>
              </a:rPr>
              <a:t>Baltimore </a:t>
            </a:r>
            <a:r>
              <a:rPr lang="en-US" dirty="0">
                <a:latin typeface="Calibri Light" panose="020F0302020204030204" pitchFamily="34" charset="0"/>
              </a:rPr>
              <a:t>Green Registry</a:t>
            </a:r>
            <a:br>
              <a:rPr lang="en-US" dirty="0">
                <a:latin typeface="Calibri Light" panose="020F0302020204030204" pitchFamily="34" charset="0"/>
              </a:rPr>
            </a:br>
            <a:r>
              <a:rPr lang="en-US" sz="3200" dirty="0">
                <a:latin typeface="Calibri Light" panose="020F0302020204030204" pitchFamily="34" charset="0"/>
                <a:hlinkClick r:id="rId3"/>
              </a:rPr>
              <a:t>http://water.bniajfi.org/</a:t>
            </a:r>
            <a:endParaRPr lang="en-US" sz="3200" dirty="0">
              <a:latin typeface="Calibri Light" panose="020F0302020204030204" pitchFamily="34" charset="0"/>
            </a:endParaRPr>
          </a:p>
        </p:txBody>
      </p:sp>
      <p:sp>
        <p:nvSpPr>
          <p:cNvPr id="5" name="Content Placeholder 4"/>
          <p:cNvSpPr>
            <a:spLocks noGrp="1"/>
          </p:cNvSpPr>
          <p:nvPr>
            <p:ph idx="1"/>
          </p:nvPr>
        </p:nvSpPr>
        <p:spPr>
          <a:xfrm>
            <a:off x="457200" y="1858962"/>
            <a:ext cx="8229600" cy="4525963"/>
          </a:xfrm>
        </p:spPr>
        <p:txBody>
          <a:bodyPr>
            <a:normAutofit/>
          </a:bodyPr>
          <a:lstStyle/>
          <a:p>
            <a:r>
              <a:rPr lang="en-US" sz="2800" dirty="0" smtClean="0">
                <a:latin typeface="Calibri Light" panose="020F0302020204030204" pitchFamily="34" charset="0"/>
              </a:rPr>
              <a:t>Collaboration of Baltimore Neighborhood Indicators Alliance (BNIA) and Baltimore Urban Waters Partnership</a:t>
            </a:r>
          </a:p>
          <a:p>
            <a:r>
              <a:rPr lang="en-US" sz="2800" b="1" dirty="0" smtClean="0">
                <a:latin typeface="Calibri Light" panose="020F0302020204030204" pitchFamily="34" charset="0"/>
              </a:rPr>
              <a:t>BNIA</a:t>
            </a:r>
            <a:r>
              <a:rPr lang="en-US" sz="2800" dirty="0" smtClean="0">
                <a:latin typeface="Calibri Light" panose="020F0302020204030204" pitchFamily="34" charset="0"/>
              </a:rPr>
              <a:t>: interested in developing indicators of sustainability for Vital Signs community indicator project and policy tracking</a:t>
            </a:r>
          </a:p>
          <a:p>
            <a:r>
              <a:rPr lang="en-US" sz="2800" b="1" dirty="0" smtClean="0">
                <a:latin typeface="Calibri Light" panose="020F0302020204030204" pitchFamily="34" charset="0"/>
              </a:rPr>
              <a:t>Urban Waters</a:t>
            </a:r>
            <a:r>
              <a:rPr lang="en-US" sz="2800" dirty="0" smtClean="0">
                <a:latin typeface="Calibri Light" panose="020F0302020204030204" pitchFamily="34" charset="0"/>
              </a:rPr>
              <a:t>: interested in help with assembling primary data and in neighborhood context</a:t>
            </a:r>
          </a:p>
        </p:txBody>
      </p:sp>
    </p:spTree>
    <p:extLst>
      <p:ext uri="{BB962C8B-B14F-4D97-AF65-F5344CB8AC3E}">
        <p14:creationId xmlns:p14="http://schemas.microsoft.com/office/powerpoint/2010/main" val="414637304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16090</TotalTime>
  <Words>934</Words>
  <Application>Microsoft Office PowerPoint</Application>
  <PresentationFormat>On-screen Show (4:3)</PresentationFormat>
  <Paragraphs>97</Paragraphs>
  <Slides>15</Slides>
  <Notes>8</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Equity</vt:lpstr>
      <vt:lpstr>Office Theme</vt:lpstr>
      <vt:lpstr>PowerPoint Presentation</vt:lpstr>
      <vt:lpstr>History of BNIA-JFI</vt:lpstr>
      <vt:lpstr>BNIA Database</vt:lpstr>
      <vt:lpstr>Baltimore City CSAs    2010 - - -  Number - 55  Based on 2010 Census boundaries  Aggregations of Census tracts (respectful of neighborhoods)</vt:lpstr>
      <vt:lpstr>PowerPoint Presentation</vt:lpstr>
      <vt:lpstr>PowerPoint Presentation</vt:lpstr>
      <vt:lpstr>“Green Renaissance”</vt:lpstr>
      <vt:lpstr>Baltimore’s Green Patterns</vt:lpstr>
      <vt:lpstr>Baltimore Green Registry http://water.bniajfi.org/</vt:lpstr>
      <vt:lpstr>Current Data on the Map</vt:lpstr>
      <vt:lpstr>Data Sources</vt:lpstr>
      <vt:lpstr>Baltimore Urban Waters</vt:lpstr>
      <vt:lpstr>PowerPoint Presentation</vt:lpstr>
      <vt:lpstr>Challenges</vt:lpstr>
      <vt:lpstr>Enjoy our website   bniajfi.org </vt:lpstr>
    </vt:vector>
  </TitlesOfParts>
  <Company>eclipsed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Devil Presentation</dc:title>
  <dc:creator>eclipse</dc:creator>
  <cp:lastModifiedBy>updater</cp:lastModifiedBy>
  <cp:revision>241</cp:revision>
  <cp:lastPrinted>2015-08-31T19:26:47Z</cp:lastPrinted>
  <dcterms:created xsi:type="dcterms:W3CDTF">2002-10-29T16:53:47Z</dcterms:created>
  <dcterms:modified xsi:type="dcterms:W3CDTF">2015-09-01T15:35:32Z</dcterms:modified>
</cp:coreProperties>
</file>