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2"/>
  </p:notesMasterIdLst>
  <p:sldIdLst>
    <p:sldId id="256" r:id="rId5"/>
    <p:sldId id="857" r:id="rId6"/>
    <p:sldId id="855" r:id="rId7"/>
    <p:sldId id="345" r:id="rId8"/>
    <p:sldId id="856" r:id="rId9"/>
    <p:sldId id="346" r:id="rId10"/>
    <p:sldId id="330" r:id="rId11"/>
    <p:sldId id="858" r:id="rId12"/>
    <p:sldId id="311" r:id="rId13"/>
    <p:sldId id="350" r:id="rId14"/>
    <p:sldId id="315" r:id="rId15"/>
    <p:sldId id="340" r:id="rId16"/>
    <p:sldId id="343" r:id="rId17"/>
    <p:sldId id="347" r:id="rId18"/>
    <p:sldId id="319" r:id="rId19"/>
    <p:sldId id="339" r:id="rId20"/>
    <p:sldId id="313" r:id="rId2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5309" autoAdjust="0"/>
  </p:normalViewPr>
  <p:slideViewPr>
    <p:cSldViewPr snapToGrid="0" snapToObjects="1">
      <p:cViewPr varScale="1">
        <p:scale>
          <a:sx n="143" d="100"/>
          <a:sy n="143" d="100"/>
        </p:scale>
        <p:origin x="1002" y="120"/>
      </p:cViewPr>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10/25/2022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0A19E-F03E-4439-8473-00B692EFD32E}" type="slidenum">
              <a:rPr lang="en-US" smtClean="0"/>
              <a:t>1</a:t>
            </a:fld>
            <a:endParaRPr lang="en-US"/>
          </a:p>
        </p:txBody>
      </p:sp>
    </p:spTree>
    <p:extLst>
      <p:ext uri="{BB962C8B-B14F-4D97-AF65-F5344CB8AC3E}">
        <p14:creationId xmlns:p14="http://schemas.microsoft.com/office/powerpoint/2010/main" val="77442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493207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defTabSz="895545">
              <a:defRPr/>
            </a:pPr>
            <a:r>
              <a:rPr lang="en-US" dirty="0"/>
              <a:t>Grown from 6 founding partners to 30</a:t>
            </a:r>
            <a:r>
              <a:rPr lang="en-US" baseline="0" dirty="0"/>
              <a:t> </a:t>
            </a:r>
            <a:r>
              <a:rPr lang="en-US" dirty="0"/>
              <a:t>and more on the way.</a:t>
            </a:r>
            <a:r>
              <a:rPr lang="en-US" baseline="0" dirty="0"/>
              <a:t> </a:t>
            </a:r>
            <a:r>
              <a:rPr lang="en-US" dirty="0"/>
              <a:t>The partners are housed in various types of institutions</a:t>
            </a:r>
            <a:r>
              <a:rPr lang="en-US" baseline="0" dirty="0"/>
              <a:t>–5 of them have more than 1 organization, so there are 36 institutions for our 32 partner cities. </a:t>
            </a:r>
            <a:r>
              <a:rPr lang="en-US" dirty="0"/>
              <a:t> (39% universities, </a:t>
            </a:r>
            <a:r>
              <a:rPr lang="en-US" baseline="0" dirty="0"/>
              <a:t>25% nonprofits, remaining  split between local funders and regional/local governments).  What we found that is more important than the type of institution is that the are respected by all sectors and have a long-term stake in their community.</a:t>
            </a:r>
            <a:endParaRPr lang="en-US" dirty="0"/>
          </a:p>
          <a:p>
            <a:pPr defTabSz="895545">
              <a:defRPr/>
            </a:pPr>
            <a:endParaRPr lang="en-US" baseline="0" dirty="0"/>
          </a:p>
          <a:p>
            <a:pPr defTabSz="895545">
              <a:defRPr/>
            </a:pPr>
            <a:endParaRPr lang="en-US" baseline="0" dirty="0"/>
          </a:p>
        </p:txBody>
      </p:sp>
      <p:sp>
        <p:nvSpPr>
          <p:cNvPr id="4" name="Slide Number Placeholder 3"/>
          <p:cNvSpPr>
            <a:spLocks noGrp="1"/>
          </p:cNvSpPr>
          <p:nvPr>
            <p:ph type="sldNum" sz="quarter" idx="10"/>
          </p:nvPr>
        </p:nvSpPr>
        <p:spPr/>
        <p:txBody>
          <a:bodyPr/>
          <a:lstStyle/>
          <a:p>
            <a:fld id="{9509C1CF-0B05-42BA-A122-7F697B58632C}" type="slidenum">
              <a:rPr lang="en-US" smtClean="0"/>
              <a:t>11</a:t>
            </a:fld>
            <a:endParaRPr lang="en-US" dirty="0"/>
          </a:p>
        </p:txBody>
      </p:sp>
    </p:spTree>
    <p:extLst>
      <p:ext uri="{BB962C8B-B14F-4D97-AF65-F5344CB8AC3E}">
        <p14:creationId xmlns:p14="http://schemas.microsoft.com/office/powerpoint/2010/main" val="11177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dirty="0"/>
              <a:t>[Laura]</a:t>
            </a:r>
          </a:p>
          <a:p>
            <a:r>
              <a:rPr lang="en-US" dirty="0"/>
              <a:t>Reference</a:t>
            </a:r>
            <a:r>
              <a:rPr lang="en-US" baseline="0" dirty="0"/>
              <a:t> if possible: </a:t>
            </a:r>
          </a:p>
          <a:p>
            <a:endParaRPr lang="en-US" baseline="0" dirty="0"/>
          </a:p>
          <a:p>
            <a:pPr defTabSz="895807">
              <a:spcBef>
                <a:spcPct val="5000"/>
              </a:spcBef>
              <a:spcAft>
                <a:spcPct val="20000"/>
              </a:spcAft>
            </a:pPr>
            <a:r>
              <a:rPr lang="en-US" altLang="en-US" sz="1000" dirty="0"/>
              <a:t>Democratize Information</a:t>
            </a:r>
          </a:p>
          <a:p>
            <a:pPr lvl="1" defTabSz="895807">
              <a:spcBef>
                <a:spcPct val="5000"/>
              </a:spcBef>
              <a:spcAft>
                <a:spcPts val="1764"/>
              </a:spcAft>
            </a:pPr>
            <a:r>
              <a:rPr lang="en-US" altLang="en-US" sz="1000" dirty="0"/>
              <a:t>Facilitate the direct use of data by stakeholders</a:t>
            </a:r>
          </a:p>
          <a:p>
            <a:pPr defTabSz="895807">
              <a:spcBef>
                <a:spcPct val="5000"/>
              </a:spcBef>
              <a:spcAft>
                <a:spcPts val="1176"/>
              </a:spcAft>
            </a:pPr>
            <a:r>
              <a:rPr lang="en-US" altLang="en-US" sz="1000" dirty="0"/>
              <a:t>Serve multiple audiences and purposes </a:t>
            </a:r>
          </a:p>
          <a:p>
            <a:pPr lvl="1" defTabSz="895807">
              <a:spcBef>
                <a:spcPct val="5000"/>
              </a:spcBef>
              <a:spcAft>
                <a:spcPts val="1764"/>
              </a:spcAft>
            </a:pPr>
            <a:r>
              <a:rPr lang="en-US" altLang="en-US" sz="1000" dirty="0"/>
              <a:t>But a central focus on strengthening and empowering low-income neighborhoods and communities of color</a:t>
            </a:r>
          </a:p>
          <a:p>
            <a:pPr defTabSz="895807">
              <a:spcBef>
                <a:spcPct val="5000"/>
              </a:spcBef>
              <a:spcAft>
                <a:spcPts val="1176"/>
              </a:spcAft>
            </a:pPr>
            <a:r>
              <a:rPr lang="en-US" altLang="en-US" sz="1000" dirty="0"/>
              <a:t>Use information to promote collaboration</a:t>
            </a:r>
          </a:p>
          <a:p>
            <a:pPr lvl="1" defTabSz="895807">
              <a:spcBef>
                <a:spcPct val="5000"/>
              </a:spcBef>
              <a:spcAft>
                <a:spcPts val="1176"/>
              </a:spcAft>
            </a:pPr>
            <a:r>
              <a:rPr lang="en-US" altLang="en-US" sz="1000" dirty="0"/>
              <a:t>Acts as a bridge among public agencies, nonprofits, businesses, resident groups</a:t>
            </a:r>
          </a:p>
          <a:p>
            <a:pPr defTabSz="895807"/>
            <a:endParaRPr lang="en-US" sz="1000" dirty="0"/>
          </a:p>
          <a:p>
            <a:pPr defTabSz="895807">
              <a:defRPr/>
            </a:pPr>
            <a:r>
              <a:rPr lang="en-US" altLang="en-US" sz="1000" dirty="0"/>
              <a:t>Success due to: trusted and engaged institutions; relevant high quality data and analysis, mission to support use of data for action</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12</a:t>
            </a:fld>
            <a:endParaRPr lang="en-US" dirty="0"/>
          </a:p>
        </p:txBody>
      </p:sp>
    </p:spTree>
    <p:extLst>
      <p:ext uri="{BB962C8B-B14F-4D97-AF65-F5344CB8AC3E}">
        <p14:creationId xmlns:p14="http://schemas.microsoft.com/office/powerpoint/2010/main" val="353155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dirty="0"/>
              <a:t>[Leah]</a:t>
            </a:r>
          </a:p>
          <a:p>
            <a:r>
              <a:rPr lang="en-US" dirty="0"/>
              <a:t>Urban Institute also serves as</a:t>
            </a:r>
            <a:r>
              <a:rPr lang="en-US" baseline="0" dirty="0"/>
              <a:t> the NNIP partner for the Washington, DC area, and I play a role in that. Local philanthropies in the area have been really interested in bring the racial inequities that exist in our prosperous region to the forefront. </a:t>
            </a:r>
          </a:p>
          <a:p>
            <a:endParaRPr lang="en-US" baseline="0" dirty="0"/>
          </a:p>
          <a:p>
            <a:r>
              <a:rPr lang="en-US" baseline="0" dirty="0"/>
              <a:t>In addition to the administrative data we organize for DC, we used the ACS data to calculate what equity would look like if you saw no differences by race and ethnicity. This map is of Montgomery County, a suburban jurisdiction northwest of DC that is relatively affluent. You can see those that is still quite segregated – That strip of less than 50% white follows the route of a major freeway. </a:t>
            </a:r>
          </a:p>
          <a:p>
            <a:endParaRPr lang="en-US" baseline="0" dirty="0"/>
          </a:p>
          <a:p>
            <a:r>
              <a:rPr lang="en-US" baseline="0" dirty="0"/>
              <a:t>We found that despite affluence large inequities existed in education, income, and homeownership. For example, in an equitable Montgomery County we’d expect to see 6200 additional black residents and almost 32000 Latino residents with a high school degree. </a:t>
            </a:r>
          </a:p>
          <a:p>
            <a:endParaRPr lang="en-US" baseline="0" dirty="0"/>
          </a:p>
          <a:p>
            <a:r>
              <a:rPr lang="en-US" baseline="0" dirty="0"/>
              <a:t>The local foundations shared this data with the County Council  - who in April passed a resolution that referenced the report and will take a look at equity as a step towards requiring a racial equity impact assessment on new legislation.  [review </a:t>
            </a:r>
            <a:r>
              <a:rPr lang="en-US" baseline="0" dirty="0" err="1"/>
              <a:t>smartsheet</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dirty="0"/>
          </a:p>
        </p:txBody>
      </p:sp>
    </p:spTree>
    <p:extLst>
      <p:ext uri="{BB962C8B-B14F-4D97-AF65-F5344CB8AC3E}">
        <p14:creationId xmlns:p14="http://schemas.microsoft.com/office/powerpoint/2010/main" val="60002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assemble and collect </a:t>
            </a:r>
            <a:r>
              <a:rPr lang="en-US" baseline="0" dirty="0" err="1"/>
              <a:t>ngh</a:t>
            </a:r>
            <a:r>
              <a:rPr lang="en-US" baseline="0" dirty="0"/>
              <a:t> data</a:t>
            </a:r>
          </a:p>
          <a:p>
            <a:r>
              <a:rPr lang="en-US" baseline="0" dirty="0"/>
              <a:t> - work with local groups to USE the data  -  - make sure everyone has access – </a:t>
            </a:r>
            <a:r>
              <a:rPr lang="en-US" baseline="0" dirty="0" err="1"/>
              <a:t>esp</a:t>
            </a:r>
            <a:r>
              <a:rPr lang="en-US" baseline="0" dirty="0"/>
              <a:t> communities under stress that have traditionally not had access to data.</a:t>
            </a:r>
          </a:p>
          <a:p>
            <a:r>
              <a:rPr lang="en-US" baseline="0" dirty="0"/>
              <a:t> - build up the culture of valuing using data and the capacity to do so.</a:t>
            </a:r>
          </a:p>
        </p:txBody>
      </p:sp>
      <p:sp>
        <p:nvSpPr>
          <p:cNvPr id="4" name="Slide Number Placeholder 3"/>
          <p:cNvSpPr>
            <a:spLocks noGrp="1"/>
          </p:cNvSpPr>
          <p:nvPr>
            <p:ph type="sldNum" sz="quarter" idx="10"/>
          </p:nvPr>
        </p:nvSpPr>
        <p:spPr/>
        <p:txBody>
          <a:bodyPr/>
          <a:lstStyle/>
          <a:p>
            <a:fld id="{91C0A19E-F03E-4439-8473-00B692EFD32E}" type="slidenum">
              <a:rPr lang="en-US" smtClean="0"/>
              <a:t>14</a:t>
            </a:fld>
            <a:endParaRPr lang="en-US" dirty="0"/>
          </a:p>
        </p:txBody>
      </p:sp>
    </p:spTree>
    <p:extLst>
      <p:ext uri="{BB962C8B-B14F-4D97-AF65-F5344CB8AC3E}">
        <p14:creationId xmlns:p14="http://schemas.microsoft.com/office/powerpoint/2010/main" val="67749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defTabSz="946598">
              <a:defRPr/>
            </a:pPr>
            <a:r>
              <a:rPr lang="en-US" altLang="en-US" sz="900" dirty="0">
                <a:solidFill>
                  <a:srgbClr val="336699"/>
                </a:solidFill>
                <a:latin typeface="Arial" panose="020B0604020202020204" pitchFamily="34" charset="0"/>
                <a:cs typeface="Arial" panose="020B0604020202020204" pitchFamily="34" charset="0"/>
              </a:rPr>
              <a:t>To move from these specific examples to more general activities = One of the major categories of activities that NNIP Partners perform is to - Assemble, transform and maintain data. What is more unique about NNIP partners is that they focus on collecting administrative data. </a:t>
            </a:r>
          </a:p>
          <a:p>
            <a:pPr defTabSz="946598">
              <a:defRPr/>
            </a:pPr>
            <a:endParaRPr lang="en-US" sz="900" dirty="0">
              <a:latin typeface="Arial" pitchFamily="34" charset="0"/>
              <a:cs typeface="Arial" pitchFamily="34" charset="0"/>
            </a:endParaRPr>
          </a:p>
          <a:p>
            <a:pPr marL="177489" indent="-177489">
              <a:buFont typeface="Arial" pitchFamily="34" charset="0"/>
              <a:buChar char="•"/>
              <a:defRPr/>
            </a:pPr>
            <a:r>
              <a:rPr lang="en-US" sz="900" dirty="0">
                <a:latin typeface="Arial" pitchFamily="34" charset="0"/>
                <a:cs typeface="Arial" pitchFamily="34" charset="0"/>
              </a:rPr>
              <a:t>The partners collect data once from police, schools, health department; and </a:t>
            </a:r>
            <a:r>
              <a:rPr lang="en-US" sz="900" b="1" dirty="0">
                <a:latin typeface="Arial" pitchFamily="34" charset="0"/>
                <a:cs typeface="Arial" pitchFamily="34" charset="0"/>
              </a:rPr>
              <a:t>add value by cleaning the data</a:t>
            </a:r>
            <a:r>
              <a:rPr lang="en-US" sz="900" dirty="0">
                <a:latin typeface="Arial" pitchFamily="34" charset="0"/>
                <a:cs typeface="Arial" pitchFamily="34" charset="0"/>
              </a:rPr>
              <a:t>; and develop ngh-level indicators.</a:t>
            </a:r>
          </a:p>
          <a:p>
            <a:pPr marL="177489" indent="-177489">
              <a:buFont typeface="Arial" pitchFamily="34" charset="0"/>
              <a:buChar char="•"/>
              <a:defRPr/>
            </a:pPr>
            <a:endParaRPr lang="en-US" sz="900" dirty="0">
              <a:latin typeface="Arial" pitchFamily="34" charset="0"/>
              <a:cs typeface="Arial" pitchFamily="34" charset="0"/>
            </a:endParaRPr>
          </a:p>
          <a:p>
            <a:pPr marL="177489" indent="-177489">
              <a:buFont typeface="Arial" pitchFamily="34" charset="0"/>
              <a:buChar char="•"/>
              <a:defRPr/>
            </a:pPr>
            <a:r>
              <a:rPr lang="en-US" sz="900" dirty="0">
                <a:latin typeface="Arial" pitchFamily="34" charset="0"/>
                <a:cs typeface="Arial" pitchFamily="34" charset="0"/>
              </a:rPr>
              <a:t>The 3 key aspects of the data that partners maintain as we described in the NNIP model earlier – are: </a:t>
            </a:r>
          </a:p>
          <a:p>
            <a:pPr marL="177489" indent="-177489" defTabSz="895545">
              <a:buFont typeface="Arial" pitchFamily="34" charset="0"/>
              <a:buChar char="•"/>
              <a:defRPr/>
            </a:pPr>
            <a:r>
              <a:rPr lang="en-US" sz="900" b="1" u="sng" dirty="0">
                <a:latin typeface="Arial" pitchFamily="34" charset="0"/>
                <a:cs typeface="Arial" pitchFamily="34" charset="0"/>
              </a:rPr>
              <a:t>Neighborhood-level</a:t>
            </a:r>
            <a:r>
              <a:rPr lang="en-US" sz="900" dirty="0">
                <a:latin typeface="Arial" pitchFamily="34" charset="0"/>
                <a:cs typeface="Arial" pitchFamily="34" charset="0"/>
              </a:rPr>
              <a:t> is key since problems are not evenly distributed across cities and priority issues vary across neighborhoods.</a:t>
            </a:r>
          </a:p>
          <a:p>
            <a:pPr marL="177489" indent="-177489" defTabSz="895545">
              <a:buFont typeface="Arial" pitchFamily="34" charset="0"/>
              <a:buChar char="•"/>
              <a:defRPr/>
            </a:pPr>
            <a:r>
              <a:rPr lang="en-US" sz="900" b="1" u="sng" dirty="0">
                <a:latin typeface="Arial" pitchFamily="34" charset="0"/>
                <a:cs typeface="Arial" pitchFamily="34" charset="0"/>
              </a:rPr>
              <a:t>Multiple topics:  </a:t>
            </a:r>
            <a:r>
              <a:rPr lang="en-US" sz="900" dirty="0">
                <a:latin typeface="Arial" pitchFamily="34" charset="0"/>
                <a:cs typeface="Arial" pitchFamily="34" charset="0"/>
              </a:rPr>
              <a:t>the ability to cover many issues is critical: residents don’t experience their community in silos and the solutions aren’t siloed either. I think you’ll see examples of this through out the meeting.</a:t>
            </a:r>
          </a:p>
          <a:p>
            <a:pPr marL="177489" indent="-177489" defTabSz="895545">
              <a:buFont typeface="Arial" pitchFamily="34" charset="0"/>
              <a:buChar char="•"/>
              <a:defRPr/>
            </a:pPr>
            <a:r>
              <a:rPr lang="en-US" sz="900" b="1" u="sng" dirty="0">
                <a:latin typeface="Arial" pitchFamily="34" charset="0"/>
                <a:cs typeface="Arial" pitchFamily="34" charset="0"/>
              </a:rPr>
              <a:t>Recurrent:  </a:t>
            </a:r>
            <a:r>
              <a:rPr lang="en-US" sz="900" dirty="0">
                <a:latin typeface="Arial" pitchFamily="34" charset="0"/>
                <a:cs typeface="Arial" pitchFamily="34" charset="0"/>
              </a:rPr>
              <a:t>Not just one-time project, but formal agreements to get the data every year or sometimes every day to be ready when need for data arise</a:t>
            </a:r>
          </a:p>
          <a:p>
            <a:pPr marL="177489" indent="-177489" defTabSz="895545">
              <a:buFont typeface="Arial" pitchFamily="34" charset="0"/>
              <a:buChar char="•"/>
              <a:defRPr/>
            </a:pPr>
            <a:endParaRPr lang="en-US" sz="900" dirty="0">
              <a:latin typeface="Arial" pitchFamily="34" charset="0"/>
              <a:cs typeface="Arial" pitchFamily="34" charset="0"/>
            </a:endParaRPr>
          </a:p>
          <a:p>
            <a:pPr defTabSz="895545">
              <a:defRPr/>
            </a:pPr>
            <a:r>
              <a:rPr lang="en-US" sz="900" dirty="0">
                <a:latin typeface="Arial" pitchFamily="34" charset="0"/>
                <a:cs typeface="Arial" pitchFamily="34" charset="0"/>
              </a:rPr>
              <a:t>Result is a one-stop shop that is a </a:t>
            </a:r>
            <a:r>
              <a:rPr lang="en-US" sz="900" u="sng" dirty="0">
                <a:latin typeface="Arial" pitchFamily="34" charset="0"/>
                <a:cs typeface="Arial" pitchFamily="34" charset="0"/>
              </a:rPr>
              <a:t>flexible resource </a:t>
            </a:r>
            <a:r>
              <a:rPr lang="en-US" sz="900" dirty="0">
                <a:latin typeface="Arial" pitchFamily="34" charset="0"/>
                <a:cs typeface="Arial" pitchFamily="34" charset="0"/>
              </a:rPr>
              <a:t>for the whole community – much more cost-effective than each nonprofit group trying to do it themselves. There is an economy of scale.</a:t>
            </a:r>
          </a:p>
          <a:p>
            <a:pPr marL="177489" indent="-177489">
              <a:buFont typeface="Arial" pitchFamily="34" charset="0"/>
              <a:buChar char="•"/>
              <a:defRPr/>
            </a:pPr>
            <a:endParaRPr lang="en-US" sz="900" dirty="0">
              <a:latin typeface="Arial" pitchFamily="34" charset="0"/>
              <a:cs typeface="Arial" pitchFamily="34" charset="0"/>
            </a:endParaRPr>
          </a:p>
          <a:p>
            <a:pPr eaLnBrk="1" hangingPunct="1">
              <a:buFont typeface="Arial" pitchFamily="34" charset="0"/>
              <a:buNone/>
              <a:defRPr/>
            </a:pPr>
            <a:r>
              <a:rPr lang="en-US" sz="900" dirty="0">
                <a:latin typeface="Arial" pitchFamily="34" charset="0"/>
                <a:cs typeface="Arial" pitchFamily="34" charset="0"/>
              </a:rPr>
              <a:t>This part is hard work and the systems are built </a:t>
            </a:r>
            <a:r>
              <a:rPr lang="en-US" sz="900" u="sng" dirty="0">
                <a:latin typeface="Arial" pitchFamily="34" charset="0"/>
                <a:cs typeface="Arial" pitchFamily="34" charset="0"/>
              </a:rPr>
              <a:t>incrementally</a:t>
            </a:r>
            <a:r>
              <a:rPr lang="en-US" sz="900" dirty="0">
                <a:latin typeface="Arial" pitchFamily="34" charset="0"/>
                <a:cs typeface="Arial" pitchFamily="34" charset="0"/>
              </a:rPr>
              <a:t>.  Perspective of investment in infrastructure – which requires commitment from partner org and their funders to grow and support the systems over time.</a:t>
            </a:r>
          </a:p>
          <a:p>
            <a:pPr defTabSz="946598">
              <a:defRPr/>
            </a:pPr>
            <a:endParaRPr lang="en-US" altLang="en-US" sz="900" dirty="0">
              <a:solidFill>
                <a:srgbClr val="336699"/>
              </a:solidFill>
              <a:latin typeface="Arial" panose="020B0604020202020204" pitchFamily="34" charset="0"/>
              <a:cs typeface="Arial" panose="020B0604020202020204" pitchFamily="34" charset="0"/>
            </a:endParaRPr>
          </a:p>
          <a:p>
            <a:pPr defTabSz="946598">
              <a:defRPr/>
            </a:pPr>
            <a:endParaRPr lang="en-US" altLang="en-US" sz="900" dirty="0">
              <a:solidFill>
                <a:srgbClr val="336699"/>
              </a:solidFill>
              <a:latin typeface="Arial" panose="020B0604020202020204" pitchFamily="34" charset="0"/>
              <a:cs typeface="Arial" panose="020B0604020202020204" pitchFamily="34" charset="0"/>
            </a:endParaRPr>
          </a:p>
          <a:p>
            <a:r>
              <a:rPr lang="en-US" dirty="0"/>
              <a:t>NNIP views data as a tool that can bring stakeholders together to make progress on ambitious community goals. But we recognize that data are shaped by the biases of the people and institutions that create them and have been used to harm people and communities. NNIP partners aim to provide independent analysis driven by the data. To do so we strive to be critical consumers of data, to understand how each data source can be used and how it shouldn’t, and to minimize the risk that the data poses. [link to equitable data practices brief]. We know involving people and communities represented in the data in the collection, interpretation, and dissemination of information will lead to better data, conclusions, and </a:t>
            </a:r>
            <a:r>
              <a:rPr lang="en-US" dirty="0" err="1"/>
              <a:t>decisionmak</a:t>
            </a: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1C0A19E-F03E-4439-8473-00B692EFD32E}" type="slidenum">
              <a:rPr lang="en-US" smtClean="0"/>
              <a:t>15</a:t>
            </a:fld>
            <a:endParaRPr lang="en-US" dirty="0"/>
          </a:p>
        </p:txBody>
      </p:sp>
    </p:spTree>
    <p:extLst>
      <p:ext uri="{BB962C8B-B14F-4D97-AF65-F5344CB8AC3E}">
        <p14:creationId xmlns:p14="http://schemas.microsoft.com/office/powerpoint/2010/main" val="2568291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r>
              <a:rPr lang="en-US" dirty="0"/>
              <a:t>Though</a:t>
            </a:r>
            <a:r>
              <a:rPr lang="en-US" baseline="0" dirty="0"/>
              <a:t> the data is necessary and hard work to accomplish, the most important set of activities that partners take on are to disseminate information and apply the data to achieve impact as you heard in the earlier examples. These activities take on a variety of forms – from the more passive dissemination of data in neighborhood profiles on a website to conducting in-depth analyses of local conditions and programs. To truly get the data out there and used NNIP Partners need to be actively engaging will local stakeholders..</a:t>
            </a:r>
          </a:p>
          <a:p>
            <a:endParaRPr lang="en-US" baseline="0" dirty="0"/>
          </a:p>
          <a:p>
            <a:r>
              <a:rPr lang="en-US" baseline="0" dirty="0"/>
              <a:t>The other set of activities is about increasing the capacity of the community to use data through training and education and to advocate for or collaborate in ways the strengthen local data capacity and use of data. You’ll hear from our partners on how they’ve done some of this tomorrow through their involvement with the open data efforts in their cities. </a:t>
            </a:r>
            <a:endParaRPr lang="en-US" dirty="0"/>
          </a:p>
          <a:p>
            <a:endParaRPr lang="en-US" dirty="0"/>
          </a:p>
          <a:p>
            <a:r>
              <a:rPr lang="en-US" dirty="0"/>
              <a:t>***Reference*****************************</a:t>
            </a:r>
          </a:p>
          <a:p>
            <a:r>
              <a:rPr lang="en-US" dirty="0"/>
              <a:t>Disseminate information and apply the data to achieve impact.</a:t>
            </a:r>
          </a:p>
          <a:p>
            <a:pPr lvl="1"/>
            <a:r>
              <a:rPr lang="en-US" dirty="0"/>
              <a:t>Maintain a website with static neighborhood data and/or interactive tools</a:t>
            </a:r>
          </a:p>
          <a:p>
            <a:pPr lvl="1"/>
            <a:r>
              <a:rPr lang="en-US" dirty="0"/>
              <a:t>Prepare data products for local clients (maps, fact sheets, data excerpts) </a:t>
            </a:r>
          </a:p>
          <a:p>
            <a:pPr lvl="1"/>
            <a:r>
              <a:rPr lang="en-US" dirty="0"/>
              <a:t>Conduct analyses of local conditions, programs, and policies </a:t>
            </a:r>
          </a:p>
          <a:p>
            <a:pPr lvl="1"/>
            <a:r>
              <a:rPr lang="en-US" dirty="0"/>
              <a:t>Present data and results of local analyses at public forums</a:t>
            </a:r>
          </a:p>
          <a:p>
            <a:pPr lvl="1"/>
            <a:r>
              <a:rPr lang="en-US" dirty="0"/>
              <a:t>Provide ad hoc help and technical assistance to local groups on how to access/use data</a:t>
            </a:r>
          </a:p>
          <a:p>
            <a:pPr lvl="1"/>
            <a:r>
              <a:rPr lang="en-US" dirty="0"/>
              <a:t>Work one-on-one with organizations or foundations on using data for program planning and design</a:t>
            </a:r>
          </a:p>
          <a:p>
            <a:endParaRPr lang="en-US" dirty="0"/>
          </a:p>
          <a:p>
            <a:pPr lvl="0"/>
            <a:r>
              <a:rPr lang="en-US" dirty="0"/>
              <a:t>Use data to strengthen civic capacity and governance.</a:t>
            </a:r>
          </a:p>
          <a:p>
            <a:pPr lvl="1"/>
            <a:r>
              <a:rPr lang="en-US" dirty="0"/>
              <a:t>Provide training to local groups on how to access and use data</a:t>
            </a:r>
          </a:p>
          <a:p>
            <a:pPr lvl="1"/>
            <a:r>
              <a:rPr lang="en-US" dirty="0"/>
              <a:t>Conduct public education on issues related to strengthening local data capacity</a:t>
            </a:r>
          </a:p>
          <a:p>
            <a:pPr lvl="1"/>
            <a:r>
              <a:rPr lang="en-US" dirty="0"/>
              <a:t>Collaborate with others to strengthen local data capacity (serving on civic committees, encouraging open data, etc.)</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16</a:t>
            </a:fld>
            <a:endParaRPr lang="en-US" dirty="0"/>
          </a:p>
        </p:txBody>
      </p:sp>
    </p:spTree>
    <p:extLst>
      <p:ext uri="{BB962C8B-B14F-4D97-AF65-F5344CB8AC3E}">
        <p14:creationId xmlns:p14="http://schemas.microsoft.com/office/powerpoint/2010/main" val="232531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pPr defTabSz="895545">
              <a:defRPr/>
            </a:pPr>
            <a:r>
              <a:rPr lang="en-US" dirty="0"/>
              <a:t>Visit our website to sign up for our NNIPNews –</a:t>
            </a:r>
            <a:r>
              <a:rPr lang="en-US" baseline="0" dirty="0"/>
              <a:t> and get updates from NNIP on our quarterly newsletter. There are also Twitter lists to follow our partners and you can follow the Network on Twitter @NNIPHQ </a:t>
            </a:r>
            <a:endParaRPr lang="en-US" dirty="0"/>
          </a:p>
          <a:p>
            <a:pPr defTabSz="895545">
              <a:defRPr/>
            </a:pPr>
            <a:endParaRPr lang="en-US" dirty="0"/>
          </a:p>
          <a:p>
            <a:pPr defTabSz="895545">
              <a:defRPr/>
            </a:pPr>
            <a:r>
              <a:rPr lang="en-US" dirty="0"/>
              <a:t>You have your packets</a:t>
            </a:r>
            <a:r>
              <a:rPr lang="en-US" baseline="0" dirty="0"/>
              <a:t> which has the agenda for the next three days.  Note code of conduct.  Working meeting The sessions are a mix of topical and technical. We encourage active participation – that’s what makes it such a great peer learning network. </a:t>
            </a:r>
          </a:p>
          <a:p>
            <a:pPr defTabSz="895545">
              <a:defRPr/>
            </a:pPr>
            <a:endParaRPr lang="en-US" baseline="0" dirty="0"/>
          </a:p>
          <a:p>
            <a:pPr defTabSz="895545">
              <a:defRPr/>
            </a:pPr>
            <a:r>
              <a:rPr lang="en-US" baseline="0" dirty="0"/>
              <a:t>Explain camp - So don’t be afraid to jump in. Or propose an NNIP Camp session!</a:t>
            </a:r>
          </a:p>
          <a:p>
            <a:pPr defTabSz="895545">
              <a:defRPr/>
            </a:pPr>
            <a:br>
              <a:rPr lang="en-US" baseline="0" dirty="0"/>
            </a:br>
            <a:r>
              <a:rPr lang="en-US" baseline="0" dirty="0"/>
              <a:t>Mention buddies / Executive committee-  people to go to ask questions. </a:t>
            </a:r>
            <a:endParaRPr lang="en-US" dirty="0"/>
          </a:p>
          <a:p>
            <a:endParaRPr lang="en-US" dirty="0"/>
          </a:p>
          <a:p>
            <a:r>
              <a:rPr lang="en-US" dirty="0"/>
              <a:t>Feel free to ask any questions.</a:t>
            </a:r>
          </a:p>
          <a:p>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17</a:t>
            </a:fld>
            <a:endParaRPr lang="en-US" dirty="0"/>
          </a:p>
        </p:txBody>
      </p:sp>
    </p:spTree>
    <p:extLst>
      <p:ext uri="{BB962C8B-B14F-4D97-AF65-F5344CB8AC3E}">
        <p14:creationId xmlns:p14="http://schemas.microsoft.com/office/powerpoint/2010/main" val="246541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a:p>
            <a:r>
              <a:rPr lang="en-US" dirty="0"/>
              <a:t>Mention Some Areas of Research/Substantive Areas of Expertise Urban has</a:t>
            </a:r>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2</a:t>
            </a:fld>
            <a:endParaRPr lang="en-US"/>
          </a:p>
        </p:txBody>
      </p:sp>
    </p:spTree>
    <p:extLst>
      <p:ext uri="{BB962C8B-B14F-4D97-AF65-F5344CB8AC3E}">
        <p14:creationId xmlns:p14="http://schemas.microsoft.com/office/powerpoint/2010/main" val="2133458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LEAH</a:t>
            </a:r>
          </a:p>
        </p:txBody>
      </p:sp>
      <p:sp>
        <p:nvSpPr>
          <p:cNvPr id="4" name="Slide Number Placeholder 3"/>
          <p:cNvSpPr>
            <a:spLocks noGrp="1"/>
          </p:cNvSpPr>
          <p:nvPr>
            <p:ph type="sldNum" sz="quarter" idx="5"/>
          </p:nvPr>
        </p:nvSpPr>
        <p:spPr/>
        <p:txBody>
          <a:bodyPr/>
          <a:lstStyle/>
          <a:p>
            <a:fld id="{EC910B79-A433-044A-A8FC-6C2E1104D2AB}" type="slidenum">
              <a:rPr lang="en-US" smtClean="0"/>
              <a:t>3</a:t>
            </a:fld>
            <a:endParaRPr lang="en-US" dirty="0"/>
          </a:p>
        </p:txBody>
      </p:sp>
    </p:spTree>
    <p:extLst>
      <p:ext uri="{BB962C8B-B14F-4D97-AF65-F5344CB8AC3E}">
        <p14:creationId xmlns:p14="http://schemas.microsoft.com/office/powerpoint/2010/main" val="356720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pPr defTabSz="931774">
              <a:defRPr/>
            </a:pPr>
            <a:r>
              <a:rPr lang="en-US" b="1" dirty="0"/>
              <a:t>Place</a:t>
            </a:r>
            <a:r>
              <a:rPr lang="en-US" b="1" baseline="0" dirty="0"/>
              <a:t> matters</a:t>
            </a:r>
            <a:r>
              <a:rPr lang="en-US" baseline="0" dirty="0"/>
              <a:t>: </a:t>
            </a:r>
            <a:r>
              <a:rPr lang="en-US" dirty="0"/>
              <a:t>The places where people live affect their health, security, education, and economic success. We can only make progress toward equity and well-being if we understand how these issues intersect and vary across neighborhoods and among different groups of people.</a:t>
            </a:r>
          </a:p>
          <a:p>
            <a:endParaRPr lang="en-US" dirty="0"/>
          </a:p>
          <a:p>
            <a:pPr defTabSz="931774">
              <a:defRPr/>
            </a:pPr>
            <a:r>
              <a:rPr lang="en-US" b="1" dirty="0"/>
              <a:t>Data and capacity to use data are tools for communities. </a:t>
            </a:r>
            <a:r>
              <a:rPr lang="en-US" dirty="0"/>
              <a:t>With data and the skills to use them, people can identify strengths; uncover problems; and change policies, programs, and investments to better meet the needs of all residents.</a:t>
            </a:r>
          </a:p>
          <a:p>
            <a:endParaRPr lang="en-US" dirty="0"/>
          </a:p>
          <a:p>
            <a:pPr defTabSz="931774">
              <a:defRPr/>
            </a:pPr>
            <a:r>
              <a:rPr lang="en-US" b="1" dirty="0"/>
              <a:t>Good data doesn’t just happen.</a:t>
            </a:r>
            <a:r>
              <a:rPr lang="en-US" dirty="0"/>
              <a:t> Data must be collected, cleaned, analyzed, and shared—all of which takes time, trust, expertise, knowledge of the community, and a diversity of perspectives.</a:t>
            </a:r>
          </a:p>
          <a:p>
            <a:r>
              <a:rPr lang="en-US" dirty="0"/>
              <a:t> </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403811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that reflect the diversity in their communities and are inclusive of all people produce higher-quality analysis and stronger collaborations.</a:t>
            </a:r>
          </a:p>
          <a:p>
            <a:r>
              <a:rPr lang="en-US" dirty="0"/>
              <a:t>	 - note recent guide</a:t>
            </a:r>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15417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their local expertise and data, our partners connect residents, nonprofits, government, and other</a:t>
            </a:r>
          </a:p>
          <a:p>
            <a:endParaRPr lang="en-US" dirty="0"/>
          </a:p>
          <a:p>
            <a:r>
              <a:rPr lang="en-US" dirty="0"/>
              <a:t> stakeholders to build a shared understanding of community issues and develop solutions together. To better serve our communities, we:</a:t>
            </a:r>
          </a:p>
          <a:p>
            <a:endParaRPr lang="en-US" dirty="0"/>
          </a:p>
          <a:p>
            <a:r>
              <a:rPr lang="en-US" b="1" dirty="0"/>
              <a:t>Strengthen </a:t>
            </a:r>
            <a:r>
              <a:rPr lang="en-US" dirty="0"/>
              <a:t>the ability of local organizations to expand the use of data. </a:t>
            </a:r>
            <a:r>
              <a:rPr lang="en-US" b="1" dirty="0"/>
              <a:t>Learn </a:t>
            </a:r>
            <a:r>
              <a:rPr lang="en-US" dirty="0"/>
              <a:t>about innovative methods and practices from one another and outside experts. </a:t>
            </a:r>
            <a:r>
              <a:rPr lang="en-US" b="1" dirty="0"/>
              <a:t>Elevate </a:t>
            </a:r>
            <a:r>
              <a:rPr lang="en-US" dirty="0"/>
              <a:t>insights and innovations from our communities to share with local and national audience</a:t>
            </a:r>
          </a:p>
        </p:txBody>
      </p:sp>
      <p:sp>
        <p:nvSpPr>
          <p:cNvPr id="4" name="Slide Number Placeholder 3"/>
          <p:cNvSpPr>
            <a:spLocks noGrp="1"/>
          </p:cNvSpPr>
          <p:nvPr>
            <p:ph type="sldNum" sz="quarter" idx="10"/>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358771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8025"/>
            <a:ext cx="6300787" cy="3544888"/>
          </a:xfrm>
        </p:spPr>
      </p:sp>
      <p:sp>
        <p:nvSpPr>
          <p:cNvPr id="3" name="Notes Placeholder 2"/>
          <p:cNvSpPr>
            <a:spLocks noGrp="1"/>
          </p:cNvSpPr>
          <p:nvPr>
            <p:ph type="body" idx="1"/>
          </p:nvPr>
        </p:nvSpPr>
        <p:spPr/>
        <p:txBody>
          <a:bodyPr/>
          <a:lstStyle/>
          <a:p>
            <a:r>
              <a:rPr lang="en-US" dirty="0"/>
              <a:t>[pause – questions for discussion]</a:t>
            </a:r>
          </a:p>
          <a:p>
            <a:endParaRPr lang="en-US" dirty="0"/>
          </a:p>
          <a:p>
            <a:r>
              <a:rPr lang="en-US" dirty="0"/>
              <a:t>Does any one</a:t>
            </a:r>
            <a:r>
              <a:rPr lang="en-US" baseline="0" dirty="0"/>
              <a:t> want to share an example of how their organization demonstrates the NNIP model and activities? For those not at partner organizations – </a:t>
            </a:r>
            <a:r>
              <a:rPr lang="en-US" baseline="0"/>
              <a:t>how do these </a:t>
            </a:r>
            <a:r>
              <a:rPr lang="en-US" baseline="0" dirty="0"/>
              <a:t>activities align with where you see needs in your community related to data and information? </a:t>
            </a:r>
          </a:p>
          <a:p>
            <a:endParaRPr lang="en-US" dirty="0"/>
          </a:p>
          <a:p>
            <a:r>
              <a:rPr lang="en-US" dirty="0"/>
              <a:t>I</a:t>
            </a:r>
            <a:r>
              <a:rPr lang="en-US" baseline="0" dirty="0"/>
              <a:t> wanted to just give you a bit more info about how the NNIP network operates, and you’ll here more about some of our work in the opening presentation that Kathy Pettit will do. </a:t>
            </a:r>
            <a:endParaRPr lang="en-US" dirty="0"/>
          </a:p>
          <a:p>
            <a:endParaRPr lang="en-US" dirty="0"/>
          </a:p>
          <a:p>
            <a:r>
              <a:rPr lang="en-US" dirty="0"/>
              <a:t>Cover network roles. </a:t>
            </a:r>
          </a:p>
          <a:p>
            <a:r>
              <a:rPr lang="en-US" dirty="0"/>
              <a:t>Strategic Goals</a:t>
            </a:r>
          </a:p>
          <a:p>
            <a:r>
              <a:rPr lang="en-US" altLang="en-US" dirty="0"/>
              <a:t>Build and strengthen local capacity</a:t>
            </a:r>
          </a:p>
          <a:p>
            <a:pPr lvl="1"/>
            <a:r>
              <a:rPr lang="en-US" altLang="en-US" dirty="0"/>
              <a:t>Support current partners</a:t>
            </a:r>
          </a:p>
          <a:p>
            <a:pPr lvl="1"/>
            <a:r>
              <a:rPr lang="en-US" altLang="en-US" dirty="0"/>
              <a:t>Support potential partners</a:t>
            </a:r>
          </a:p>
          <a:p>
            <a:r>
              <a:rPr lang="en-US" dirty="0"/>
              <a:t>Inform local and national policy </a:t>
            </a:r>
          </a:p>
          <a:p>
            <a:r>
              <a:rPr lang="en-US" altLang="en-US" dirty="0"/>
              <a:t>Build support for community information field</a:t>
            </a:r>
          </a:p>
          <a:p>
            <a:endParaRPr lang="en-US" altLang="en-US" dirty="0"/>
          </a:p>
          <a:p>
            <a:r>
              <a:rPr lang="en-US" altLang="en-US" dirty="0"/>
              <a:t>Deleted: </a:t>
            </a:r>
          </a:p>
          <a:p>
            <a:r>
              <a:rPr lang="en-US" dirty="0"/>
              <a:t>organizes and plans meetings, </a:t>
            </a:r>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178304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0A19E-F03E-4439-8473-00B692EFD32E}" type="slidenum">
              <a:rPr lang="en-US" smtClean="0"/>
              <a:t>8</a:t>
            </a:fld>
            <a:endParaRPr lang="en-US"/>
          </a:p>
        </p:txBody>
      </p:sp>
    </p:spTree>
    <p:extLst>
      <p:ext uri="{BB962C8B-B14F-4D97-AF65-F5344CB8AC3E}">
        <p14:creationId xmlns:p14="http://schemas.microsoft.com/office/powerpoint/2010/main" val="225629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446088" y="714375"/>
            <a:ext cx="6275387" cy="3530600"/>
          </a:xfrm>
          <a:ln/>
        </p:spPr>
      </p:sp>
      <p:sp>
        <p:nvSpPr>
          <p:cNvPr id="63491" name="Rectangle 3"/>
          <p:cNvSpPr>
            <a:spLocks noGrp="1" noChangeArrowheads="1"/>
          </p:cNvSpPr>
          <p:nvPr>
            <p:ph type="body" idx="1"/>
          </p:nvPr>
        </p:nvSpPr>
        <p:spPr>
          <a:xfrm>
            <a:off x="955818" y="4491649"/>
            <a:ext cx="5254554" cy="4251166"/>
          </a:xfrm>
          <a:noFill/>
          <a:extLst>
            <a:ext uri="{91240B29-F687-4F45-9708-019B960494DF}">
              <a14:hiddenLine xmlns:a14="http://schemas.microsoft.com/office/drawing/2010/main" w="9525">
                <a:solidFill>
                  <a:srgbClr val="000000"/>
                </a:solidFill>
                <a:miter lim="800000"/>
                <a:headEnd/>
                <a:tailEnd/>
              </a14:hiddenLine>
            </a:ext>
          </a:extLst>
        </p:spPr>
        <p:txBody>
          <a:bodyPr lIns="93437" tIns="45902" rIns="93437" bIns="45902"/>
          <a:lstStyle/>
          <a:p>
            <a:r>
              <a:rPr lang="en-US" dirty="0"/>
              <a:t>Casey has been our funder since the beginning.  Microsoft also supported this meeting.</a:t>
            </a:r>
          </a:p>
        </p:txBody>
      </p:sp>
      <p:sp>
        <p:nvSpPr>
          <p:cNvPr id="63492" name="Rectangle 4"/>
          <p:cNvSpPr>
            <a:spLocks noChangeArrowheads="1"/>
          </p:cNvSpPr>
          <p:nvPr/>
        </p:nvSpPr>
        <p:spPr bwMode="auto">
          <a:xfrm>
            <a:off x="1111604" y="4646589"/>
            <a:ext cx="5254554" cy="42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437" tIns="45902" rIns="93437" bIns="45902"/>
          <a:lstStyle/>
          <a:p>
            <a:pPr>
              <a:spcBef>
                <a:spcPct val="30000"/>
              </a:spcBef>
            </a:pPr>
            <a:endParaRPr lang="en-US" sz="1400" dirty="0"/>
          </a:p>
        </p:txBody>
      </p:sp>
    </p:spTree>
    <p:extLst>
      <p:ext uri="{BB962C8B-B14F-4D97-AF65-F5344CB8AC3E}">
        <p14:creationId xmlns:p14="http://schemas.microsoft.com/office/powerpoint/2010/main" val="435026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2" name="Group 1"/>
          <p:cNvGrpSpPr/>
          <p:nvPr userDrawn="1"/>
        </p:nvGrpSpPr>
        <p:grpSpPr>
          <a:xfrm>
            <a:off x="0" y="4773719"/>
            <a:ext cx="9144000" cy="384689"/>
            <a:chOff x="0" y="4773719"/>
            <a:chExt cx="9144000" cy="384689"/>
          </a:xfrm>
        </p:grpSpPr>
        <p:pic>
          <p:nvPicPr>
            <p:cNvPr id="9" name="Picture 8"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6" name="Picture 5"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
        <p:nvSpPr>
          <p:cNvPr id="11"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2"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3" name="Text Placeholder 14"/>
          <p:cNvSpPr>
            <a:spLocks noGrp="1"/>
          </p:cNvSpPr>
          <p:nvPr>
            <p:ph type="body" sz="quarter" idx="10"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762000" y="1435719"/>
            <a:ext cx="7924800" cy="1440215"/>
          </a:xfrm>
          <a:prstGeom prst="rect">
            <a:avLst/>
          </a:prstGeom>
          <a:ln>
            <a:noFill/>
          </a:ln>
        </p:spPr>
        <p:txBody>
          <a:bodyPr vert="horz"/>
          <a:lstStyle>
            <a:lvl1pPr algn="l">
              <a:defRPr sz="3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7" name="Text Placeholder 4"/>
          <p:cNvSpPr>
            <a:spLocks noGrp="1"/>
          </p:cNvSpPr>
          <p:nvPr>
            <p:ph type="body" sz="quarter" idx="10" hasCustomPrompt="1"/>
          </p:nvPr>
        </p:nvSpPr>
        <p:spPr>
          <a:xfrm>
            <a:off x="762000" y="2949281"/>
            <a:ext cx="7924800" cy="790758"/>
          </a:xfrm>
          <a:prstGeom prst="rect">
            <a:avLst/>
          </a:prstGeom>
        </p:spPr>
        <p:txBody>
          <a:bodyPr vert="horz"/>
          <a:lstStyle>
            <a:lvl1pPr marL="0" indent="0">
              <a:buNone/>
              <a:defRPr sz="21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rotWithShape="1">
          <a:blip r:embed="rId2">
            <a:extLst>
              <a:ext uri="{28A0092B-C50C-407E-A947-70E740481C1C}">
                <a14:useLocalDpi xmlns:a14="http://schemas.microsoft.com/office/drawing/2010/main" val="0"/>
              </a:ext>
            </a:extLst>
          </a:blip>
          <a:srcRect l="14710" t="31207" r="16159" b="20484"/>
          <a:stretch/>
        </p:blipFill>
        <p:spPr>
          <a:xfrm>
            <a:off x="569845" y="1623392"/>
            <a:ext cx="4741004" cy="2484773"/>
          </a:xfrm>
          <a:prstGeom prst="rect">
            <a:avLst/>
          </a:prstGeom>
        </p:spPr>
      </p:pic>
      <p:pic>
        <p:nvPicPr>
          <p:cNvPr id="8" name="Picture 7"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3" name="Picture 12"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ditable 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7023" y="1600094"/>
            <a:ext cx="7035799" cy="590659"/>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5197" y="2343012"/>
            <a:ext cx="3090672" cy="1112520"/>
          </a:xfrm>
          <a:prstGeom prst="rect">
            <a:avLst/>
          </a:prstGeom>
        </p:spPr>
      </p:pic>
      <p:sp>
        <p:nvSpPr>
          <p:cNvPr id="8" name="Text Placeholder 4"/>
          <p:cNvSpPr>
            <a:spLocks noGrp="1"/>
          </p:cNvSpPr>
          <p:nvPr>
            <p:ph type="body" sz="quarter" idx="10" hasCustomPrompt="1"/>
          </p:nvPr>
        </p:nvSpPr>
        <p:spPr>
          <a:xfrm>
            <a:off x="1427023" y="3607792"/>
            <a:ext cx="7035799" cy="522596"/>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pic>
        <p:nvPicPr>
          <p:cNvPr id="9" name="Picture 8"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s Larg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743700" y="4850781"/>
            <a:ext cx="2057400" cy="156987"/>
          </a:xfrm>
          <a:prstGeom prst="rect">
            <a:avLst/>
          </a:prstGeom>
        </p:spPr>
        <p:txBody>
          <a:bodyPr vert="horz" lIns="0" tIns="0" rIns="0" bIns="0" rtlCol="0" anchor="ctr"/>
          <a:lstStyle>
            <a:lvl1pPr algn="r">
              <a:defRPr sz="75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dirty="0"/>
          </a:p>
        </p:txBody>
      </p:sp>
      <p:sp>
        <p:nvSpPr>
          <p:cNvPr id="9" name="Rectangle 8"/>
          <p:cNvSpPr/>
          <p:nvPr userDrawn="1"/>
        </p:nvSpPr>
        <p:spPr>
          <a:xfrm>
            <a:off x="3949396" y="609136"/>
            <a:ext cx="4431443" cy="3740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6"/>
          <p:cNvSpPr>
            <a:spLocks noGrp="1"/>
          </p:cNvSpPr>
          <p:nvPr>
            <p:ph type="title"/>
          </p:nvPr>
        </p:nvSpPr>
        <p:spPr/>
        <p:txBody>
          <a:bodyPr lIns="0" rIns="0" anchor="t" anchorCtr="0">
            <a:noAutofit/>
          </a:bodyPr>
          <a:lstStyle>
            <a:lvl1pPr>
              <a:defRPr sz="2550" baseline="0">
                <a:latin typeface="+mj-lt"/>
              </a:defRPr>
            </a:lvl1pPr>
          </a:lstStyle>
          <a:p>
            <a:r>
              <a:rPr lang="en-US"/>
              <a:t>Click to edit Master title style</a:t>
            </a:r>
          </a:p>
        </p:txBody>
      </p:sp>
      <p:sp>
        <p:nvSpPr>
          <p:cNvPr id="12" name="Text Placeholder 11"/>
          <p:cNvSpPr>
            <a:spLocks noGrp="1"/>
          </p:cNvSpPr>
          <p:nvPr>
            <p:ph type="body" sz="quarter" idx="10"/>
          </p:nvPr>
        </p:nvSpPr>
        <p:spPr>
          <a:xfrm>
            <a:off x="342900" y="1268016"/>
            <a:ext cx="7660994" cy="3275409"/>
          </a:xfrm>
        </p:spPr>
        <p:txBody>
          <a:bodyPr tIns="0" bIns="91440">
            <a:noAutofit/>
          </a:bodyPr>
          <a:lstStyle>
            <a:lvl1pPr marL="342900" indent="-342900">
              <a:lnSpc>
                <a:spcPct val="108000"/>
              </a:lnSpc>
              <a:spcAft>
                <a:spcPts val="900"/>
              </a:spcAft>
              <a:defRPr sz="2400" baseline="0">
                <a:latin typeface="+mn-lt"/>
              </a:defRPr>
            </a:lvl1pPr>
            <a:lvl2pPr marL="685800" indent="-342900">
              <a:lnSpc>
                <a:spcPct val="108000"/>
              </a:lnSpc>
              <a:spcAft>
                <a:spcPts val="900"/>
              </a:spcAft>
              <a:defRPr sz="2100" baseline="0">
                <a:latin typeface="+mn-lt"/>
              </a:defRPr>
            </a:lvl2pPr>
            <a:lvl3pPr marL="1028700" indent="-342900">
              <a:lnSpc>
                <a:spcPct val="108000"/>
              </a:lnSpc>
              <a:spcAft>
                <a:spcPts val="900"/>
              </a:spcAft>
              <a:defRPr sz="2100" baseline="0">
                <a:latin typeface="+mn-lt"/>
              </a:defRPr>
            </a:lvl3pPr>
            <a:lvl4pPr marL="1371600" indent="-342900">
              <a:lnSpc>
                <a:spcPct val="108000"/>
              </a:lnSpc>
              <a:spcAft>
                <a:spcPts val="900"/>
              </a:spcAft>
              <a:defRPr sz="2100" baseline="0">
                <a:latin typeface="+mn-lt"/>
              </a:defRPr>
            </a:lvl4pPr>
            <a:lvl5pPr marL="1714500" indent="-342900">
              <a:lnSpc>
                <a:spcPct val="108000"/>
              </a:lnSpc>
              <a:spcAft>
                <a:spcPts val="900"/>
              </a:spcAft>
              <a:defRPr sz="21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199361" y="-372136"/>
            <a:ext cx="1797083"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dirty="0">
                <a:solidFill>
                  <a:schemeClr val="accent2"/>
                </a:solidFill>
              </a:rPr>
              <a:t>Master:</a:t>
            </a:r>
            <a:r>
              <a:rPr lang="en-US" sz="900" b="1" baseline="0" dirty="0">
                <a:solidFill>
                  <a:schemeClr val="accent2"/>
                </a:solidFill>
              </a:rPr>
              <a:t> Title + Large Bullets</a:t>
            </a:r>
            <a:endParaRPr lang="en-US" sz="900" b="1" dirty="0">
              <a:solidFill>
                <a:schemeClr val="accent2"/>
              </a:solidFill>
            </a:endParaRPr>
          </a:p>
        </p:txBody>
      </p:sp>
      <p:sp>
        <p:nvSpPr>
          <p:cNvPr id="10" name="Text Placeholder 2">
            <a:extLst>
              <a:ext uri="{FF2B5EF4-FFF2-40B4-BE49-F238E27FC236}">
                <a16:creationId xmlns:a16="http://schemas.microsoft.com/office/drawing/2014/main" id="{49344CE9-DF0E-244E-9177-5BB7481879A3}"/>
              </a:ext>
            </a:extLst>
          </p:cNvPr>
          <p:cNvSpPr>
            <a:spLocks noGrp="1"/>
          </p:cNvSpPr>
          <p:nvPr>
            <p:ph type="body" sz="quarter" idx="11" hasCustomPrompt="1"/>
          </p:nvPr>
        </p:nvSpPr>
        <p:spPr>
          <a:xfrm>
            <a:off x="342901" y="7883"/>
            <a:ext cx="2090957" cy="230833"/>
          </a:xfrm>
          <a:solidFill>
            <a:schemeClr val="accent1">
              <a:alpha val="5000"/>
            </a:schemeClr>
          </a:solidFill>
          <a:ln>
            <a:noFill/>
          </a:ln>
        </p:spPr>
        <p:txBody>
          <a:bodyPr wrap="none" lIns="91440" tIns="91440" rIns="91440" bIns="91440" anchor="ctr">
            <a:spAutoFit/>
          </a:bodyPr>
          <a:lstStyle>
            <a:lvl1pPr marL="0" indent="0" algn="l">
              <a:buFontTx/>
              <a:buNone/>
              <a:defRPr sz="600" b="0" cap="all" spc="75" baseline="0">
                <a:solidFill>
                  <a:schemeClr val="accent1"/>
                </a:solidFill>
                <a:latin typeface="+mj-lt"/>
              </a:defRPr>
            </a:lvl1pPr>
          </a:lstStyle>
          <a:p>
            <a:pPr lvl="0"/>
            <a:r>
              <a:rPr lang="en-US"/>
              <a:t>CLICK TO ADD optional SECTION HEADER</a:t>
            </a:r>
          </a:p>
        </p:txBody>
      </p:sp>
    </p:spTree>
    <p:extLst>
      <p:ext uri="{BB962C8B-B14F-4D97-AF65-F5344CB8AC3E}">
        <p14:creationId xmlns:p14="http://schemas.microsoft.com/office/powerpoint/2010/main" val="314479149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6"/>
            <a:ext cx="2133600" cy="273844"/>
          </a:xfrm>
          <a:prstGeom prst="rect">
            <a:avLst/>
          </a:prstGeom>
        </p:spPr>
        <p:txBody>
          <a:bodyPr/>
          <a:lstStyle/>
          <a:p>
            <a:fld id="{028781D3-79C9-49DF-9C26-97F10AEE587B}" type="datetimeFigureOut">
              <a:rPr lang="en-US" smtClean="0"/>
              <a:t>10/25/2022</a:t>
            </a:fld>
            <a:endParaRPr lang="en-US" dirty="0"/>
          </a:p>
        </p:txBody>
      </p:sp>
      <p:sp>
        <p:nvSpPr>
          <p:cNvPr id="3" name="Footer Placeholder 2"/>
          <p:cNvSpPr>
            <a:spLocks noGrp="1"/>
          </p:cNvSpPr>
          <p:nvPr>
            <p:ph type="ftr" sz="quarter" idx="11"/>
          </p:nvPr>
        </p:nvSpPr>
        <p:spPr>
          <a:xfrm>
            <a:off x="3124200" y="4767266"/>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6"/>
            <a:ext cx="2133600" cy="273844"/>
          </a:xfrm>
          <a:prstGeom prst="rect">
            <a:avLst/>
          </a:prstGeom>
        </p:spPr>
        <p:txBody>
          <a:bodyPr/>
          <a:lstStyle/>
          <a:p>
            <a:fld id="{0F216EE8-E3BB-4EF1-AF58-0C01075511C9}" type="slidenum">
              <a:rPr lang="en-US" smtClean="0"/>
              <a:t>‹#›</a:t>
            </a:fld>
            <a:endParaRPr lang="en-US" dirty="0"/>
          </a:p>
        </p:txBody>
      </p:sp>
    </p:spTree>
    <p:extLst>
      <p:ext uri="{BB962C8B-B14F-4D97-AF65-F5344CB8AC3E}">
        <p14:creationId xmlns:p14="http://schemas.microsoft.com/office/powerpoint/2010/main" val="160385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Photo">
    <p:spTree>
      <p:nvGrpSpPr>
        <p:cNvPr id="1" name=""/>
        <p:cNvGrpSpPr/>
        <p:nvPr/>
      </p:nvGrpSpPr>
      <p:grpSpPr>
        <a:xfrm>
          <a:off x="0" y="0"/>
          <a:ext cx="0" cy="0"/>
          <a:chOff x="0" y="0"/>
          <a:chExt cx="0" cy="0"/>
        </a:xfrm>
      </p:grpSpPr>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9" name="Group 8"/>
          <p:cNvGrpSpPr/>
          <p:nvPr userDrawn="1"/>
        </p:nvGrpSpPr>
        <p:grpSpPr>
          <a:xfrm>
            <a:off x="0" y="4773719"/>
            <a:ext cx="9144000" cy="384689"/>
            <a:chOff x="0" y="4773719"/>
            <a:chExt cx="9144000" cy="384689"/>
          </a:xfrm>
        </p:grpSpPr>
        <p:pic>
          <p:nvPicPr>
            <p:cNvPr id="10" name="Picture 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1" name="Picture 10"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2" name="Picture 11"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pic>
        <p:nvPicPr>
          <p:cNvPr id="2" name="Picture 1" descr="TitlePage_Header_Img_v2-02.jpg"/>
          <p:cNvPicPr>
            <a:picLocks/>
          </p:cNvPicPr>
          <p:nvPr userDrawn="1"/>
        </p:nvPicPr>
        <p:blipFill rotWithShape="1">
          <a:blip r:embed="rId3">
            <a:extLst>
              <a:ext uri="{28A0092B-C50C-407E-A947-70E740481C1C}">
                <a14:useLocalDpi xmlns:a14="http://schemas.microsoft.com/office/drawing/2010/main" val="0"/>
              </a:ext>
            </a:extLst>
          </a:blip>
          <a:srcRect t="2939" r="73718" b="81699"/>
          <a:stretch/>
        </p:blipFill>
        <p:spPr>
          <a:xfrm>
            <a:off x="0" y="0"/>
            <a:ext cx="2403235" cy="105354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 name="Picture Placeholder 13"/>
          <p:cNvSpPr>
            <a:spLocks noGrp="1"/>
          </p:cNvSpPr>
          <p:nvPr>
            <p:ph type="pic" sz="quarter" idx="10"/>
          </p:nvPr>
        </p:nvSpPr>
        <p:spPr>
          <a:xfrm>
            <a:off x="0" y="0"/>
            <a:ext cx="2403235" cy="1053550"/>
          </a:xfrm>
          <a:prstGeom prst="rect">
            <a:avLst/>
          </a:prstGeom>
          <a:ln>
            <a:noFill/>
          </a:ln>
        </p:spPr>
        <p:txBody>
          <a:bodyPr vert="horz"/>
          <a:lstStyle>
            <a:lvl1pPr marL="0" indent="0">
              <a:buNone/>
              <a:defRPr sz="1200"/>
            </a:lvl1pPr>
          </a:lstStyle>
          <a:p>
            <a:endParaRPr lang="en-US" dirty="0"/>
          </a:p>
        </p:txBody>
      </p:sp>
      <p:sp>
        <p:nvSpPr>
          <p:cNvPr id="17"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8"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9" name="Text Placeholder 14"/>
          <p:cNvSpPr>
            <a:spLocks noGrp="1"/>
          </p:cNvSpPr>
          <p:nvPr>
            <p:ph type="body" sz="quarter" idx="11"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2"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7"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4"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9"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8"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1"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0" y="-1"/>
            <a:ext cx="9144000" cy="1073427"/>
            <a:chOff x="0" y="-1"/>
            <a:chExt cx="9144000" cy="1073427"/>
          </a:xfrm>
        </p:grpSpPr>
        <p:pic>
          <p:nvPicPr>
            <p:cNvPr id="4" name="Picture 3" descr="Content_Slide_w_Logo_v1.jpg"/>
            <p:cNvPicPr>
              <a:picLocks noChangeAspect="1"/>
            </p:cNvPicPr>
            <p:nvPr userDrawn="1"/>
          </p:nvPicPr>
          <p:blipFill rotWithShape="1">
            <a:blip r:embed="rId17">
              <a:extLst>
                <a:ext uri="{28A0092B-C50C-407E-A947-70E740481C1C}">
                  <a14:useLocalDpi xmlns:a14="http://schemas.microsoft.com/office/drawing/2010/main" val="0"/>
                </a:ext>
              </a:extLst>
            </a:blip>
            <a:srcRect b="79130"/>
            <a:stretch/>
          </p:blipFill>
          <p:spPr>
            <a:xfrm>
              <a:off x="0" y="-1"/>
              <a:ext cx="6858000" cy="1073427"/>
            </a:xfrm>
            <a:prstGeom prst="rect">
              <a:avLst/>
            </a:prstGeom>
          </p:spPr>
        </p:pic>
        <p:pic>
          <p:nvPicPr>
            <p:cNvPr id="2" name="Picture 1" descr="Content_Slide_w_Logo_v1.jpg"/>
            <p:cNvPicPr>
              <a:picLocks noChangeAspect="1"/>
            </p:cNvPicPr>
            <p:nvPr userDrawn="1"/>
          </p:nvPicPr>
          <p:blipFill rotWithShape="1">
            <a:blip r:embed="rId17">
              <a:extLst>
                <a:ext uri="{28A0092B-C50C-407E-A947-70E740481C1C}">
                  <a14:useLocalDpi xmlns:a14="http://schemas.microsoft.com/office/drawing/2010/main" val="0"/>
                </a:ext>
              </a:extLst>
            </a:blip>
            <a:srcRect b="79130"/>
            <a:stretch/>
          </p:blipFill>
          <p:spPr>
            <a:xfrm>
              <a:off x="2286000" y="-1"/>
              <a:ext cx="6858000" cy="1073427"/>
            </a:xfrm>
            <a:prstGeom prst="rect">
              <a:avLst/>
            </a:prstGeom>
          </p:spPr>
        </p:pic>
      </p:grpSp>
      <p:pic>
        <p:nvPicPr>
          <p:cNvPr id="3" name="Picture 2" descr="Content_Slide_w_Logo_v1.jpg"/>
          <p:cNvPicPr>
            <a:picLocks noChangeAspect="1"/>
          </p:cNvPicPr>
          <p:nvPr userDrawn="1"/>
        </p:nvPicPr>
        <p:blipFill rotWithShape="1">
          <a:blip r:embed="rId17">
            <a:extLst>
              <a:ext uri="{28A0092B-C50C-407E-A947-70E740481C1C}">
                <a14:useLocalDpi xmlns:a14="http://schemas.microsoft.com/office/drawing/2010/main" val="0"/>
              </a:ext>
            </a:extLst>
          </a:blip>
          <a:srcRect t="92496" r="52657"/>
          <a:stretch/>
        </p:blipFill>
        <p:spPr>
          <a:xfrm>
            <a:off x="-1" y="4757530"/>
            <a:ext cx="3246784" cy="385970"/>
          </a:xfrm>
          <a:prstGeom prst="rect">
            <a:avLst/>
          </a:prstGeom>
        </p:spPr>
      </p:pic>
      <p:sp>
        <p:nvSpPr>
          <p:cNvPr id="6" name="Title Placeholder 5"/>
          <p:cNvSpPr>
            <a:spLocks noGrp="1"/>
          </p:cNvSpPr>
          <p:nvPr>
            <p:ph type="title"/>
          </p:nvPr>
        </p:nvSpPr>
        <p:spPr>
          <a:xfrm>
            <a:off x="685800" y="95251"/>
            <a:ext cx="7296912" cy="8001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 id="2147493485" r:id="rId14"/>
    <p:sldLayoutId id="2147493486" r:id="rId15"/>
  </p:sldLayoutIdLst>
  <p:txStyles>
    <p:titleStyle>
      <a:lvl1pPr marL="0" indent="0" algn="l" defTabSz="457189" rtl="0" eaLnBrk="1" latinLnBrk="0" hangingPunct="1">
        <a:spcBef>
          <a:spcPct val="0"/>
        </a:spcBef>
        <a:buNone/>
        <a:defRPr lang="en-US" sz="2550" kern="1200" baseline="0" dirty="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32" userDrawn="1">
          <p15:clr>
            <a:srgbClr val="5ACBF0"/>
          </p15:clr>
        </p15:guide>
        <p15:guide id="4" orient="horz" pos="60" userDrawn="1">
          <p15:clr>
            <a:srgbClr val="5ACBF0"/>
          </p15:clr>
        </p15:guide>
        <p15:guide id="5" orient="horz" pos="56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tmp"/><Relationship Id="rId4" Type="http://schemas.openxmlformats.org/officeDocument/2006/relationships/image" Target="../media/image16.tm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neighborhoodindicators.org/get-involved/listservs"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mailto:lhendey@urban.org" TargetMode="External"/><Relationship Id="rId5" Type="http://schemas.openxmlformats.org/officeDocument/2006/relationships/hyperlink" Target="mailto:kpettit@urban.org" TargetMode="External"/><Relationship Id="rId4" Type="http://schemas.openxmlformats.org/officeDocument/2006/relationships/hyperlink" Target="https://twitter.com/nniph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NNIP Partners’ Meeting - 2022</a:t>
            </a:r>
          </a:p>
        </p:txBody>
      </p:sp>
      <p:sp>
        <p:nvSpPr>
          <p:cNvPr id="2" name="Title 1"/>
          <p:cNvSpPr>
            <a:spLocks noGrp="1"/>
          </p:cNvSpPr>
          <p:nvPr>
            <p:ph type="ctrTitle"/>
          </p:nvPr>
        </p:nvSpPr>
        <p:spPr/>
        <p:txBody>
          <a:bodyPr/>
          <a:lstStyle/>
          <a:p>
            <a:r>
              <a:rPr lang="en-US" dirty="0"/>
              <a:t>Intro to NNIP</a:t>
            </a:r>
          </a:p>
        </p:txBody>
      </p:sp>
      <p:sp>
        <p:nvSpPr>
          <p:cNvPr id="4" name="Text Placeholder 3"/>
          <p:cNvSpPr>
            <a:spLocks noGrp="1"/>
          </p:cNvSpPr>
          <p:nvPr>
            <p:ph type="body" sz="quarter" idx="10"/>
          </p:nvPr>
        </p:nvSpPr>
        <p:spPr/>
        <p:txBody>
          <a:bodyPr/>
          <a:lstStyle/>
          <a:p>
            <a:r>
              <a:rPr lang="en-US" dirty="0"/>
              <a:t>October 26, 2022</a:t>
            </a:r>
          </a:p>
          <a:p>
            <a:r>
              <a:rPr lang="en-US" dirty="0"/>
              <a:t>Leah Hendey</a:t>
            </a:r>
          </a:p>
        </p:txBody>
      </p:sp>
    </p:spTree>
    <p:extLst>
      <p:ext uri="{BB962C8B-B14F-4D97-AF65-F5344CB8AC3E}">
        <p14:creationId xmlns:p14="http://schemas.microsoft.com/office/powerpoint/2010/main" val="368768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Local Partners</a:t>
            </a:r>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18728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55743C-E0F0-4190-B8E6-FD3A146C1168}"/>
              </a:ext>
            </a:extLst>
          </p:cNvPr>
          <p:cNvSpPr txBox="1">
            <a:spLocks/>
          </p:cNvSpPr>
          <p:nvPr/>
        </p:nvSpPr>
        <p:spPr>
          <a:xfrm>
            <a:off x="685800" y="96074"/>
            <a:ext cx="6577204" cy="805137"/>
          </a:xfrm>
          <a:prstGeom prst="rect">
            <a:avLst/>
          </a:prstGeom>
          <a:ln>
            <a:noFill/>
          </a:ln>
        </p:spPr>
        <p:txBody>
          <a:bodyPr/>
          <a:lstStyle>
            <a:lvl1pPr algn="l" defTabSz="457200" rtl="0" eaLnBrk="1" latinLnBrk="0" hangingPunct="1">
              <a:spcBef>
                <a:spcPct val="0"/>
              </a:spcBef>
              <a:buNone/>
              <a:defRPr sz="3400" kern="1200" baseline="0">
                <a:solidFill>
                  <a:schemeClr val="bg1"/>
                </a:solidFill>
                <a:latin typeface="+mj-lt"/>
                <a:ea typeface="+mj-ea"/>
                <a:cs typeface="+mj-cs"/>
              </a:defRPr>
            </a:lvl1pPr>
          </a:lstStyle>
          <a:p>
            <a:r>
              <a:rPr lang="en-US" sz="2550" dirty="0"/>
              <a:t>Many different types of organizations, all with long-term stake in the community</a:t>
            </a:r>
          </a:p>
        </p:txBody>
      </p:sp>
      <p:pic>
        <p:nvPicPr>
          <p:cNvPr id="3" name="Picture 2">
            <a:extLst>
              <a:ext uri="{FF2B5EF4-FFF2-40B4-BE49-F238E27FC236}">
                <a16:creationId xmlns:a16="http://schemas.microsoft.com/office/drawing/2014/main" id="{EC423428-54AE-4A5D-BF73-F24F8356F0E2}"/>
              </a:ext>
            </a:extLst>
          </p:cNvPr>
          <p:cNvPicPr>
            <a:picLocks noChangeAspect="1"/>
          </p:cNvPicPr>
          <p:nvPr/>
        </p:nvPicPr>
        <p:blipFill>
          <a:blip r:embed="rId3"/>
          <a:stretch>
            <a:fillRect/>
          </a:stretch>
        </p:blipFill>
        <p:spPr>
          <a:xfrm>
            <a:off x="939130" y="879963"/>
            <a:ext cx="7812983" cy="4588578"/>
          </a:xfrm>
          <a:prstGeom prst="rect">
            <a:avLst/>
          </a:prstGeom>
        </p:spPr>
      </p:pic>
    </p:spTree>
    <p:extLst>
      <p:ext uri="{BB962C8B-B14F-4D97-AF65-F5344CB8AC3E}">
        <p14:creationId xmlns:p14="http://schemas.microsoft.com/office/powerpoint/2010/main" val="809274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p:cNvSpPr txBox="1"/>
          <p:nvPr/>
        </p:nvSpPr>
        <p:spPr>
          <a:xfrm>
            <a:off x="1691641" y="3165008"/>
            <a:ext cx="1992853" cy="1084912"/>
          </a:xfrm>
          <a:prstGeom prst="rect">
            <a:avLst/>
          </a:prstGeom>
          <a:noFill/>
          <a:ln>
            <a:solidFill>
              <a:schemeClr val="bg1">
                <a:lumMod val="85000"/>
              </a:schemeClr>
            </a:solidFill>
          </a:ln>
        </p:spPr>
        <p:txBody>
          <a:bodyPr wrap="none" rtlCol="0">
            <a:spAutoFit/>
          </a:bodyPr>
          <a:lstStyle/>
          <a:p>
            <a:r>
              <a:rPr lang="en-US" i="1" dirty="0"/>
              <a:t>Life expectancy</a:t>
            </a:r>
          </a:p>
          <a:p>
            <a:r>
              <a:rPr lang="en-US" i="1" dirty="0"/>
              <a:t>and poverty</a:t>
            </a:r>
          </a:p>
          <a:p>
            <a:endParaRPr lang="en-US" sz="1050" i="1" dirty="0"/>
          </a:p>
          <a:p>
            <a:r>
              <a:rPr lang="en-US" i="1" dirty="0"/>
              <a:t>San Antonio ISD</a:t>
            </a:r>
          </a:p>
        </p:txBody>
      </p:sp>
      <p:grpSp>
        <p:nvGrpSpPr>
          <p:cNvPr id="21" name="Group 20"/>
          <p:cNvGrpSpPr/>
          <p:nvPr/>
        </p:nvGrpSpPr>
        <p:grpSpPr>
          <a:xfrm>
            <a:off x="1325881" y="4653051"/>
            <a:ext cx="1127760" cy="398156"/>
            <a:chOff x="403971" y="5924990"/>
            <a:chExt cx="2017575" cy="735598"/>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72" y="5924990"/>
              <a:ext cx="1051560" cy="206796"/>
            </a:xfrm>
            <a:prstGeom prst="rect">
              <a:avLst/>
            </a:prstGeom>
          </p:spPr>
        </p:pic>
        <p:pic>
          <p:nvPicPr>
            <p:cNvPr id="17" name="Picture 16"/>
            <p:cNvPicPr>
              <a:picLocks noChangeAspect="1"/>
            </p:cNvPicPr>
            <p:nvPr/>
          </p:nvPicPr>
          <p:blipFill>
            <a:blip r:embed="rId4"/>
            <a:stretch>
              <a:fillRect/>
            </a:stretch>
          </p:blipFill>
          <p:spPr>
            <a:xfrm>
              <a:off x="1522457" y="6015360"/>
              <a:ext cx="899089" cy="645228"/>
            </a:xfrm>
            <a:prstGeom prst="rect">
              <a:avLst/>
            </a:prstGeom>
          </p:spPr>
        </p:pic>
        <p:pic>
          <p:nvPicPr>
            <p:cNvPr id="18" name="Picture 17"/>
            <p:cNvPicPr>
              <a:picLocks noChangeAspect="1"/>
            </p:cNvPicPr>
            <p:nvPr/>
          </p:nvPicPr>
          <p:blipFill>
            <a:blip r:embed="rId5"/>
            <a:stretch>
              <a:fillRect/>
            </a:stretch>
          </p:blipFill>
          <p:spPr>
            <a:xfrm>
              <a:off x="403971" y="6303393"/>
              <a:ext cx="948798" cy="357195"/>
            </a:xfrm>
            <a:prstGeom prst="rect">
              <a:avLst/>
            </a:prstGeom>
          </p:spPr>
        </p:pic>
      </p:grpSp>
      <p:pic>
        <p:nvPicPr>
          <p:cNvPr id="26" name="Picture 25"/>
          <p:cNvPicPr>
            <a:picLocks noChangeAspect="1"/>
          </p:cNvPicPr>
          <p:nvPr/>
        </p:nvPicPr>
        <p:blipFill>
          <a:blip r:embed="rId6"/>
          <a:stretch>
            <a:fillRect/>
          </a:stretch>
        </p:blipFill>
        <p:spPr>
          <a:xfrm>
            <a:off x="3824265" y="2766063"/>
            <a:ext cx="4176739" cy="2285146"/>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3443" y="73889"/>
            <a:ext cx="3337561" cy="2469435"/>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5883" y="197169"/>
            <a:ext cx="2879374" cy="2346157"/>
          </a:xfrm>
          <a:prstGeom prst="rect">
            <a:avLst/>
          </a:prstGeom>
        </p:spPr>
      </p:pic>
    </p:spTree>
    <p:extLst>
      <p:ext uri="{BB962C8B-B14F-4D97-AF65-F5344CB8AC3E}">
        <p14:creationId xmlns:p14="http://schemas.microsoft.com/office/powerpoint/2010/main" val="332860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3"/>
          <a:stretch>
            <a:fillRect/>
          </a:stretch>
        </p:blipFill>
        <p:spPr>
          <a:xfrm>
            <a:off x="1279927" y="2034563"/>
            <a:ext cx="4377071" cy="3024687"/>
          </a:xfrm>
        </p:spPr>
      </p:pic>
      <p:pic>
        <p:nvPicPr>
          <p:cNvPr id="7" name="Picture 6" descr="Screen Clipping"/>
          <p:cNvPicPr>
            <a:picLocks noChangeAspect="1"/>
          </p:cNvPicPr>
          <p:nvPr/>
        </p:nvPicPr>
        <p:blipFill rotWithShape="1">
          <a:blip r:embed="rId4"/>
          <a:srcRect b="6406"/>
          <a:stretch/>
        </p:blipFill>
        <p:spPr>
          <a:xfrm>
            <a:off x="4272071" y="-13947"/>
            <a:ext cx="3653889" cy="3129584"/>
          </a:xfrm>
          <a:prstGeom prst="rect">
            <a:avLst/>
          </a:prstGeom>
        </p:spPr>
      </p:pic>
      <p:pic>
        <p:nvPicPr>
          <p:cNvPr id="9" name="Picture 8" descr="Screen Clipping"/>
          <p:cNvPicPr>
            <a:picLocks noChangeAspect="1"/>
          </p:cNvPicPr>
          <p:nvPr/>
        </p:nvPicPr>
        <p:blipFill>
          <a:blip r:embed="rId5"/>
          <a:stretch>
            <a:fillRect/>
          </a:stretch>
        </p:blipFill>
        <p:spPr>
          <a:xfrm>
            <a:off x="1288076" y="96078"/>
            <a:ext cx="2329187" cy="671606"/>
          </a:xfrm>
          <a:prstGeom prst="rect">
            <a:avLst/>
          </a:prstGeom>
        </p:spPr>
      </p:pic>
      <p:pic>
        <p:nvPicPr>
          <p:cNvPr id="3" name="Picture 2">
            <a:extLst>
              <a:ext uri="{FF2B5EF4-FFF2-40B4-BE49-F238E27FC236}">
                <a16:creationId xmlns:a16="http://schemas.microsoft.com/office/drawing/2014/main" id="{CD3DF975-A020-4E42-BA93-F84DAC2A2FC4}"/>
              </a:ext>
            </a:extLst>
          </p:cNvPr>
          <p:cNvPicPr>
            <a:picLocks noChangeAspect="1"/>
          </p:cNvPicPr>
          <p:nvPr/>
        </p:nvPicPr>
        <p:blipFill rotWithShape="1">
          <a:blip r:embed="rId6"/>
          <a:srcRect l="67909" t="83906"/>
          <a:stretch/>
        </p:blipFill>
        <p:spPr>
          <a:xfrm>
            <a:off x="6293040" y="2571750"/>
            <a:ext cx="1571034" cy="674631"/>
          </a:xfrm>
          <a:prstGeom prst="rect">
            <a:avLst/>
          </a:prstGeom>
          <a:ln>
            <a:solidFill>
              <a:schemeClr val="tx1"/>
            </a:solidFill>
          </a:ln>
        </p:spPr>
      </p:pic>
      <p:sp>
        <p:nvSpPr>
          <p:cNvPr id="8" name="TextBox 7">
            <a:extLst>
              <a:ext uri="{FF2B5EF4-FFF2-40B4-BE49-F238E27FC236}">
                <a16:creationId xmlns:a16="http://schemas.microsoft.com/office/drawing/2014/main" id="{CD622596-8A7F-4CD7-8F75-A71B7FFEC296}"/>
              </a:ext>
            </a:extLst>
          </p:cNvPr>
          <p:cNvSpPr txBox="1"/>
          <p:nvPr/>
        </p:nvSpPr>
        <p:spPr>
          <a:xfrm>
            <a:off x="1279927" y="877911"/>
            <a:ext cx="2839239" cy="807913"/>
          </a:xfrm>
          <a:prstGeom prst="rect">
            <a:avLst/>
          </a:prstGeom>
          <a:noFill/>
          <a:ln>
            <a:solidFill>
              <a:schemeClr val="bg1">
                <a:lumMod val="85000"/>
              </a:schemeClr>
            </a:solidFill>
          </a:ln>
        </p:spPr>
        <p:txBody>
          <a:bodyPr wrap="none" rtlCol="0">
            <a:spAutoFit/>
          </a:bodyPr>
          <a:lstStyle/>
          <a:p>
            <a:r>
              <a:rPr lang="en-US" i="1" dirty="0"/>
              <a:t>Promote racial equity in</a:t>
            </a:r>
          </a:p>
          <a:p>
            <a:endParaRPr lang="en-US" sz="1050" i="1" dirty="0"/>
          </a:p>
          <a:p>
            <a:r>
              <a:rPr lang="en-US" i="1" dirty="0"/>
              <a:t>Montgomery County</a:t>
            </a:r>
          </a:p>
        </p:txBody>
      </p:sp>
    </p:spTree>
    <p:extLst>
      <p:ext uri="{BB962C8B-B14F-4D97-AF65-F5344CB8AC3E}">
        <p14:creationId xmlns:p14="http://schemas.microsoft.com/office/powerpoint/2010/main" val="25845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Partners’ Shared Activities</a:t>
            </a:r>
            <a:endParaRPr lang="en-US" dirty="0"/>
          </a:p>
        </p:txBody>
      </p:sp>
      <p:sp>
        <p:nvSpPr>
          <p:cNvPr id="2" name="TextBox 1">
            <a:extLst>
              <a:ext uri="{FF2B5EF4-FFF2-40B4-BE49-F238E27FC236}">
                <a16:creationId xmlns:a16="http://schemas.microsoft.com/office/drawing/2014/main" id="{BAF9AE85-4706-4841-9109-05B036E5A362}"/>
              </a:ext>
            </a:extLst>
          </p:cNvPr>
          <p:cNvSpPr txBox="1"/>
          <p:nvPr/>
        </p:nvSpPr>
        <p:spPr>
          <a:xfrm>
            <a:off x="5733373" y="3709204"/>
            <a:ext cx="1906291" cy="461665"/>
          </a:xfrm>
          <a:prstGeom prst="rect">
            <a:avLst/>
          </a:prstGeom>
          <a:noFill/>
        </p:spPr>
        <p:txBody>
          <a:bodyPr wrap="none" rtlCol="0">
            <a:spAutoFit/>
          </a:bodyPr>
          <a:lstStyle/>
          <a:p>
            <a:pPr algn="ctr"/>
            <a:r>
              <a:rPr lang="en-US" sz="1200" dirty="0"/>
              <a:t>Build local capacity to </a:t>
            </a:r>
          </a:p>
          <a:p>
            <a:pPr algn="ctr"/>
            <a:r>
              <a:rPr lang="en-US" sz="1200" dirty="0"/>
              <a:t>access and use data</a:t>
            </a:r>
          </a:p>
        </p:txBody>
      </p:sp>
      <p:sp>
        <p:nvSpPr>
          <p:cNvPr id="6" name="TextBox 5">
            <a:extLst>
              <a:ext uri="{FF2B5EF4-FFF2-40B4-BE49-F238E27FC236}">
                <a16:creationId xmlns:a16="http://schemas.microsoft.com/office/drawing/2014/main" id="{7A27E101-2EA2-4CE9-A201-64C3588B24AB}"/>
              </a:ext>
            </a:extLst>
          </p:cNvPr>
          <p:cNvSpPr txBox="1"/>
          <p:nvPr/>
        </p:nvSpPr>
        <p:spPr>
          <a:xfrm>
            <a:off x="1311319" y="3669845"/>
            <a:ext cx="2629246" cy="461665"/>
          </a:xfrm>
          <a:prstGeom prst="rect">
            <a:avLst/>
          </a:prstGeom>
          <a:noFill/>
        </p:spPr>
        <p:txBody>
          <a:bodyPr wrap="none" rtlCol="0">
            <a:spAutoFit/>
          </a:bodyPr>
          <a:lstStyle/>
          <a:p>
            <a:r>
              <a:rPr lang="en-US" altLang="en-US" sz="1200" dirty="0"/>
              <a:t>Assemble, transform, &amp; maintain </a:t>
            </a:r>
          </a:p>
          <a:p>
            <a:pPr algn="ctr"/>
            <a:r>
              <a:rPr lang="en-US" altLang="en-US" sz="1200" dirty="0"/>
              <a:t>neighborhood data </a:t>
            </a:r>
          </a:p>
        </p:txBody>
      </p:sp>
      <p:pic>
        <p:nvPicPr>
          <p:cNvPr id="7" name="Picture 6">
            <a:extLst>
              <a:ext uri="{FF2B5EF4-FFF2-40B4-BE49-F238E27FC236}">
                <a16:creationId xmlns:a16="http://schemas.microsoft.com/office/drawing/2014/main" id="{088CAF02-984B-4DEA-B963-5CDCA855FA6B}"/>
              </a:ext>
            </a:extLst>
          </p:cNvPr>
          <p:cNvPicPr>
            <a:picLocks noChangeAspect="1"/>
          </p:cNvPicPr>
          <p:nvPr/>
        </p:nvPicPr>
        <p:blipFill>
          <a:blip r:embed="rId3"/>
          <a:stretch>
            <a:fillRect/>
          </a:stretch>
        </p:blipFill>
        <p:spPr>
          <a:xfrm>
            <a:off x="1657350" y="2049331"/>
            <a:ext cx="1659872" cy="1659872"/>
          </a:xfrm>
          <a:prstGeom prst="rect">
            <a:avLst/>
          </a:prstGeom>
        </p:spPr>
      </p:pic>
      <p:sp>
        <p:nvSpPr>
          <p:cNvPr id="8" name="TextBox 7">
            <a:extLst>
              <a:ext uri="{FF2B5EF4-FFF2-40B4-BE49-F238E27FC236}">
                <a16:creationId xmlns:a16="http://schemas.microsoft.com/office/drawing/2014/main" id="{EC5A4CCA-56EB-4C0B-AB42-CF1B76E3906B}"/>
              </a:ext>
            </a:extLst>
          </p:cNvPr>
          <p:cNvSpPr txBox="1"/>
          <p:nvPr/>
        </p:nvSpPr>
        <p:spPr>
          <a:xfrm>
            <a:off x="3342338" y="1584964"/>
            <a:ext cx="2459328" cy="646331"/>
          </a:xfrm>
          <a:prstGeom prst="rect">
            <a:avLst/>
          </a:prstGeom>
          <a:noFill/>
        </p:spPr>
        <p:txBody>
          <a:bodyPr wrap="none" rtlCol="0">
            <a:spAutoFit/>
          </a:bodyPr>
          <a:lstStyle/>
          <a:p>
            <a:pPr algn="ctr"/>
            <a:r>
              <a:rPr lang="en-US" sz="1200" dirty="0"/>
              <a:t>Democratizing data:</a:t>
            </a:r>
          </a:p>
          <a:p>
            <a:pPr algn="ctr"/>
            <a:r>
              <a:rPr lang="en-US" sz="1200" dirty="0"/>
              <a:t>Disseminate information &amp; </a:t>
            </a:r>
          </a:p>
          <a:p>
            <a:pPr algn="ctr"/>
            <a:r>
              <a:rPr lang="en-US" sz="1200" dirty="0"/>
              <a:t>apply data to achieve impact</a:t>
            </a:r>
          </a:p>
        </p:txBody>
      </p:sp>
      <p:pic>
        <p:nvPicPr>
          <p:cNvPr id="4098" name="Picture 2" descr="https://static.thenounproject.com/png/1639920-200.png">
            <a:extLst>
              <a:ext uri="{FF2B5EF4-FFF2-40B4-BE49-F238E27FC236}">
                <a16:creationId xmlns:a16="http://schemas.microsoft.com/office/drawing/2014/main" id="{DEF7DC3D-20AB-413F-89B9-D7BF269817D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72143" y="2216036"/>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55D78697-DF84-46ED-B775-B787A00DA367}"/>
              </a:ext>
            </a:extLst>
          </p:cNvPr>
          <p:cNvPicPr>
            <a:picLocks noChangeAspect="1"/>
          </p:cNvPicPr>
          <p:nvPr/>
        </p:nvPicPr>
        <p:blipFill>
          <a:blip r:embed="rId5"/>
          <a:stretch>
            <a:fillRect/>
          </a:stretch>
        </p:blipFill>
        <p:spPr>
          <a:xfrm>
            <a:off x="3483609" y="1960511"/>
            <a:ext cx="2126861" cy="2126861"/>
          </a:xfrm>
          <a:prstGeom prst="rect">
            <a:avLst/>
          </a:prstGeom>
        </p:spPr>
      </p:pic>
    </p:spTree>
    <p:extLst>
      <p:ext uri="{BB962C8B-B14F-4D97-AF65-F5344CB8AC3E}">
        <p14:creationId xmlns:p14="http://schemas.microsoft.com/office/powerpoint/2010/main" val="3621120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0429"/>
            <a:ext cx="6577204" cy="983098"/>
          </a:xfrm>
        </p:spPr>
        <p:txBody>
          <a:bodyPr>
            <a:normAutofit fontScale="90000"/>
          </a:bodyPr>
          <a:lstStyle/>
          <a:p>
            <a:pPr>
              <a:lnSpc>
                <a:spcPct val="150000"/>
              </a:lnSpc>
              <a:spcAft>
                <a:spcPts val="900"/>
              </a:spcAft>
            </a:pPr>
            <a:r>
              <a:rPr lang="en-US" sz="2475" dirty="0"/>
              <a:t>What Activities Do NNIP Partners Perform? </a:t>
            </a:r>
            <a:br>
              <a:rPr lang="en-US" sz="2475" dirty="0"/>
            </a:br>
            <a:r>
              <a:rPr lang="en-US" sz="2100" i="1" dirty="0"/>
              <a:t>Assemble, Transform and Maintain Data</a:t>
            </a:r>
            <a:endParaRPr lang="en-US" sz="2100" dirty="0"/>
          </a:p>
        </p:txBody>
      </p:sp>
      <p:sp>
        <p:nvSpPr>
          <p:cNvPr id="2" name="Content Placeholder 1"/>
          <p:cNvSpPr>
            <a:spLocks noGrp="1"/>
          </p:cNvSpPr>
          <p:nvPr>
            <p:ph idx="1"/>
          </p:nvPr>
        </p:nvSpPr>
        <p:spPr/>
        <p:txBody>
          <a:bodyPr/>
          <a:lstStyle/>
          <a:p>
            <a:endParaRPr lang="en-US"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4" y="1200150"/>
            <a:ext cx="1078706"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7"/>
          <p:cNvGrpSpPr>
            <a:grpSpLocks/>
          </p:cNvGrpSpPr>
          <p:nvPr/>
        </p:nvGrpSpPr>
        <p:grpSpPr bwMode="auto">
          <a:xfrm>
            <a:off x="2978944" y="1318026"/>
            <a:ext cx="1442740" cy="1196578"/>
            <a:chOff x="258796" y="1330186"/>
            <a:chExt cx="1922463" cy="1595224"/>
          </a:xfrm>
        </p:grpSpPr>
        <p:pic>
          <p:nvPicPr>
            <p:cNvPr id="8" name="Picture 6" descr="citybasicplus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96" y="1330186"/>
              <a:ext cx="1260442" cy="159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1409730" y="2011132"/>
              <a:ext cx="771529" cy="4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350" b="1" dirty="0">
                  <a:solidFill>
                    <a:srgbClr val="CC0000"/>
                  </a:solidFill>
                </a:rPr>
                <a:t>CITY</a:t>
              </a:r>
            </a:p>
          </p:txBody>
        </p:sp>
      </p:grpSp>
      <p:sp>
        <p:nvSpPr>
          <p:cNvPr id="10" name="Rectangle 2"/>
          <p:cNvSpPr>
            <a:spLocks noChangeArrowheads="1"/>
          </p:cNvSpPr>
          <p:nvPr/>
        </p:nvSpPr>
        <p:spPr bwMode="auto">
          <a:xfrm>
            <a:off x="4800600" y="1200153"/>
            <a:ext cx="2971800" cy="3293269"/>
          </a:xfrm>
          <a:prstGeom prst="rect">
            <a:avLst/>
          </a:prstGeom>
          <a:solidFill>
            <a:srgbClr val="00679A"/>
          </a:solidFill>
          <a:ln>
            <a:noFill/>
          </a:ln>
        </p:spPr>
        <p:txBody>
          <a:bodyPr/>
          <a:lstStyle/>
          <a:p>
            <a:pPr>
              <a:spcAft>
                <a:spcPts val="450"/>
              </a:spcAft>
              <a:buClr>
                <a:schemeClr val="tx1"/>
              </a:buClr>
              <a:defRPr/>
            </a:pPr>
            <a:r>
              <a:rPr lang="en-US" sz="1950" u="sng" dirty="0">
                <a:solidFill>
                  <a:schemeClr val="bg1"/>
                </a:solidFill>
                <a:latin typeface="Calibri" pitchFamily="34" charset="0"/>
                <a:cs typeface="Calibri" pitchFamily="34" charset="0"/>
              </a:rPr>
              <a:t>Types of Data</a:t>
            </a:r>
          </a:p>
          <a:p>
            <a:pPr lvl="1">
              <a:spcAft>
                <a:spcPts val="450"/>
              </a:spcAft>
              <a:buClr>
                <a:schemeClr val="tx1"/>
              </a:buClr>
              <a:defRPr/>
            </a:pPr>
            <a:r>
              <a:rPr lang="en-US" sz="1950" dirty="0">
                <a:solidFill>
                  <a:schemeClr val="bg1"/>
                </a:solidFill>
                <a:latin typeface="Calibri" pitchFamily="34" charset="0"/>
                <a:cs typeface="Calibri" pitchFamily="34" charset="0"/>
              </a:rPr>
              <a:t>Education</a:t>
            </a:r>
          </a:p>
          <a:p>
            <a:pPr lvl="1">
              <a:spcAft>
                <a:spcPts val="450"/>
              </a:spcAft>
              <a:buClr>
                <a:schemeClr val="tx1"/>
              </a:buClr>
              <a:defRPr/>
            </a:pPr>
            <a:r>
              <a:rPr lang="en-US" sz="1950" dirty="0">
                <a:solidFill>
                  <a:schemeClr val="bg1"/>
                </a:solidFill>
                <a:latin typeface="Calibri" pitchFamily="34" charset="0"/>
                <a:cs typeface="Calibri" pitchFamily="34" charset="0"/>
              </a:rPr>
              <a:t>Child care</a:t>
            </a:r>
          </a:p>
          <a:p>
            <a:pPr lvl="1">
              <a:spcAft>
                <a:spcPts val="450"/>
              </a:spcAft>
              <a:buClr>
                <a:schemeClr val="tx1"/>
              </a:buClr>
              <a:defRPr/>
            </a:pPr>
            <a:r>
              <a:rPr lang="en-US" sz="1950" dirty="0">
                <a:solidFill>
                  <a:schemeClr val="bg1"/>
                </a:solidFill>
                <a:latin typeface="Calibri" pitchFamily="34" charset="0"/>
                <a:cs typeface="Calibri" pitchFamily="34" charset="0"/>
              </a:rPr>
              <a:t>Births, deaths</a:t>
            </a:r>
          </a:p>
          <a:p>
            <a:pPr lvl="1">
              <a:spcAft>
                <a:spcPts val="450"/>
              </a:spcAft>
              <a:buClr>
                <a:schemeClr val="tx1"/>
              </a:buClr>
              <a:defRPr/>
            </a:pPr>
            <a:r>
              <a:rPr lang="en-US" sz="1950" dirty="0">
                <a:solidFill>
                  <a:schemeClr val="bg1"/>
                </a:solidFill>
                <a:latin typeface="Calibri" pitchFamily="34" charset="0"/>
                <a:cs typeface="Calibri" pitchFamily="34" charset="0"/>
              </a:rPr>
              <a:t>TANF, Food Stamps</a:t>
            </a:r>
          </a:p>
          <a:p>
            <a:pPr lvl="1">
              <a:spcAft>
                <a:spcPts val="450"/>
              </a:spcAft>
              <a:buClr>
                <a:schemeClr val="tx1"/>
              </a:buClr>
              <a:defRPr/>
            </a:pPr>
            <a:r>
              <a:rPr lang="en-US" sz="1950" dirty="0">
                <a:solidFill>
                  <a:schemeClr val="bg1"/>
                </a:solidFill>
                <a:latin typeface="Calibri" pitchFamily="34" charset="0"/>
                <a:cs typeface="Calibri" pitchFamily="34" charset="0"/>
              </a:rPr>
              <a:t>Health</a:t>
            </a:r>
          </a:p>
          <a:p>
            <a:pPr lvl="1">
              <a:spcAft>
                <a:spcPts val="450"/>
              </a:spcAft>
              <a:buClr>
                <a:schemeClr val="tx1"/>
              </a:buClr>
              <a:defRPr/>
            </a:pPr>
            <a:r>
              <a:rPr lang="en-US" sz="1950" dirty="0">
                <a:solidFill>
                  <a:schemeClr val="bg1"/>
                </a:solidFill>
                <a:latin typeface="Calibri" pitchFamily="34" charset="0"/>
                <a:cs typeface="Calibri" pitchFamily="34" charset="0"/>
              </a:rPr>
              <a:t>Crime</a:t>
            </a:r>
          </a:p>
          <a:p>
            <a:pPr lvl="1">
              <a:spcAft>
                <a:spcPts val="450"/>
              </a:spcAft>
              <a:buClr>
                <a:schemeClr val="tx1"/>
              </a:buClr>
              <a:defRPr/>
            </a:pPr>
            <a:r>
              <a:rPr lang="en-US" sz="1950" dirty="0">
                <a:solidFill>
                  <a:schemeClr val="bg1"/>
                </a:solidFill>
                <a:latin typeface="Calibri" pitchFamily="34" charset="0"/>
                <a:cs typeface="Calibri" pitchFamily="34" charset="0"/>
              </a:rPr>
              <a:t>Property sales, prices</a:t>
            </a:r>
          </a:p>
          <a:p>
            <a:pPr lvl="1">
              <a:spcAft>
                <a:spcPts val="450"/>
              </a:spcAft>
              <a:buClr>
                <a:schemeClr val="tx1"/>
              </a:buClr>
              <a:defRPr/>
            </a:pPr>
            <a:r>
              <a:rPr lang="en-US" sz="1950" dirty="0">
                <a:solidFill>
                  <a:schemeClr val="bg1"/>
                </a:solidFill>
                <a:latin typeface="Calibri" pitchFamily="34" charset="0"/>
                <a:cs typeface="Calibri" pitchFamily="34" charset="0"/>
              </a:rPr>
              <a:t>Foreclosures</a:t>
            </a:r>
          </a:p>
        </p:txBody>
      </p:sp>
      <p:sp>
        <p:nvSpPr>
          <p:cNvPr id="11" name="Rectangle 3"/>
          <p:cNvSpPr>
            <a:spLocks noChangeArrowheads="1"/>
          </p:cNvSpPr>
          <p:nvPr/>
        </p:nvSpPr>
        <p:spPr bwMode="auto">
          <a:xfrm>
            <a:off x="-2228850" y="2605662"/>
            <a:ext cx="137122" cy="27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67866" tIns="33338" rIns="67866" bIns="33338"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350" dirty="0"/>
          </a:p>
        </p:txBody>
      </p:sp>
      <p:grpSp>
        <p:nvGrpSpPr>
          <p:cNvPr id="13" name="Group 14"/>
          <p:cNvGrpSpPr>
            <a:grpSpLocks/>
          </p:cNvGrpSpPr>
          <p:nvPr/>
        </p:nvGrpSpPr>
        <p:grpSpPr bwMode="auto">
          <a:xfrm>
            <a:off x="1900237" y="2400300"/>
            <a:ext cx="2957513" cy="1143000"/>
            <a:chOff x="1056" y="1056"/>
            <a:chExt cx="2484" cy="960"/>
          </a:xfrm>
        </p:grpSpPr>
        <p:pic>
          <p:nvPicPr>
            <p:cNvPr id="14" name="Picture 15" descr="hoodbasicplus_lg"/>
            <p:cNvPicPr>
              <a:picLocks noChangeAspect="1" noChangeArrowheads="1"/>
            </p:cNvPicPr>
            <p:nvPr/>
          </p:nvPicPr>
          <p:blipFill>
            <a:blip r:embed="rId5">
              <a:extLst>
                <a:ext uri="{28A0092B-C50C-407E-A947-70E740481C1C}">
                  <a14:useLocalDpi xmlns:a14="http://schemas.microsoft.com/office/drawing/2010/main" val="0"/>
                </a:ext>
              </a:extLst>
            </a:blip>
            <a:srcRect l="4669" t="47896" r="43968" b="26215"/>
            <a:stretch>
              <a:fillRect/>
            </a:stretch>
          </p:blipFill>
          <p:spPr bwMode="auto">
            <a:xfrm>
              <a:off x="1056" y="1056"/>
              <a:ext cx="158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6"/>
            <p:cNvSpPr txBox="1">
              <a:spLocks noChangeArrowheads="1"/>
            </p:cNvSpPr>
            <p:nvPr/>
          </p:nvSpPr>
          <p:spPr bwMode="auto">
            <a:xfrm>
              <a:off x="1332" y="1123"/>
              <a:ext cx="22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350" b="1" dirty="0">
                  <a:solidFill>
                    <a:srgbClr val="CC3300"/>
                  </a:solidFill>
                </a:rPr>
                <a:t>NEIGHBORHOOD</a:t>
              </a:r>
            </a:p>
          </p:txBody>
        </p:sp>
      </p:grpSp>
      <p:grpSp>
        <p:nvGrpSpPr>
          <p:cNvPr id="16" name="Group 17"/>
          <p:cNvGrpSpPr>
            <a:grpSpLocks/>
          </p:cNvGrpSpPr>
          <p:nvPr/>
        </p:nvGrpSpPr>
        <p:grpSpPr bwMode="auto">
          <a:xfrm>
            <a:off x="2953941" y="3056338"/>
            <a:ext cx="1332309" cy="1466850"/>
            <a:chOff x="1599" y="1476"/>
            <a:chExt cx="1119" cy="1232"/>
          </a:xfrm>
        </p:grpSpPr>
        <p:pic>
          <p:nvPicPr>
            <p:cNvPr id="17" name="Picture 18" descr="cgd_tra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5" y="1476"/>
              <a:ext cx="983" cy="121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1599" y="2456"/>
              <a:ext cx="74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350" b="1" dirty="0">
                  <a:solidFill>
                    <a:srgbClr val="CC0000"/>
                  </a:solidFill>
                </a:rPr>
                <a:t>TRACTS</a:t>
              </a:r>
            </a:p>
          </p:txBody>
        </p:sp>
      </p:grpSp>
      <p:grpSp>
        <p:nvGrpSpPr>
          <p:cNvPr id="19" name="Group 11"/>
          <p:cNvGrpSpPr>
            <a:grpSpLocks/>
          </p:cNvGrpSpPr>
          <p:nvPr/>
        </p:nvGrpSpPr>
        <p:grpSpPr bwMode="auto">
          <a:xfrm>
            <a:off x="1356126" y="3067053"/>
            <a:ext cx="1473994" cy="1426369"/>
            <a:chOff x="1552" y="2797"/>
            <a:chExt cx="1476" cy="1375"/>
          </a:xfrm>
        </p:grpSpPr>
        <p:pic>
          <p:nvPicPr>
            <p:cNvPr id="20" name="Picture 12" descr="seq_zoom"/>
            <p:cNvPicPr>
              <a:picLocks noChangeAspect="1" noChangeArrowheads="1"/>
            </p:cNvPicPr>
            <p:nvPr/>
          </p:nvPicPr>
          <p:blipFill>
            <a:blip r:embed="rId7">
              <a:extLst>
                <a:ext uri="{28A0092B-C50C-407E-A947-70E740481C1C}">
                  <a14:useLocalDpi xmlns:a14="http://schemas.microsoft.com/office/drawing/2010/main" val="0"/>
                </a:ext>
              </a:extLst>
            </a:blip>
            <a:srcRect l="39798" t="37718" r="39798" b="38121"/>
            <a:stretch>
              <a:fillRect/>
            </a:stretch>
          </p:blipFill>
          <p:spPr bwMode="auto">
            <a:xfrm>
              <a:off x="1777" y="3046"/>
              <a:ext cx="1251" cy="112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13"/>
            <p:cNvSpPr txBox="1">
              <a:spLocks noChangeArrowheads="1"/>
            </p:cNvSpPr>
            <p:nvPr/>
          </p:nvSpPr>
          <p:spPr bwMode="auto">
            <a:xfrm>
              <a:off x="1552" y="2797"/>
              <a:ext cx="88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350" b="1" dirty="0">
                  <a:solidFill>
                    <a:srgbClr val="CC0000"/>
                  </a:solidFill>
                </a:rPr>
                <a:t>PARCEL</a:t>
              </a:r>
            </a:p>
          </p:txBody>
        </p:sp>
      </p:grpSp>
      <p:sp>
        <p:nvSpPr>
          <p:cNvPr id="22" name="Rectangle 7"/>
          <p:cNvSpPr>
            <a:spLocks noChangeArrowheads="1"/>
          </p:cNvSpPr>
          <p:nvPr/>
        </p:nvSpPr>
        <p:spPr bwMode="auto">
          <a:xfrm>
            <a:off x="1235872" y="1690687"/>
            <a:ext cx="86754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350" b="1" dirty="0">
                <a:solidFill>
                  <a:srgbClr val="CC0000"/>
                </a:solidFill>
              </a:rPr>
              <a:t>REGION</a:t>
            </a:r>
          </a:p>
        </p:txBody>
      </p:sp>
    </p:spTree>
    <p:extLst>
      <p:ext uri="{BB962C8B-B14F-4D97-AF65-F5344CB8AC3E}">
        <p14:creationId xmlns:p14="http://schemas.microsoft.com/office/powerpoint/2010/main" val="167684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Disseminate information and apply the data to achieve impact</a:t>
            </a:r>
          </a:p>
          <a:p>
            <a:pPr lvl="1"/>
            <a:r>
              <a:rPr lang="en-US" dirty="0"/>
              <a:t>Maintain website (neighborhood profiles, etc.)</a:t>
            </a:r>
          </a:p>
          <a:p>
            <a:pPr lvl="1"/>
            <a:r>
              <a:rPr lang="en-US" dirty="0"/>
              <a:t>Analyze local conditions, programs, and policies</a:t>
            </a:r>
          </a:p>
          <a:p>
            <a:pPr lvl="1"/>
            <a:r>
              <a:rPr lang="en-US" dirty="0"/>
              <a:t>Work 1-on-1 with groups on using data for planning</a:t>
            </a:r>
          </a:p>
          <a:p>
            <a:r>
              <a:rPr lang="en-US" dirty="0"/>
              <a:t>Build local capacity to access and use data</a:t>
            </a:r>
          </a:p>
          <a:p>
            <a:pPr lvl="1"/>
            <a:r>
              <a:rPr lang="en-US" dirty="0"/>
              <a:t>Provide training on how to use data</a:t>
            </a:r>
          </a:p>
          <a:p>
            <a:pPr lvl="1"/>
            <a:r>
              <a:rPr lang="en-US" dirty="0"/>
              <a:t>Educate on issues related to local capacity to use data in advocacy, planning, policymaking, or program implementation</a:t>
            </a:r>
          </a:p>
        </p:txBody>
      </p:sp>
      <p:sp>
        <p:nvSpPr>
          <p:cNvPr id="2" name="Title 1"/>
          <p:cNvSpPr>
            <a:spLocks noGrp="1"/>
          </p:cNvSpPr>
          <p:nvPr>
            <p:ph type="title"/>
          </p:nvPr>
        </p:nvSpPr>
        <p:spPr/>
        <p:txBody>
          <a:bodyPr/>
          <a:lstStyle/>
          <a:p>
            <a:r>
              <a:rPr lang="en-US" dirty="0"/>
              <a:t>What Activities Do NNIP Partners Perform? </a:t>
            </a:r>
          </a:p>
        </p:txBody>
      </p:sp>
    </p:spTree>
    <p:extLst>
      <p:ext uri="{BB962C8B-B14F-4D97-AF65-F5344CB8AC3E}">
        <p14:creationId xmlns:p14="http://schemas.microsoft.com/office/powerpoint/2010/main" val="3039974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961" y="1087560"/>
            <a:ext cx="6264323" cy="1164325"/>
          </a:xfrm>
        </p:spPr>
        <p:txBody>
          <a:bodyPr>
            <a:normAutofit fontScale="90000"/>
          </a:bodyPr>
          <a:lstStyle/>
          <a:p>
            <a:pPr>
              <a:lnSpc>
                <a:spcPct val="150000"/>
              </a:lnSpc>
              <a:spcAft>
                <a:spcPts val="900"/>
              </a:spcAft>
            </a:pPr>
            <a:r>
              <a:rPr lang="en-US" sz="2100" dirty="0"/>
              <a:t>Stay in Touch! </a:t>
            </a:r>
            <a:br>
              <a:rPr lang="en-US" sz="2100" dirty="0"/>
            </a:br>
            <a:r>
              <a:rPr lang="en-US" sz="1350" dirty="0">
                <a:hlinkClick r:id="rId3"/>
              </a:rPr>
              <a:t>http://www.neighborhoodindicators.org/get-involved/listservs</a:t>
            </a:r>
            <a:br>
              <a:rPr lang="en-US" sz="2100" dirty="0"/>
            </a:br>
            <a:r>
              <a:rPr lang="en-US" sz="2100" dirty="0"/>
              <a:t> or Follow Us </a:t>
            </a:r>
            <a:r>
              <a:rPr lang="en-US" sz="2100" dirty="0">
                <a:hlinkClick r:id="rId4"/>
              </a:rPr>
              <a:t>@NNIPHQ </a:t>
            </a:r>
            <a:endParaRPr lang="en-US" sz="2100" dirty="0"/>
          </a:p>
        </p:txBody>
      </p:sp>
      <p:sp>
        <p:nvSpPr>
          <p:cNvPr id="3" name="Text Placeholder 2"/>
          <p:cNvSpPr>
            <a:spLocks noGrp="1"/>
          </p:cNvSpPr>
          <p:nvPr>
            <p:ph type="body" sz="quarter" idx="10"/>
          </p:nvPr>
        </p:nvSpPr>
        <p:spPr/>
        <p:txBody>
          <a:bodyPr/>
          <a:lstStyle/>
          <a:p>
            <a:r>
              <a:rPr lang="en-US" dirty="0"/>
              <a:t>Kathy Pettit:  </a:t>
            </a:r>
            <a:r>
              <a:rPr lang="en-US" dirty="0">
                <a:hlinkClick r:id="rId5"/>
              </a:rPr>
              <a:t>kpettit@urban.org</a:t>
            </a:r>
            <a:r>
              <a:rPr lang="en-US" dirty="0"/>
              <a:t>; 202-261-5670</a:t>
            </a:r>
          </a:p>
          <a:p>
            <a:r>
              <a:rPr lang="en-US" dirty="0"/>
              <a:t>Leah Hendey:  </a:t>
            </a:r>
            <a:r>
              <a:rPr lang="en-US" dirty="0">
                <a:solidFill>
                  <a:schemeClr val="bg2"/>
                </a:solidFill>
                <a:hlinkClick r:id="rId6"/>
              </a:rPr>
              <a:t>lhendey@urban.org</a:t>
            </a:r>
            <a:r>
              <a:rPr lang="en-US" dirty="0">
                <a:solidFill>
                  <a:srgbClr val="00B0F0"/>
                </a:solidFill>
              </a:rPr>
              <a:t>;</a:t>
            </a:r>
            <a:r>
              <a:rPr lang="en-US" dirty="0">
                <a:solidFill>
                  <a:schemeClr val="bg2"/>
                </a:solidFill>
              </a:rPr>
              <a:t> </a:t>
            </a:r>
            <a:r>
              <a:rPr lang="en-US" dirty="0"/>
              <a:t>202-261-5856</a:t>
            </a:r>
          </a:p>
        </p:txBody>
      </p:sp>
    </p:spTree>
    <p:extLst>
      <p:ext uri="{BB962C8B-B14F-4D97-AF65-F5344CB8AC3E}">
        <p14:creationId xmlns:p14="http://schemas.microsoft.com/office/powerpoint/2010/main" val="323135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3EB0B8-B775-7E21-77B5-36D748156914}"/>
              </a:ext>
            </a:extLst>
          </p:cNvPr>
          <p:cNvSpPr>
            <a:spLocks noGrp="1"/>
          </p:cNvSpPr>
          <p:nvPr>
            <p:ph idx="1"/>
          </p:nvPr>
        </p:nvSpPr>
        <p:spPr>
          <a:xfrm>
            <a:off x="380920" y="1404574"/>
            <a:ext cx="4133954" cy="3152680"/>
          </a:xfrm>
        </p:spPr>
        <p:txBody>
          <a:bodyPr lIns="91440" tIns="45720" rIns="91440" bIns="45720" anchor="t"/>
          <a:lstStyle/>
          <a:p>
            <a:pPr marL="0" indent="0" algn="ctr">
              <a:buNone/>
            </a:pPr>
            <a:r>
              <a:rPr lang="en-US" sz="1800" b="1"/>
              <a:t>Research nonprofit dedicated to elevating the debate on social and economic policy</a:t>
            </a:r>
            <a:endParaRPr lang="en-US"/>
          </a:p>
          <a:p>
            <a:pPr marL="0" indent="0" algn="ctr">
              <a:buNone/>
            </a:pPr>
            <a:endParaRPr lang="en-US" sz="1850"/>
          </a:p>
          <a:p>
            <a:pPr marL="0" indent="0" algn="ctr">
              <a:buNone/>
            </a:pPr>
            <a:r>
              <a:rPr lang="en-US" sz="1800"/>
              <a:t>Mission: </a:t>
            </a:r>
            <a:r>
              <a:rPr lang="en-US" sz="1800">
                <a:ea typeface="+mn-lt"/>
                <a:cs typeface="+mn-lt"/>
              </a:rPr>
              <a:t>To open minds, shape decisions, and offer solutions through economic and social policy research.</a:t>
            </a:r>
          </a:p>
          <a:p>
            <a:pPr marL="742315" lvl="1" indent="-285115"/>
            <a:endParaRPr lang="en-US"/>
          </a:p>
        </p:txBody>
      </p:sp>
      <p:sp>
        <p:nvSpPr>
          <p:cNvPr id="3" name="Title 2">
            <a:extLst>
              <a:ext uri="{FF2B5EF4-FFF2-40B4-BE49-F238E27FC236}">
                <a16:creationId xmlns:a16="http://schemas.microsoft.com/office/drawing/2014/main" id="{5142B1E0-925B-C4C1-8811-2FEE08529981}"/>
              </a:ext>
            </a:extLst>
          </p:cNvPr>
          <p:cNvSpPr>
            <a:spLocks noGrp="1"/>
          </p:cNvSpPr>
          <p:nvPr>
            <p:ph type="title"/>
          </p:nvPr>
        </p:nvSpPr>
        <p:spPr>
          <a:xfrm>
            <a:off x="230047" y="174827"/>
            <a:ext cx="7296912" cy="800100"/>
          </a:xfrm>
        </p:spPr>
        <p:txBody>
          <a:bodyPr/>
          <a:lstStyle/>
          <a:p>
            <a:r>
              <a:rPr lang="en-US"/>
              <a:t>Urban Institute</a:t>
            </a:r>
          </a:p>
        </p:txBody>
      </p:sp>
      <p:pic>
        <p:nvPicPr>
          <p:cNvPr id="6" name="Picture 6" descr="Text&#10;&#10;Description automatically generated">
            <a:extLst>
              <a:ext uri="{FF2B5EF4-FFF2-40B4-BE49-F238E27FC236}">
                <a16:creationId xmlns:a16="http://schemas.microsoft.com/office/drawing/2014/main" id="{F8631CC7-64B1-B1D5-29B9-6F7A39E40008}"/>
              </a:ext>
            </a:extLst>
          </p:cNvPr>
          <p:cNvPicPr>
            <a:picLocks noChangeAspect="1"/>
          </p:cNvPicPr>
          <p:nvPr/>
        </p:nvPicPr>
        <p:blipFill>
          <a:blip r:embed="rId3"/>
          <a:stretch>
            <a:fillRect/>
          </a:stretch>
        </p:blipFill>
        <p:spPr>
          <a:xfrm>
            <a:off x="4951070" y="1698151"/>
            <a:ext cx="3618535" cy="2166780"/>
          </a:xfrm>
          <a:prstGeom prst="rect">
            <a:avLst/>
          </a:prstGeom>
        </p:spPr>
      </p:pic>
    </p:spTree>
    <p:extLst>
      <p:ext uri="{BB962C8B-B14F-4D97-AF65-F5344CB8AC3E}">
        <p14:creationId xmlns:p14="http://schemas.microsoft.com/office/powerpoint/2010/main" val="205994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59264F-41AB-4913-A813-59F54CCBE1BA}"/>
              </a:ext>
            </a:extLst>
          </p:cNvPr>
          <p:cNvSpPr>
            <a:spLocks noGrp="1"/>
          </p:cNvSpPr>
          <p:nvPr>
            <p:ph type="sldNum" sz="quarter" idx="12"/>
          </p:nvPr>
        </p:nvSpPr>
        <p:spPr/>
        <p:txBody>
          <a:bodyPr/>
          <a:lstStyle/>
          <a:p>
            <a:fld id="{B68F88C8-0A9A-DA43-95C8-7FE161A05352}" type="slidenum">
              <a:rPr lang="en-US" smtClean="0"/>
              <a:pPr/>
              <a:t>3</a:t>
            </a:fld>
            <a:endParaRPr lang="en-US" dirty="0"/>
          </a:p>
        </p:txBody>
      </p:sp>
      <p:sp>
        <p:nvSpPr>
          <p:cNvPr id="9" name="Content Placeholder 8">
            <a:extLst>
              <a:ext uri="{FF2B5EF4-FFF2-40B4-BE49-F238E27FC236}">
                <a16:creationId xmlns:a16="http://schemas.microsoft.com/office/drawing/2014/main" id="{5463CB51-2BCB-4CDF-8723-85F7114BAEE1}"/>
              </a:ext>
            </a:extLst>
          </p:cNvPr>
          <p:cNvSpPr>
            <a:spLocks noGrp="1"/>
          </p:cNvSpPr>
          <p:nvPr>
            <p:ph idx="1"/>
          </p:nvPr>
        </p:nvSpPr>
        <p:spPr/>
        <p:txBody>
          <a:bodyPr/>
          <a:lstStyle/>
          <a:p>
            <a:r>
              <a:rPr lang="en-US" dirty="0"/>
              <a:t>A peer learning network of community data organizations in more than 30 cities coordinated by the Urban Institute.</a:t>
            </a:r>
          </a:p>
          <a:p>
            <a:r>
              <a:rPr lang="en-US" dirty="0"/>
              <a:t>Shared Mission: To ensure all communities have access to data and the skills to use information to advance equity and well-being across neighborhoods.</a:t>
            </a:r>
          </a:p>
          <a:p>
            <a:endParaRPr lang="en-US" dirty="0"/>
          </a:p>
        </p:txBody>
      </p:sp>
      <p:sp>
        <p:nvSpPr>
          <p:cNvPr id="3" name="Title 2">
            <a:extLst>
              <a:ext uri="{FF2B5EF4-FFF2-40B4-BE49-F238E27FC236}">
                <a16:creationId xmlns:a16="http://schemas.microsoft.com/office/drawing/2014/main" id="{777B454A-574A-44B7-86B7-95344F7874FD}"/>
              </a:ext>
            </a:extLst>
          </p:cNvPr>
          <p:cNvSpPr>
            <a:spLocks noGrp="1"/>
          </p:cNvSpPr>
          <p:nvPr>
            <p:ph type="title"/>
          </p:nvPr>
        </p:nvSpPr>
        <p:spPr/>
        <p:txBody>
          <a:bodyPr>
            <a:normAutofit fontScale="90000"/>
          </a:bodyPr>
          <a:lstStyle/>
          <a:p>
            <a:r>
              <a:rPr lang="en-US" dirty="0"/>
              <a:t>National Neighborhood Indicators Partnership (NNIP)</a:t>
            </a:r>
          </a:p>
        </p:txBody>
      </p:sp>
    </p:spTree>
    <p:extLst>
      <p:ext uri="{BB962C8B-B14F-4D97-AF65-F5344CB8AC3E}">
        <p14:creationId xmlns:p14="http://schemas.microsoft.com/office/powerpoint/2010/main" val="299843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Place matters.</a:t>
            </a:r>
          </a:p>
          <a:p>
            <a:r>
              <a:rPr lang="en-US" dirty="0"/>
              <a:t>Data and capacity to use data are tools for communities.</a:t>
            </a:r>
          </a:p>
          <a:p>
            <a:r>
              <a:rPr lang="en-US" dirty="0"/>
              <a:t>Good data doesn’t just happen.</a:t>
            </a:r>
          </a:p>
          <a:p>
            <a:endParaRPr lang="en-US" dirty="0"/>
          </a:p>
        </p:txBody>
      </p:sp>
      <p:sp>
        <p:nvSpPr>
          <p:cNvPr id="2" name="Title 1"/>
          <p:cNvSpPr>
            <a:spLocks noGrp="1"/>
          </p:cNvSpPr>
          <p:nvPr>
            <p:ph type="title"/>
          </p:nvPr>
        </p:nvSpPr>
        <p:spPr/>
        <p:txBody>
          <a:bodyPr/>
          <a:lstStyle/>
          <a:p>
            <a:r>
              <a:rPr lang="en-US" dirty="0"/>
              <a:t>Our Beliefs</a:t>
            </a:r>
          </a:p>
        </p:txBody>
      </p:sp>
    </p:spTree>
    <p:extLst>
      <p:ext uri="{BB962C8B-B14F-4D97-AF65-F5344CB8AC3E}">
        <p14:creationId xmlns:p14="http://schemas.microsoft.com/office/powerpoint/2010/main" val="386744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Diverse and inclusive organizations produce higher-quality analysis and stronger collaborations</a:t>
            </a:r>
          </a:p>
          <a:p>
            <a:r>
              <a:rPr lang="en-US" dirty="0"/>
              <a:t>Democratizing data means including people and communities who have been marginalized so they can better advocate for themselves.</a:t>
            </a:r>
          </a:p>
          <a:p>
            <a:endParaRPr lang="en-US" dirty="0"/>
          </a:p>
        </p:txBody>
      </p:sp>
      <p:sp>
        <p:nvSpPr>
          <p:cNvPr id="2" name="Title 1"/>
          <p:cNvSpPr>
            <a:spLocks noGrp="1"/>
          </p:cNvSpPr>
          <p:nvPr>
            <p:ph type="title"/>
          </p:nvPr>
        </p:nvSpPr>
        <p:spPr/>
        <p:txBody>
          <a:bodyPr/>
          <a:lstStyle/>
          <a:p>
            <a:r>
              <a:rPr lang="en-US" dirty="0"/>
              <a:t>Our Beliefs</a:t>
            </a:r>
          </a:p>
        </p:txBody>
      </p:sp>
    </p:spTree>
    <p:extLst>
      <p:ext uri="{BB962C8B-B14F-4D97-AF65-F5344CB8AC3E}">
        <p14:creationId xmlns:p14="http://schemas.microsoft.com/office/powerpoint/2010/main" val="233980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Work</a:t>
            </a:r>
          </a:p>
        </p:txBody>
      </p:sp>
      <p:sp>
        <p:nvSpPr>
          <p:cNvPr id="3" name="Content Placeholder 2"/>
          <p:cNvSpPr>
            <a:spLocks noGrp="1"/>
          </p:cNvSpPr>
          <p:nvPr>
            <p:ph idx="1"/>
          </p:nvPr>
        </p:nvSpPr>
        <p:spPr/>
        <p:txBody>
          <a:bodyPr/>
          <a:lstStyle/>
          <a:p>
            <a:r>
              <a:rPr lang="en-US" b="1" dirty="0"/>
              <a:t>Strengthen</a:t>
            </a:r>
            <a:r>
              <a:rPr lang="en-US" dirty="0"/>
              <a:t> the ability of local organizations to expand the use of data. </a:t>
            </a:r>
          </a:p>
          <a:p>
            <a:r>
              <a:rPr lang="en-US" b="1" dirty="0"/>
              <a:t>Learn</a:t>
            </a:r>
            <a:r>
              <a:rPr lang="en-US" dirty="0"/>
              <a:t> about innovative methods and practices from one another and outside experts.</a:t>
            </a:r>
          </a:p>
          <a:p>
            <a:r>
              <a:rPr lang="en-US" b="1" dirty="0"/>
              <a:t>Elevate </a:t>
            </a:r>
            <a:r>
              <a:rPr lang="en-US" dirty="0"/>
              <a:t>insights and innovations from our communities to share with local and national audience</a:t>
            </a:r>
          </a:p>
          <a:p>
            <a:endParaRPr lang="en-US" dirty="0"/>
          </a:p>
          <a:p>
            <a:endParaRPr lang="en-US" dirty="0"/>
          </a:p>
        </p:txBody>
      </p:sp>
    </p:spTree>
    <p:extLst>
      <p:ext uri="{BB962C8B-B14F-4D97-AF65-F5344CB8AC3E}">
        <p14:creationId xmlns:p14="http://schemas.microsoft.com/office/powerpoint/2010/main" val="245108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Roles</a:t>
            </a:r>
          </a:p>
        </p:txBody>
      </p:sp>
      <p:sp>
        <p:nvSpPr>
          <p:cNvPr id="3" name="Content Placeholder 2"/>
          <p:cNvSpPr>
            <a:spLocks noGrp="1"/>
          </p:cNvSpPr>
          <p:nvPr>
            <p:ph idx="1"/>
          </p:nvPr>
        </p:nvSpPr>
        <p:spPr/>
        <p:txBody>
          <a:bodyPr/>
          <a:lstStyle/>
          <a:p>
            <a:r>
              <a:rPr lang="en-US" b="1" dirty="0"/>
              <a:t>Partners: </a:t>
            </a:r>
            <a:r>
              <a:rPr lang="en-US" dirty="0"/>
              <a:t>Commit to carrying out the NNIP model at home, share knowledge, and participate in network activities. </a:t>
            </a:r>
          </a:p>
          <a:p>
            <a:r>
              <a:rPr lang="en-US" b="1" dirty="0"/>
              <a:t>Urban: </a:t>
            </a:r>
            <a:r>
              <a:rPr lang="en-US" dirty="0"/>
              <a:t>facilitates peer learning, launches cross-site projects, creates products to inform policy and practice, and builds support for community information field.</a:t>
            </a:r>
          </a:p>
          <a:p>
            <a:r>
              <a:rPr lang="en-US" b="1" dirty="0"/>
              <a:t>Executive Committee</a:t>
            </a:r>
            <a:r>
              <a:rPr lang="en-US" dirty="0"/>
              <a:t>: Six elected staff members from partner organizations help govern NNIP. </a:t>
            </a:r>
          </a:p>
        </p:txBody>
      </p:sp>
    </p:spTree>
    <p:extLst>
      <p:ext uri="{BB962C8B-B14F-4D97-AF65-F5344CB8AC3E}">
        <p14:creationId xmlns:p14="http://schemas.microsoft.com/office/powerpoint/2010/main" val="151140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2084B-B65F-4B5F-8467-B7D97100B1C5}"/>
              </a:ext>
            </a:extLst>
          </p:cNvPr>
          <p:cNvSpPr>
            <a:spLocks noGrp="1"/>
          </p:cNvSpPr>
          <p:nvPr>
            <p:ph type="title"/>
          </p:nvPr>
        </p:nvSpPr>
        <p:spPr/>
        <p:txBody>
          <a:bodyPr>
            <a:normAutofit fontScale="90000"/>
          </a:bodyPr>
          <a:lstStyle/>
          <a:p>
            <a:r>
              <a:rPr lang="en-US" dirty="0"/>
              <a:t>NNIP’s Goals to Improve the Use of Data in Advancing Racial Equity</a:t>
            </a:r>
          </a:p>
        </p:txBody>
      </p:sp>
      <p:pic>
        <p:nvPicPr>
          <p:cNvPr id="4" name="Content Placeholder 8" descr="Graphical user interface, text, application, email&#10;&#10;Description automatically generated">
            <a:extLst>
              <a:ext uri="{FF2B5EF4-FFF2-40B4-BE49-F238E27FC236}">
                <a16:creationId xmlns:a16="http://schemas.microsoft.com/office/drawing/2014/main" id="{B94D1737-DB1C-4FB0-8FBB-CCD7CB25E590}"/>
              </a:ext>
            </a:extLst>
          </p:cNvPr>
          <p:cNvPicPr>
            <a:picLocks noChangeAspect="1"/>
          </p:cNvPicPr>
          <p:nvPr/>
        </p:nvPicPr>
        <p:blipFill>
          <a:blip r:embed="rId3"/>
          <a:stretch>
            <a:fillRect/>
          </a:stretch>
        </p:blipFill>
        <p:spPr>
          <a:xfrm>
            <a:off x="1030861" y="138151"/>
            <a:ext cx="6940739" cy="4910098"/>
          </a:xfrm>
          <a:prstGeom prst="rect">
            <a:avLst/>
          </a:prstGeom>
        </p:spPr>
      </p:pic>
      <p:sp>
        <p:nvSpPr>
          <p:cNvPr id="5" name="TextBox 4">
            <a:extLst>
              <a:ext uri="{FF2B5EF4-FFF2-40B4-BE49-F238E27FC236}">
                <a16:creationId xmlns:a16="http://schemas.microsoft.com/office/drawing/2014/main" id="{215CF1EF-EFF1-4A50-8487-87F3C64A02C7}"/>
              </a:ext>
            </a:extLst>
          </p:cNvPr>
          <p:cNvSpPr txBox="1"/>
          <p:nvPr/>
        </p:nvSpPr>
        <p:spPr>
          <a:xfrm>
            <a:off x="4026569" y="1226712"/>
            <a:ext cx="3461204" cy="369332"/>
          </a:xfrm>
          <a:prstGeom prst="rect">
            <a:avLst/>
          </a:prstGeom>
          <a:solidFill>
            <a:schemeClr val="bg1"/>
          </a:solidFill>
          <a:ln>
            <a:solidFill>
              <a:schemeClr val="tx1"/>
            </a:solidFill>
          </a:ln>
        </p:spPr>
        <p:txBody>
          <a:bodyPr wrap="none" rtlCol="0">
            <a:spAutoFit/>
          </a:bodyPr>
          <a:lstStyle/>
          <a:p>
            <a:r>
              <a:rPr lang="en-US" b="1" dirty="0"/>
              <a:t>https://bit.ly/equitydatagoals</a:t>
            </a:r>
          </a:p>
        </p:txBody>
      </p:sp>
    </p:spTree>
    <p:extLst>
      <p:ext uri="{BB962C8B-B14F-4D97-AF65-F5344CB8AC3E}">
        <p14:creationId xmlns:p14="http://schemas.microsoft.com/office/powerpoint/2010/main" val="255057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Funding for 2022</a:t>
            </a:r>
          </a:p>
        </p:txBody>
      </p:sp>
      <p:sp>
        <p:nvSpPr>
          <p:cNvPr id="30723" name="Rectangle 3"/>
          <p:cNvSpPr>
            <a:spLocks noGrp="1" noChangeArrowheads="1"/>
          </p:cNvSpPr>
          <p:nvPr>
            <p:ph idx="1"/>
          </p:nvPr>
        </p:nvSpPr>
        <p:spPr/>
        <p:txBody>
          <a:bodyPr/>
          <a:lstStyle/>
          <a:p>
            <a:pPr marL="0" indent="0">
              <a:buNone/>
            </a:pPr>
            <a:r>
              <a:rPr lang="en-US" u="sng" dirty="0"/>
              <a:t>Current general operations</a:t>
            </a:r>
          </a:p>
          <a:p>
            <a:r>
              <a:rPr lang="en-US" dirty="0"/>
              <a:t>Annie E. Casey Foundation</a:t>
            </a:r>
          </a:p>
          <a:p>
            <a:endParaRPr lang="en-US" dirty="0"/>
          </a:p>
          <a:p>
            <a:pPr marL="0" indent="0">
              <a:buNone/>
            </a:pPr>
            <a:r>
              <a:rPr lang="en-US" u="sng" dirty="0"/>
              <a:t>NNIP cross-site projects or adjacent grant programs</a:t>
            </a:r>
          </a:p>
          <a:p>
            <a:r>
              <a:rPr lang="en-US" dirty="0"/>
              <a:t>Black Wealth Data Center</a:t>
            </a:r>
          </a:p>
          <a:p>
            <a:r>
              <a:rPr lang="en-US" dirty="0"/>
              <a:t>Microsoft Catalyst Grant Program</a:t>
            </a:r>
          </a:p>
          <a:p>
            <a:r>
              <a:rPr lang="en-US" dirty="0"/>
              <a:t>RWJF – Using Data to Address Structural Racism</a:t>
            </a:r>
          </a:p>
          <a:p>
            <a:pPr marL="0" indent="0">
              <a:buNone/>
            </a:pPr>
            <a:endParaRPr lang="en-US" u="sng" dirty="0"/>
          </a:p>
        </p:txBody>
      </p:sp>
    </p:spTree>
    <p:extLst>
      <p:ext uri="{BB962C8B-B14F-4D97-AF65-F5344CB8AC3E}">
        <p14:creationId xmlns:p14="http://schemas.microsoft.com/office/powerpoint/2010/main" val="905009251"/>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sharepoint/v3/field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1320</TotalTime>
  <Words>2182</Words>
  <Application>Microsoft Office PowerPoint</Application>
  <PresentationFormat>On-screen Show (16:9)</PresentationFormat>
  <Paragraphs>193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Lato</vt:lpstr>
      <vt:lpstr>NNIP PPT Theme</vt:lpstr>
      <vt:lpstr>Intro to NNIP</vt:lpstr>
      <vt:lpstr>Urban Institute</vt:lpstr>
      <vt:lpstr>National Neighborhood Indicators Partnership (NNIP)</vt:lpstr>
      <vt:lpstr>Our Beliefs</vt:lpstr>
      <vt:lpstr>Our Beliefs</vt:lpstr>
      <vt:lpstr>Our Work</vt:lpstr>
      <vt:lpstr>Network Roles</vt:lpstr>
      <vt:lpstr>NNIP’s Goals to Improve the Use of Data in Advancing Racial Equity</vt:lpstr>
      <vt:lpstr>Funding for 2022</vt:lpstr>
      <vt:lpstr>Local Partners</vt:lpstr>
      <vt:lpstr>PowerPoint Presentation</vt:lpstr>
      <vt:lpstr>PowerPoint Presentation</vt:lpstr>
      <vt:lpstr>PowerPoint Presentation</vt:lpstr>
      <vt:lpstr>Partners’ Shared Activities</vt:lpstr>
      <vt:lpstr>What Activities Do NNIP Partners Perform?  Assemble, Transform and Maintain Data</vt:lpstr>
      <vt:lpstr>What Activities Do NNIP Partners Perform? </vt:lpstr>
      <vt:lpstr>Stay in Touch!  http://www.neighborhoodindicators.org/get-involved/listservs  or Follow Us @NNIPHQ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Hendey, Leah</cp:lastModifiedBy>
  <cp:revision>157</cp:revision>
  <cp:lastPrinted>2022-10-25T20:46:36Z</cp:lastPrinted>
  <dcterms:created xsi:type="dcterms:W3CDTF">2010-04-12T23:12:02Z</dcterms:created>
  <dcterms:modified xsi:type="dcterms:W3CDTF">2022-10-25T20:46:37Z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