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23" r:id="rId3"/>
    <p:sldMasterId id="2147483850" r:id="rId4"/>
    <p:sldMasterId id="2147483866" r:id="rId5"/>
  </p:sldMasterIdLst>
  <p:notesMasterIdLst>
    <p:notesMasterId r:id="rId19"/>
  </p:notesMasterIdLst>
  <p:sldIdLst>
    <p:sldId id="292" r:id="rId6"/>
    <p:sldId id="298" r:id="rId7"/>
    <p:sldId id="293" r:id="rId8"/>
    <p:sldId id="324" r:id="rId9"/>
    <p:sldId id="369" r:id="rId10"/>
    <p:sldId id="365" r:id="rId11"/>
    <p:sldId id="370" r:id="rId12"/>
    <p:sldId id="259" r:id="rId13"/>
    <p:sldId id="348" r:id="rId14"/>
    <p:sldId id="371" r:id="rId15"/>
    <p:sldId id="352" r:id="rId16"/>
    <p:sldId id="372" r:id="rId17"/>
    <p:sldId id="35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F2"/>
    <a:srgbClr val="566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5" autoAdjust="0"/>
    <p:restoredTop sz="78021" autoAdjust="0"/>
  </p:normalViewPr>
  <p:slideViewPr>
    <p:cSldViewPr>
      <p:cViewPr varScale="1">
        <p:scale>
          <a:sx n="91" d="100"/>
          <a:sy n="91" d="100"/>
        </p:scale>
        <p:origin x="2142"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65A36D-2DDA-400C-BEBA-75E85B9837F7}" type="datetimeFigureOut">
              <a:rPr lang="en-US"/>
              <a:pPr>
                <a:defRPr/>
              </a:pPr>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Verdana" panose="020B0604030504040204" pitchFamily="34" charset="0"/>
              </a:defRPr>
            </a:lvl1pPr>
          </a:lstStyle>
          <a:p>
            <a:fld id="{6DBCF54F-F2DF-47DA-B005-A8C0458A4CE5}" type="slidenum">
              <a:rPr lang="en-US" altLang="en-US" smtClean="0"/>
              <a:pPr/>
              <a:t>‹#›</a:t>
            </a:fld>
            <a:endParaRPr lang="en-US" altLang="en-US" dirty="0"/>
          </a:p>
        </p:txBody>
      </p:sp>
    </p:spTree>
    <p:extLst>
      <p:ext uri="{BB962C8B-B14F-4D97-AF65-F5344CB8AC3E}">
        <p14:creationId xmlns:p14="http://schemas.microsoft.com/office/powerpoint/2010/main" val="1471841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nsus.gov/data/developers/data-set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dirty="0" smtClean="0"/>
              <a:t>Hi</a:t>
            </a:r>
            <a:r>
              <a:rPr lang="en-US" baseline="0" dirty="0" smtClean="0"/>
              <a:t> my name is Caroline Heffernan, I am a data analyst at The Data Center in New Orleans and today I am going to talk to you about using Census API to automate data analysis.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cs typeface="Verdana" panose="020B0604030504040204" pitchFamily="34" charset="0"/>
            </a:endParaRPr>
          </a:p>
          <a:p>
            <a:pPr eaLnBrk="1" fontAlgn="auto" hangingPunct="1">
              <a:spcBef>
                <a:spcPts val="0"/>
              </a:spcBef>
              <a:spcAft>
                <a:spcPts val="0"/>
              </a:spcAft>
              <a:defRPr/>
            </a:pPr>
            <a:endParaRPr lang="en-US" dirty="0" smtClean="0">
              <a:ea typeface="MS PGothic" pitchFamily="34" charset="-128"/>
            </a:endParaRPr>
          </a:p>
          <a:p>
            <a:pPr eaLnBrk="1" fontAlgn="auto" hangingPunct="1">
              <a:spcBef>
                <a:spcPts val="0"/>
              </a:spcBef>
              <a:spcAft>
                <a:spcPts val="0"/>
              </a:spcAft>
              <a:defRPr/>
            </a:pPr>
            <a:r>
              <a:rPr lang="en-US" dirty="0" smtClean="0">
                <a:ea typeface="MS PGothic" pitchFamily="34" charset="-128"/>
              </a:rPr>
              <a:t> </a:t>
            </a:r>
          </a:p>
          <a:p>
            <a:pPr eaLnBrk="1" fontAlgn="auto" hangingPunct="1">
              <a:spcBef>
                <a:spcPct val="0"/>
              </a:spcBef>
              <a:spcAft>
                <a:spcPts val="0"/>
              </a:spcAft>
              <a:defRPr/>
            </a:pPr>
            <a:endParaRPr lang="en-US" altLang="en-US" dirty="0" smtClean="0">
              <a:cs typeface="Verdana" panose="020B0604030504040204" pitchFamily="34" charset="0"/>
            </a:endParaRPr>
          </a:p>
        </p:txBody>
      </p:sp>
      <p:sp>
        <p:nvSpPr>
          <p:cNvPr id="71684"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12C358-1DC5-4D13-9E04-09A6E7A241EC}" type="slidenum">
              <a:rPr lang="en-US" altLang="en-US">
                <a:solidFill>
                  <a:srgbClr val="000000"/>
                </a:solidFill>
                <a:latin typeface="Calibri" panose="020F0502020204030204" pitchFamily="34" charset="0"/>
                <a:cs typeface="Verdana" panose="020B0604030504040204" pitchFamily="34" charset="0"/>
              </a:rPr>
              <a:pPr eaLnBrk="1" hangingPunct="1"/>
              <a:t>1</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42046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latin typeface="Verdana" pitchFamily="34" charset="0"/>
                <a:cs typeface="Verdana" panose="020B0604030504040204" pitchFamily="34" charset="0"/>
              </a:rPr>
              <a:t>In</a:t>
            </a:r>
            <a:r>
              <a:rPr lang="en-US" altLang="en-US" baseline="0" dirty="0" smtClean="0">
                <a:latin typeface="Verdana" pitchFamily="34" charset="0"/>
                <a:cs typeface="Verdana" panose="020B0604030504040204" pitchFamily="34" charset="0"/>
              </a:rPr>
              <a:t> order to create a full product, we needed to figure out a way to get the analysis from Google sheets to our website.</a:t>
            </a: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11770-ED20-4108-B568-B661A39BE681}" type="slidenum">
              <a:rPr lang="en-US" altLang="en-US">
                <a:solidFill>
                  <a:srgbClr val="000000"/>
                </a:solidFill>
                <a:latin typeface="Calibri" panose="020F0502020204030204" pitchFamily="34" charset="0"/>
                <a:cs typeface="Verdana" panose="020B0604030504040204" pitchFamily="34" charset="0"/>
              </a:rPr>
              <a:pPr eaLnBrk="1" hangingPunct="1"/>
              <a:t>10</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3874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t>Once all of the raw</a:t>
            </a:r>
            <a:r>
              <a:rPr lang="en-US" altLang="en-US" baseline="0" dirty="0" smtClean="0"/>
              <a:t> data had been pulled into sheets and the analysis had been performed, we had to figure out how to get the data to automatically update on the </a:t>
            </a:r>
            <a:r>
              <a:rPr lang="en-US" altLang="en-US" baseline="0" dirty="0" smtClean="0"/>
              <a:t>website. The API was able to automate our analysis, but could not help with automating our display.  </a:t>
            </a:r>
          </a:p>
          <a:p>
            <a:pPr eaLnBrk="1" hangingPunct="1">
              <a:spcBef>
                <a:spcPct val="0"/>
              </a:spcBef>
              <a:defRPr/>
            </a:pPr>
            <a:endParaRPr lang="en-US" altLang="en-US" baseline="0" dirty="0" smtClean="0"/>
          </a:p>
          <a:p>
            <a:pPr eaLnBrk="1" hangingPunct="1">
              <a:spcBef>
                <a:spcPct val="0"/>
              </a:spcBef>
              <a:defRPr/>
            </a:pPr>
            <a:r>
              <a:rPr lang="en-US" altLang="en-US" baseline="0" dirty="0" smtClean="0"/>
              <a:t>We were able to take the html of our current non-dynamic neighborhood profiles and fill it in google sheets with the formulas from our now dynamic analysis. That process is displayed on this slide. Once we concatenated these templates and analyses, we ended up with the html of a full web page. At this stage, we could have copy and pasted that html to our pages and called it a day. </a:t>
            </a:r>
            <a:endParaRPr lang="en-US" altLang="en-US" dirty="0" smtClean="0"/>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13AB2D-68BC-4D11-B7B9-87E780143498}" type="slidenum">
              <a:rPr lang="en-US" altLang="en-US">
                <a:solidFill>
                  <a:srgbClr val="000000"/>
                </a:solidFill>
                <a:latin typeface="Calibri" panose="020F0502020204030204" pitchFamily="34" charset="0"/>
                <a:cs typeface="Verdana" panose="020B0604030504040204" pitchFamily="34" charset="0"/>
              </a:rPr>
              <a:pPr eaLnBrk="1" hangingPunct="1"/>
              <a:t>11</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412205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baseline="0" dirty="0" smtClean="0"/>
              <a:t>However, we went for the full technology home run. We consulted with our web developer and figured out how to get </a:t>
            </a:r>
            <a:r>
              <a:rPr lang="en-US" altLang="en-US" baseline="0" dirty="0" err="1" smtClean="0"/>
              <a:t>wordpress</a:t>
            </a:r>
            <a:r>
              <a:rPr lang="en-US" altLang="en-US" baseline="0" dirty="0" smtClean="0"/>
              <a:t> to pull html from a cell in google docs and display it on the web. I don’t have enough time to discuss that process, so that might be for another presentation!</a:t>
            </a:r>
          </a:p>
          <a:p>
            <a:pPr eaLnBrk="1" hangingPunct="1">
              <a:spcBef>
                <a:spcPct val="0"/>
              </a:spcBef>
              <a:defRPr/>
            </a:pPr>
            <a:endParaRPr lang="en-US" altLang="en-US" baseline="0" dirty="0" smtClean="0"/>
          </a:p>
          <a:p>
            <a:pPr eaLnBrk="1" hangingPunct="1">
              <a:spcBef>
                <a:spcPct val="0"/>
              </a:spcBef>
              <a:defRPr/>
            </a:pPr>
            <a:r>
              <a:rPr lang="en-US" altLang="en-US" baseline="0" dirty="0" smtClean="0"/>
              <a:t>Nevertheless, once that was done, the tables were up on the website</a:t>
            </a:r>
            <a:endParaRPr lang="en-US" altLang="en-US" dirty="0" smtClean="0"/>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11770-ED20-4108-B568-B661A39BE681}" type="slidenum">
              <a:rPr lang="en-US" altLang="en-US">
                <a:solidFill>
                  <a:srgbClr val="000000"/>
                </a:solidFill>
                <a:latin typeface="Calibri" panose="020F0502020204030204" pitchFamily="34" charset="0"/>
                <a:cs typeface="Verdana" panose="020B0604030504040204" pitchFamily="34" charset="0"/>
              </a:rPr>
              <a:pPr eaLnBrk="1" hangingPunct="1"/>
              <a:t>12</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89888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t>Using</a:t>
            </a:r>
            <a:r>
              <a:rPr lang="en-US" altLang="en-US" baseline="0" dirty="0" smtClean="0"/>
              <a:t> the Census API was a great decision for us because it means that we can continue to produce this valuable dataset with less labor and fewer </a:t>
            </a:r>
            <a:r>
              <a:rPr lang="en-US" altLang="en-US" baseline="0" dirty="0" smtClean="0"/>
              <a:t>errors because any error hat comes up will show up in every neighborhood instead of in the past where the large amount of copy and pasting involved could lead to errors only in one or two neighborhoods. We </a:t>
            </a:r>
            <a:r>
              <a:rPr lang="en-US" altLang="en-US" baseline="0" dirty="0" smtClean="0"/>
              <a:t>also can apply this approach to other projects. For example, we have already used this template to automate another regularly updated brief, Who Lives in New Orleans and Metro Parishes Now? And this time around it took considerably less time to implement without the months of research and troubleshooting we did with the Neighborhood Profiles. Who Lives includes graphics, and we wanted to automate those too, so we used another robust technology, </a:t>
            </a:r>
            <a:r>
              <a:rPr lang="en-US" altLang="en-US" baseline="0" dirty="0" err="1" smtClean="0"/>
              <a:t>Plotly</a:t>
            </a:r>
            <a:r>
              <a:rPr lang="en-US" altLang="en-US" baseline="0" dirty="0" smtClean="0"/>
              <a:t>, and integrated it into a dynamic solution coupled with the Census API and Google Sheets.</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It definitely took us time</a:t>
            </a:r>
            <a:r>
              <a:rPr lang="en-US" altLang="en-US" baseline="0" dirty="0" smtClean="0"/>
              <a:t> and lot of trial and error to figure this out and </a:t>
            </a:r>
            <a:r>
              <a:rPr lang="en-US" altLang="en-US" dirty="0" smtClean="0"/>
              <a:t>I know that this is a lot of information. So if anyone</a:t>
            </a:r>
            <a:r>
              <a:rPr lang="en-US" altLang="en-US" baseline="0" dirty="0" smtClean="0"/>
              <a:t> is interested in replicating this process, feel free to reach out.</a:t>
            </a:r>
            <a:endParaRPr lang="en-US" altLang="en-US" dirty="0" smtClean="0"/>
          </a:p>
          <a:p>
            <a:pPr eaLnBrk="1" hangingPunct="1">
              <a:spcBef>
                <a:spcPct val="0"/>
              </a:spcBef>
              <a:defRPr/>
            </a:pPr>
            <a:endParaRPr lang="en-US" altLang="en-US" dirty="0" smtClean="0">
              <a:latin typeface="Verdana" pitchFamily="34" charset="0"/>
              <a:cs typeface="Verdana" panose="020B0604030504040204" pitchFamily="34" charset="0"/>
            </a:endParaRPr>
          </a:p>
          <a:p>
            <a:pPr eaLnBrk="1" hangingPunct="1">
              <a:spcBef>
                <a:spcPct val="0"/>
              </a:spcBef>
              <a:defRPr/>
            </a:pPr>
            <a:r>
              <a:rPr lang="en-US" altLang="en-US" dirty="0" smtClean="0">
                <a:latin typeface="Verdana" pitchFamily="34" charset="0"/>
                <a:cs typeface="Verdana" panose="020B0604030504040204" pitchFamily="34" charset="0"/>
              </a:rPr>
              <a:t>Thank</a:t>
            </a:r>
            <a:r>
              <a:rPr lang="en-US" altLang="en-US" baseline="0" dirty="0" smtClean="0">
                <a:latin typeface="Verdana" pitchFamily="34" charset="0"/>
                <a:cs typeface="Verdana" panose="020B0604030504040204" pitchFamily="34" charset="0"/>
              </a:rPr>
              <a:t> you</a:t>
            </a: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5E3626-DDD6-4E22-AF06-CBEE67BD5B9A}" type="slidenum">
              <a:rPr lang="en-US" altLang="en-US">
                <a:solidFill>
                  <a:srgbClr val="000000"/>
                </a:solidFill>
                <a:latin typeface="Calibri" panose="020F0502020204030204" pitchFamily="34" charset="0"/>
                <a:cs typeface="Verdana" panose="020B0604030504040204" pitchFamily="34" charset="0"/>
              </a:rPr>
              <a:pPr eaLnBrk="1" hangingPunct="1"/>
              <a:t>13</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80799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latin typeface="Verdana" pitchFamily="34" charset="0"/>
                <a:cs typeface="Verdana" panose="020B0604030504040204" pitchFamily="34" charset="0"/>
              </a:rPr>
              <a:t>Specifically, we have used the API to automatically update our </a:t>
            </a:r>
            <a:r>
              <a:rPr lang="en-US" altLang="en-US" baseline="0" dirty="0" smtClean="0">
                <a:latin typeface="Verdana" pitchFamily="34" charset="0"/>
                <a:cs typeface="Verdana" panose="020B0604030504040204" pitchFamily="34" charset="0"/>
              </a:rPr>
              <a:t>Neighborhood Statistical Area Data </a:t>
            </a:r>
            <a:r>
              <a:rPr lang="en-US" altLang="en-US" baseline="0" dirty="0" err="1" smtClean="0">
                <a:latin typeface="Verdana" pitchFamily="34" charset="0"/>
                <a:cs typeface="Verdana" panose="020B0604030504040204" pitchFamily="34" charset="0"/>
              </a:rPr>
              <a:t>Profilles</a:t>
            </a:r>
            <a:r>
              <a:rPr lang="en-US" altLang="en-US" baseline="0" dirty="0" smtClean="0">
                <a:latin typeface="Verdana" pitchFamily="34" charset="0"/>
                <a:cs typeface="Verdana" panose="020B0604030504040204" pitchFamily="34" charset="0"/>
              </a:rPr>
              <a:t>.</a:t>
            </a: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BFFA31-B998-4F20-A110-BFF2506060F6}" type="slidenum">
              <a:rPr lang="en-US" altLang="en-US">
                <a:solidFill>
                  <a:srgbClr val="000000"/>
                </a:solidFill>
                <a:latin typeface="Calibri" panose="020F0502020204030204" pitchFamily="34" charset="0"/>
                <a:cs typeface="Verdana" panose="020B0604030504040204" pitchFamily="34" charset="0"/>
              </a:rPr>
              <a:pPr eaLnBrk="1" hangingPunct="1"/>
              <a:t>2</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67527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t>What are the</a:t>
            </a:r>
            <a:r>
              <a:rPr lang="en-US" altLang="en-US" baseline="0" dirty="0" smtClean="0"/>
              <a:t> Neighborhood Profiles?</a:t>
            </a:r>
          </a:p>
          <a:p>
            <a:pPr eaLnBrk="1" hangingPunct="1">
              <a:spcBef>
                <a:spcPct val="0"/>
              </a:spcBef>
              <a:defRPr/>
            </a:pPr>
            <a:endParaRPr lang="en-US" altLang="en-US" baseline="0" dirty="0" smtClean="0"/>
          </a:p>
          <a:p>
            <a:pPr eaLnBrk="1" hangingPunct="1">
              <a:spcBef>
                <a:spcPct val="0"/>
              </a:spcBef>
              <a:defRPr/>
            </a:pPr>
            <a:r>
              <a:rPr lang="en-US" altLang="en-US" baseline="0" dirty="0" smtClean="0"/>
              <a:t>Our Profiles provide basic demographic and economic data on a neighborhood level using Census, ACS and LED data.</a:t>
            </a:r>
          </a:p>
          <a:p>
            <a:pPr eaLnBrk="1" hangingPunct="1">
              <a:spcBef>
                <a:spcPct val="0"/>
              </a:spcBef>
              <a:defRPr/>
            </a:pPr>
            <a:endParaRPr lang="en-US" altLang="en-US" baseline="0" dirty="0" smtClean="0"/>
          </a:p>
          <a:p>
            <a:pPr eaLnBrk="1" hangingPunct="1">
              <a:spcBef>
                <a:spcPct val="0"/>
              </a:spcBef>
              <a:defRPr/>
            </a:pPr>
            <a:r>
              <a:rPr lang="en-US" altLang="en-US" baseline="0" dirty="0" smtClean="0"/>
              <a:t>This data is used by many community members, nonprofits, and grant writers and answers many of the basic questions people may have about New Orleans.</a:t>
            </a:r>
          </a:p>
          <a:p>
            <a:pPr eaLnBrk="1" hangingPunct="1">
              <a:spcBef>
                <a:spcPct val="0"/>
              </a:spcBef>
              <a:defRPr/>
            </a:pPr>
            <a:endParaRPr lang="en-US" altLang="en-US" baseline="0" dirty="0" smtClean="0"/>
          </a:p>
          <a:p>
            <a:pPr eaLnBrk="1" hangingPunct="1">
              <a:spcBef>
                <a:spcPct val="0"/>
              </a:spcBef>
              <a:defRPr/>
            </a:pPr>
            <a:r>
              <a:rPr lang="en-US" altLang="en-US" baseline="0" dirty="0" smtClean="0"/>
              <a:t>When you come to our website, and click on the link, you will be brought to this page. Here the areas of New Orleans are broken down by planning district. If you were to click on a district, it would be broken down by neighborhood, and if you were to select a neighborhood, it would look like this…</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  </a:t>
            </a:r>
          </a:p>
          <a:p>
            <a:pPr eaLnBrk="1" hangingPunct="1">
              <a:spcBef>
                <a:spcPct val="0"/>
              </a:spcBef>
              <a:defRPr/>
            </a:pP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4B4EBE-F3D1-427A-ABBB-974D4C2EEA04}" type="slidenum">
              <a:rPr lang="en-US" altLang="en-US">
                <a:solidFill>
                  <a:srgbClr val="000000"/>
                </a:solidFill>
                <a:latin typeface="Calibri" panose="020F0502020204030204" pitchFamily="34" charset="0"/>
                <a:cs typeface="Verdana" panose="020B0604030504040204" pitchFamily="34" charset="0"/>
              </a:rPr>
              <a:pPr eaLnBrk="1" hangingPunct="1"/>
              <a:t>3</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07112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Each of New Orleans’ 72 neighborhoods</a:t>
            </a:r>
            <a:r>
              <a:rPr lang="en-US" baseline="0" dirty="0" smtClean="0"/>
              <a:t> has 23 tables of data that falls into 7 different categories. </a:t>
            </a:r>
            <a:endParaRPr lang="en-US" dirty="0" smtClean="0"/>
          </a:p>
          <a:p>
            <a:endParaRPr lang="en-US" dirty="0" smtClean="0"/>
          </a:p>
          <a:p>
            <a:r>
              <a:rPr lang="en-US" dirty="0" smtClean="0"/>
              <a:t>People &amp; Household Characteristics</a:t>
            </a:r>
          </a:p>
          <a:p>
            <a:r>
              <a:rPr lang="en-US" dirty="0" smtClean="0"/>
              <a:t>Housing</a:t>
            </a:r>
            <a:r>
              <a:rPr lang="en-US" baseline="0" dirty="0" smtClean="0"/>
              <a:t> &amp; Housing Costs</a:t>
            </a:r>
          </a:p>
          <a:p>
            <a:r>
              <a:rPr lang="en-US" baseline="0" dirty="0" smtClean="0"/>
              <a:t>Income &amp; Poverty</a:t>
            </a:r>
          </a:p>
          <a:p>
            <a:r>
              <a:rPr lang="en-US" baseline="0" dirty="0" smtClean="0"/>
              <a:t>Transportation</a:t>
            </a:r>
          </a:p>
          <a:p>
            <a:r>
              <a:rPr lang="en-US" baseline="0" dirty="0" smtClean="0"/>
              <a:t>Educational Attainment</a:t>
            </a:r>
          </a:p>
          <a:p>
            <a:r>
              <a:rPr lang="en-US" baseline="0" dirty="0" smtClean="0"/>
              <a:t>Language</a:t>
            </a:r>
          </a:p>
          <a:p>
            <a:r>
              <a:rPr lang="en-US" baseline="0" dirty="0" smtClean="0"/>
              <a:t>Employment</a:t>
            </a:r>
          </a:p>
          <a:p>
            <a:endParaRPr lang="en-US" baseline="0" dirty="0" smtClean="0"/>
          </a:p>
          <a:p>
            <a:r>
              <a:rPr lang="en-US" baseline="0" dirty="0" smtClean="0"/>
              <a:t>There are also explanations as to why we use certain data and links that give helpful tips on how to use this data accurately when writing a grant proposal</a:t>
            </a:r>
          </a:p>
          <a:p>
            <a:endParaRPr lang="en-US" baseline="0" dirty="0" smtClean="0"/>
          </a:p>
        </p:txBody>
      </p:sp>
      <p:sp>
        <p:nvSpPr>
          <p:cNvPr id="65540" name="Slide Number Placeholder 3"/>
          <p:cNvSpPr>
            <a:spLocks noGrp="1"/>
          </p:cNvSpPr>
          <p:nvPr>
            <p:ph type="sldNum" sz="quarter" idx="5"/>
          </p:nvPr>
        </p:nvSpPr>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590E87-FC24-4C82-A997-71B09C60E748}" type="slidenum">
              <a:rPr lang="en-US" altLang="en-US">
                <a:latin typeface="Calibri" panose="020F0502020204030204" pitchFamily="34" charset="0"/>
                <a:cs typeface="Verdana" panose="020B0604030504040204" pitchFamily="34" charset="0"/>
              </a:rPr>
              <a:pPr eaLnBrk="1" hangingPunct="1"/>
              <a:t>4</a:t>
            </a:fld>
            <a:endParaRPr lang="en-US" altLang="en-US" dirty="0">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94091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latin typeface="Verdana" pitchFamily="34" charset="0"/>
                <a:cs typeface="Verdana" panose="020B0604030504040204" pitchFamily="34" charset="0"/>
              </a:rPr>
              <a:t>So as you can see, updating all of this</a:t>
            </a:r>
            <a:r>
              <a:rPr lang="en-US" altLang="en-US" baseline="0" dirty="0" smtClean="0">
                <a:latin typeface="Verdana" pitchFamily="34" charset="0"/>
                <a:cs typeface="Verdana" panose="020B0604030504040204" pitchFamily="34" charset="0"/>
              </a:rPr>
              <a:t> data is no small task, but it is important. Which means that every year we had to dedicate time </a:t>
            </a:r>
            <a:r>
              <a:rPr lang="en-US" altLang="en-US" baseline="0" dirty="0" smtClean="0">
                <a:latin typeface="Verdana" pitchFamily="34" charset="0"/>
                <a:cs typeface="Verdana" panose="020B0604030504040204" pitchFamily="34" charset="0"/>
              </a:rPr>
              <a:t>and </a:t>
            </a:r>
            <a:r>
              <a:rPr lang="en-US" altLang="en-US" baseline="0" dirty="0" smtClean="0">
                <a:latin typeface="Verdana" pitchFamily="34" charset="0"/>
                <a:cs typeface="Verdana" panose="020B0604030504040204" pitchFamily="34" charset="0"/>
              </a:rPr>
              <a:t>resources to updating all 72 neighborhoods.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latin typeface="Verdana" pitchFamily="34" charset="0"/>
                <a:cs typeface="Verdana" panose="020B0604030504040204" pitchFamily="34" charset="0"/>
              </a:rPr>
              <a:t>This past year, we decided to look into making this process more efficient through the use of APIs.</a:t>
            </a:r>
          </a:p>
          <a:p>
            <a:pPr eaLnBrk="1" hangingPunct="1">
              <a:spcBef>
                <a:spcPct val="0"/>
              </a:spcBef>
              <a:defRPr/>
            </a:pPr>
            <a:endParaRPr lang="en-US" altLang="en-US" baseline="0" dirty="0" smtClean="0">
              <a:latin typeface="Verdana" pitchFamily="34" charset="0"/>
              <a:cs typeface="Verdana" panose="020B0604030504040204" pitchFamily="34" charset="0"/>
            </a:endParaRPr>
          </a:p>
          <a:p>
            <a:pPr eaLnBrk="1" hangingPunct="1">
              <a:spcBef>
                <a:spcPct val="0"/>
              </a:spcBef>
              <a:defRPr/>
            </a:pP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9B59FD-FB4C-42A5-9201-D2010B05A0DF}" type="slidenum">
              <a:rPr lang="en-US" altLang="en-US">
                <a:solidFill>
                  <a:srgbClr val="000000"/>
                </a:solidFill>
                <a:latin typeface="Calibri" panose="020F0502020204030204" pitchFamily="34" charset="0"/>
                <a:cs typeface="Verdana" panose="020B0604030504040204" pitchFamily="34" charset="0"/>
              </a:rPr>
              <a:pPr eaLnBrk="1" hangingPunct="1"/>
              <a:t>5</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56298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lvl="0"/>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hat is an API?</a:t>
            </a:r>
          </a:p>
          <a:p>
            <a:pPr lvl="1"/>
            <a:r>
              <a:rPr lang="en-US" sz="1200" kern="1200" dirty="0" smtClean="0">
                <a:solidFill>
                  <a:schemeClr val="tx1"/>
                </a:solidFill>
                <a:effectLst/>
                <a:latin typeface="+mn-lt"/>
                <a:ea typeface="+mn-ea"/>
                <a:cs typeface="+mn-cs"/>
              </a:rPr>
              <a:t>An API (Application</a:t>
            </a:r>
            <a:r>
              <a:rPr lang="en-US" sz="1200" kern="1200" baseline="0" dirty="0" smtClean="0">
                <a:solidFill>
                  <a:schemeClr val="tx1"/>
                </a:solidFill>
                <a:effectLst/>
                <a:latin typeface="+mn-lt"/>
                <a:ea typeface="+mn-ea"/>
                <a:cs typeface="+mn-cs"/>
              </a:rPr>
              <a:t> Programming Interface)</a:t>
            </a:r>
            <a:r>
              <a:rPr lang="en-US" sz="1200" kern="1200" dirty="0" smtClean="0">
                <a:solidFill>
                  <a:schemeClr val="tx1"/>
                </a:solidFill>
                <a:effectLst/>
                <a:latin typeface="+mn-lt"/>
                <a:ea typeface="+mn-ea"/>
                <a:cs typeface="+mn-cs"/>
              </a:rPr>
              <a:t> is a</a:t>
            </a:r>
            <a:r>
              <a:rPr lang="en-US" sz="1200" kern="1200" baseline="0" dirty="0" smtClean="0">
                <a:solidFill>
                  <a:schemeClr val="tx1"/>
                </a:solidFill>
                <a:effectLst/>
                <a:latin typeface="+mn-lt"/>
                <a:ea typeface="+mn-ea"/>
                <a:cs typeface="+mn-cs"/>
              </a:rPr>
              <a:t> window into the internal data and offerings of a software or database. It’s manifested in a set of fixed “calls” that allow external applications and users to use that internal data/information. Importantly, API’s promise consistency, meaning that external users can rely on dynamic updating if they’re using APIs. Unlike a website, whose format could change, or whose offerings could run out, API’s are consistent. I’ll explain this further late (explain further later with an example…factfinder vs. API).  In the case of the Census, the API contains a set of </a:t>
            </a:r>
            <a:r>
              <a:rPr lang="en-US" sz="1200" kern="1200" dirty="0" smtClean="0">
                <a:solidFill>
                  <a:schemeClr val="tx1"/>
                </a:solidFill>
                <a:effectLst/>
                <a:latin typeface="+mn-lt"/>
                <a:ea typeface="+mn-ea"/>
                <a:cs typeface="+mn-cs"/>
              </a:rPr>
              <a:t>fixed set of code words that a user can arrange to pull from a database. These code words include variables that determine which data/information is pulled from the database and together these words form a phrase or a “call”</a:t>
            </a:r>
          </a:p>
          <a:p>
            <a:pPr lvl="0"/>
            <a:r>
              <a:rPr lang="en-US" sz="1200" kern="1200" dirty="0" smtClean="0">
                <a:solidFill>
                  <a:schemeClr val="tx1"/>
                </a:solidFill>
                <a:effectLst/>
                <a:latin typeface="+mn-lt"/>
                <a:ea typeface="+mn-ea"/>
                <a:cs typeface="+mn-cs"/>
              </a:rPr>
              <a:t>When do you use an API?</a:t>
            </a:r>
          </a:p>
          <a:p>
            <a:pPr lvl="1"/>
            <a:r>
              <a:rPr lang="en-US" sz="1200" kern="1200" dirty="0" smtClean="0">
                <a:solidFill>
                  <a:schemeClr val="tx1"/>
                </a:solidFill>
                <a:effectLst/>
                <a:latin typeface="+mn-lt"/>
                <a:ea typeface="+mn-ea"/>
                <a:cs typeface="+mn-cs"/>
              </a:rPr>
              <a:t>APIs are great for dynamically pulling in data that can then be analyzed on the spot</a:t>
            </a:r>
          </a:p>
          <a:p>
            <a:pPr lvl="1"/>
            <a:r>
              <a:rPr lang="en-US" sz="1200" kern="1200" dirty="0" smtClean="0">
                <a:solidFill>
                  <a:schemeClr val="tx1"/>
                </a:solidFill>
                <a:effectLst/>
                <a:latin typeface="+mn-lt"/>
                <a:ea typeface="+mn-ea"/>
                <a:cs typeface="+mn-cs"/>
              </a:rPr>
              <a:t>For example, rather than copy and pasting a spreadsheet downloaded online into a worksheet, one could use an API to feed data directly into that worksheet. One</a:t>
            </a:r>
            <a:r>
              <a:rPr lang="en-US" sz="1200" kern="1200" baseline="0" dirty="0" smtClean="0">
                <a:solidFill>
                  <a:schemeClr val="tx1"/>
                </a:solidFill>
                <a:effectLst/>
                <a:latin typeface="+mn-lt"/>
                <a:ea typeface="+mn-ea"/>
                <a:cs typeface="+mn-cs"/>
              </a:rPr>
              <a:t> could quickly re-analyze that data with a different variable by just changing the call (for example, changing the year), and allowing the analysis to update.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APIs are PARTICULARLY useful when you have an activity that you can repeat/replicate. In this case, changing just one of the variables or code words (for example, year, or geography) will update the data.</a:t>
            </a:r>
          </a:p>
          <a:p>
            <a:pPr lvl="1"/>
            <a:r>
              <a:rPr lang="en-US" sz="1200" kern="1200" dirty="0" smtClean="0">
                <a:solidFill>
                  <a:schemeClr val="tx1"/>
                </a:solidFill>
                <a:effectLst/>
                <a:latin typeface="+mn-lt"/>
                <a:ea typeface="+mn-ea"/>
                <a:cs typeface="+mn-cs"/>
              </a:rPr>
              <a:t>Finally, APIs can completely automate data analysis/display in the case of frequently updated data. For example, if you want to analyze the most recent unemployment rate, you can set up a call to call for the employment data of the current month and then set up a worksheet to analyze this data. That way, whenever you look at the worksheet, you will see that month’s unemployment rate. Pretty cool right?</a:t>
            </a:r>
          </a:p>
          <a:p>
            <a:pPr eaLnBrk="1" hangingPunct="1">
              <a:spcBef>
                <a:spcPct val="0"/>
              </a:spcBef>
              <a:defRPr/>
            </a:pP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  </a:t>
            </a:r>
          </a:p>
          <a:p>
            <a:pPr eaLnBrk="1" hangingPunct="1">
              <a:spcBef>
                <a:spcPct val="0"/>
              </a:spcBef>
              <a:defRPr/>
            </a:pP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DB8297-C040-4DEA-9E27-F93EDAED1A85}" type="slidenum">
              <a:rPr lang="en-US" altLang="en-US">
                <a:solidFill>
                  <a:srgbClr val="000000"/>
                </a:solidFill>
                <a:latin typeface="Calibri" panose="020F0502020204030204" pitchFamily="34" charset="0"/>
                <a:cs typeface="Verdana" panose="020B0604030504040204" pitchFamily="34" charset="0"/>
              </a:rPr>
              <a:pPr eaLnBrk="1" hangingPunct="1"/>
              <a:t>6</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87374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latin typeface="Verdana" pitchFamily="34" charset="0"/>
                <a:cs typeface="Verdana" panose="020B0604030504040204" pitchFamily="34" charset="0"/>
              </a:rPr>
              <a:t>So once</a:t>
            </a:r>
            <a:r>
              <a:rPr lang="en-US" altLang="en-US" baseline="0" dirty="0" smtClean="0">
                <a:latin typeface="Verdana" pitchFamily="34" charset="0"/>
                <a:cs typeface="Verdana" panose="020B0604030504040204" pitchFamily="34" charset="0"/>
              </a:rPr>
              <a:t> we knew we wanted to use an API, specifically the Census API, to automate the data analysis for our Neighborhood Profiles, we spent a LOT of time researching the best way to do that. </a:t>
            </a:r>
            <a:endParaRPr lang="en-US" altLang="en-US" dirty="0" smtClean="0">
              <a:latin typeface="Verdana" pitchFamily="34" charset="0"/>
              <a:cs typeface="Verdana" panose="020B0604030504040204" pitchFamily="34"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11770-ED20-4108-B568-B661A39BE681}" type="slidenum">
              <a:rPr lang="en-US" altLang="en-US">
                <a:solidFill>
                  <a:srgbClr val="000000"/>
                </a:solidFill>
                <a:latin typeface="Calibri" panose="020F0502020204030204" pitchFamily="34" charset="0"/>
                <a:cs typeface="Verdana" panose="020B0604030504040204" pitchFamily="34" charset="0"/>
              </a:rPr>
              <a:pPr eaLnBrk="1" hangingPunct="1"/>
              <a:t>7</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64463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first thing</a:t>
            </a:r>
            <a:r>
              <a:rPr lang="en-US" altLang="en-US" baseline="0" dirty="0" smtClean="0"/>
              <a:t> we had to learn, was how to formulate a call to pull data from the API.</a:t>
            </a:r>
          </a:p>
          <a:p>
            <a:pPr eaLnBrk="1" hangingPunct="1">
              <a:spcBef>
                <a:spcPct val="0"/>
              </a:spcBef>
            </a:pPr>
            <a:endParaRPr lang="en-US" altLang="en-US" baseline="0" dirty="0" smtClean="0"/>
          </a:p>
          <a:p>
            <a:pPr eaLnBrk="1" hangingPunct="1">
              <a:spcBef>
                <a:spcPct val="0"/>
              </a:spcBef>
            </a:pPr>
            <a:r>
              <a:rPr lang="en-US" altLang="en-US" baseline="0" dirty="0" smtClean="0"/>
              <a:t>The call is made up of 6 distinct parts, The base of the call, the year of the dataset, the dataset name, the list of variables, the geographic parameters, and the key.</a:t>
            </a:r>
          </a:p>
          <a:p>
            <a:pPr eaLnBrk="1" hangingPunct="1">
              <a:spcBef>
                <a:spcPct val="0"/>
              </a:spcBef>
            </a:pPr>
            <a:endParaRPr lang="en-US" altLang="en-US" baseline="0" dirty="0" smtClean="0"/>
          </a:p>
          <a:p>
            <a:pPr marL="171450" indent="-171450" eaLnBrk="1" hangingPunct="1">
              <a:spcBef>
                <a:spcPct val="0"/>
              </a:spcBef>
              <a:buFontTx/>
              <a:buChar char="-"/>
            </a:pPr>
            <a:r>
              <a:rPr lang="en-US" altLang="en-US" baseline="0" dirty="0" smtClean="0"/>
              <a:t>The base is always the same, it directs you to the census website</a:t>
            </a:r>
          </a:p>
          <a:p>
            <a:pPr marL="171450" indent="-171450" eaLnBrk="1" hangingPunct="1">
              <a:spcBef>
                <a:spcPct val="0"/>
              </a:spcBef>
              <a:buFontTx/>
              <a:buChar char="-"/>
            </a:pPr>
            <a:r>
              <a:rPr lang="en-US" altLang="en-US" baseline="0" dirty="0" smtClean="0"/>
              <a:t>The year and dataset obviously vary depending on the data you want</a:t>
            </a:r>
          </a:p>
          <a:p>
            <a:pPr marL="171450" indent="-171450" eaLnBrk="1" hangingPunct="1">
              <a:spcBef>
                <a:spcPct val="0"/>
              </a:spcBef>
              <a:buFontTx/>
              <a:buChar char="-"/>
            </a:pPr>
            <a:r>
              <a:rPr lang="en-US" altLang="en-US" baseline="0" dirty="0" smtClean="0"/>
              <a:t>The variables are made up of two parts, the beginning which refers to the table, and the number which refers to the specific variable. For each, there is an M for MOE and an E for estimate</a:t>
            </a:r>
          </a:p>
          <a:p>
            <a:pPr marL="171450" indent="-171450" eaLnBrk="1" hangingPunct="1">
              <a:spcBef>
                <a:spcPct val="0"/>
              </a:spcBef>
              <a:buFontTx/>
              <a:buChar char="-"/>
            </a:pPr>
            <a:r>
              <a:rPr lang="en-US" altLang="en-US" baseline="0" dirty="0" smtClean="0"/>
              <a:t>The geographic parameters specify the geography you want data for and can be as specific as a census tract</a:t>
            </a:r>
          </a:p>
          <a:p>
            <a:pPr marL="171450" indent="-171450" eaLnBrk="1" hangingPunct="1">
              <a:spcBef>
                <a:spcPct val="0"/>
              </a:spcBef>
              <a:buFontTx/>
              <a:buChar char="-"/>
            </a:pPr>
            <a:r>
              <a:rPr lang="en-US" altLang="en-US" baseline="0" dirty="0" smtClean="0"/>
              <a:t>Finally the key is the unique identifier the Census gives you when you request a key so that they can track who is using the API</a:t>
            </a:r>
          </a:p>
          <a:p>
            <a:pPr marL="171450" indent="-171450" eaLnBrk="1" hangingPunct="1">
              <a:spcBef>
                <a:spcPct val="0"/>
              </a:spcBef>
              <a:buFontTx/>
              <a:buChar char="-"/>
            </a:pPr>
            <a:endParaRPr lang="en-US" altLang="en-US" baseline="0" dirty="0" smtClean="0"/>
          </a:p>
          <a:p>
            <a:pPr marL="171450" indent="-171450" eaLnBrk="1" hangingPunct="1">
              <a:spcBef>
                <a:spcPct val="0"/>
              </a:spcBef>
              <a:buFontTx/>
              <a:buChar char="-"/>
            </a:pPr>
            <a:r>
              <a:rPr lang="en-US" sz="1200" u="sng" kern="1200" dirty="0" smtClean="0">
                <a:solidFill>
                  <a:schemeClr val="tx1"/>
                </a:solidFill>
                <a:effectLst/>
                <a:latin typeface="+mn-lt"/>
                <a:ea typeface="+mn-ea"/>
                <a:cs typeface="+mn-cs"/>
                <a:hlinkClick r:id="rId3"/>
              </a:rPr>
              <a:t>http://www.census.gov/data/developers/data-sets.html</a:t>
            </a:r>
            <a:r>
              <a:rPr lang="en-US" sz="1200" kern="1200" dirty="0" smtClean="0">
                <a:solidFill>
                  <a:schemeClr val="tx1"/>
                </a:solidFill>
                <a:effectLst/>
                <a:latin typeface="+mn-lt"/>
                <a:ea typeface="+mn-ea"/>
                <a:cs typeface="+mn-cs"/>
              </a:rPr>
              <a:t> If you go</a:t>
            </a:r>
            <a:r>
              <a:rPr lang="en-US" sz="1200" kern="1200" baseline="0" dirty="0" smtClean="0">
                <a:solidFill>
                  <a:schemeClr val="tx1"/>
                </a:solidFill>
                <a:effectLst/>
                <a:latin typeface="+mn-lt"/>
                <a:ea typeface="+mn-ea"/>
                <a:cs typeface="+mn-cs"/>
              </a:rPr>
              <a:t> to the link at the bottom of the page, it has a list of all datasets that are available through the API as well as a variable list and example calls for each dataset</a:t>
            </a:r>
            <a:endParaRPr lang="en-US" altLang="en-US" dirty="0"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3DB199-4F20-4326-AE3B-48E172839B3E}" type="slidenum">
              <a:rPr lang="en-US" altLang="en-US">
                <a:solidFill>
                  <a:srgbClr val="000000"/>
                </a:solidFill>
                <a:latin typeface="Calibri" panose="020F0502020204030204" pitchFamily="34" charset="0"/>
                <a:cs typeface="Verdana" panose="020B0604030504040204" pitchFamily="34" charset="0"/>
              </a:rPr>
              <a:pPr eaLnBrk="1" hangingPunct="1"/>
              <a:t>8</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53940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US" altLang="en-US" dirty="0" smtClean="0"/>
              <a:t>Once</a:t>
            </a:r>
            <a:r>
              <a:rPr lang="en-US" altLang="en-US" baseline="0" dirty="0" smtClean="0"/>
              <a:t> we had become familiar with the Census API format of calling data, we had to figure out where we were going to call data TO, in order to actually analyze it.</a:t>
            </a:r>
          </a:p>
          <a:p>
            <a:pPr eaLnBrk="1" hangingPunct="1">
              <a:spcBef>
                <a:spcPct val="0"/>
              </a:spcBef>
              <a:defRPr/>
            </a:pPr>
            <a:endParaRPr lang="en-US" altLang="en-US" baseline="0" dirty="0" smtClean="0"/>
          </a:p>
          <a:p>
            <a:pPr eaLnBrk="1" hangingPunct="1">
              <a:spcBef>
                <a:spcPct val="0"/>
              </a:spcBef>
              <a:defRPr/>
            </a:pPr>
            <a:r>
              <a:rPr lang="en-US" altLang="en-US" baseline="0" dirty="0" smtClean="0"/>
              <a:t>Those who use API to create apps and programs normally use databases, but this was not familiar to us so we found a solution that was easier, Google Sheets.</a:t>
            </a:r>
          </a:p>
          <a:p>
            <a:pPr eaLnBrk="1" hangingPunct="1">
              <a:spcBef>
                <a:spcPct val="0"/>
              </a:spcBef>
              <a:defRPr/>
            </a:pPr>
            <a:endParaRPr lang="en-US" altLang="en-US" baseline="0" dirty="0" smtClean="0"/>
          </a:p>
          <a:p>
            <a:pPr eaLnBrk="1" hangingPunct="1">
              <a:spcBef>
                <a:spcPct val="0"/>
              </a:spcBef>
              <a:defRPr/>
            </a:pPr>
            <a:r>
              <a:rPr lang="en-US" altLang="en-US" baseline="0" dirty="0" smtClean="0"/>
              <a:t>Google sheets is great for two reasons, 1. it is dynamic, and 2. it is similar to excel.</a:t>
            </a:r>
          </a:p>
          <a:p>
            <a:pPr eaLnBrk="1" hangingPunct="1">
              <a:spcBef>
                <a:spcPct val="0"/>
              </a:spcBef>
              <a:defRPr/>
            </a:pPr>
            <a:endParaRPr lang="en-US" altLang="en-US" baseline="0" dirty="0" smtClean="0"/>
          </a:p>
          <a:p>
            <a:pPr eaLnBrk="1" hangingPunct="1">
              <a:spcBef>
                <a:spcPct val="0"/>
              </a:spcBef>
              <a:defRPr/>
            </a:pPr>
            <a:r>
              <a:rPr lang="en-US" altLang="en-US" baseline="0" dirty="0" smtClean="0"/>
              <a:t>Since Google sheets is online, it can be automatically updated. We broke up our call in 3 parts, 1. the base, 2. the year, and 3. the rest. We then used a formula based on TODAY to insure that the year would update at the same time that the new ACS data was released. We then concatenated the three parts together and used the </a:t>
            </a:r>
            <a:r>
              <a:rPr lang="en-US" altLang="en-US" baseline="0" dirty="0" err="1" smtClean="0"/>
              <a:t>Importdata</a:t>
            </a:r>
            <a:r>
              <a:rPr lang="en-US" altLang="en-US" baseline="0" dirty="0" smtClean="0"/>
              <a:t>() formula to pull in our call. </a:t>
            </a:r>
          </a:p>
          <a:p>
            <a:pPr eaLnBrk="1" hangingPunct="1">
              <a:spcBef>
                <a:spcPct val="0"/>
              </a:spcBef>
              <a:defRPr/>
            </a:pPr>
            <a:endParaRPr lang="en-US" altLang="en-US" baseline="0" dirty="0" smtClean="0"/>
          </a:p>
          <a:p>
            <a:pPr eaLnBrk="1" hangingPunct="1">
              <a:spcBef>
                <a:spcPct val="0"/>
              </a:spcBef>
              <a:defRPr/>
            </a:pPr>
            <a:r>
              <a:rPr lang="en-US" altLang="en-US" baseline="0" dirty="0" smtClean="0"/>
              <a:t>Once we had all of the variables for each </a:t>
            </a:r>
            <a:r>
              <a:rPr lang="en-US" altLang="en-US" baseline="0" dirty="0" err="1" smtClean="0"/>
              <a:t>datatable</a:t>
            </a:r>
            <a:r>
              <a:rPr lang="en-US" altLang="en-US" baseline="0" dirty="0" smtClean="0"/>
              <a:t> we wished to create, it was simply a matter of analysis. Since google sheets is similar to excel and has almost all of the same functions, this part was fairly straightforward.</a:t>
            </a:r>
          </a:p>
          <a:p>
            <a:pPr eaLnBrk="1" hangingPunct="1">
              <a:spcBef>
                <a:spcPct val="0"/>
              </a:spcBef>
              <a:defRPr/>
            </a:pPr>
            <a:endParaRPr lang="en-US" altLang="en-US" baseline="0" dirty="0" smtClean="0"/>
          </a:p>
          <a:p>
            <a:pPr eaLnBrk="1" hangingPunct="1">
              <a:spcBef>
                <a:spcPct val="0"/>
              </a:spcBef>
              <a:defRPr/>
            </a:pPr>
            <a:r>
              <a:rPr lang="en-US" altLang="en-US" baseline="0" dirty="0" smtClean="0"/>
              <a:t>Explain how you could use this to quickly update/tweak a complex analysis. You could change the year or geography seamlessly and execute complex analysis, rather than having to constantly pull from factfinder</a:t>
            </a:r>
            <a:r>
              <a:rPr lang="en-US" altLang="en-US" baseline="0" dirty="0" smtClean="0"/>
              <a:t>. (I.E. if the New Orleans metro was to change again, we could change the counties pulled in)</a:t>
            </a:r>
            <a:endParaRPr lang="en-US" altLang="en-US" dirty="0" smtClean="0"/>
          </a:p>
        </p:txBody>
      </p:sp>
      <p:sp>
        <p:nvSpPr>
          <p:cNvPr id="37892" name="Slide Number Placeholder 3"/>
          <p:cNvSpPr>
            <a:spLocks noGrp="1"/>
          </p:cNvSpPr>
          <p:nvPr>
            <p:ph type="sldNum" sz="quarter" idx="5"/>
          </p:nvPr>
        </p:nvSpPr>
        <p:spPr bwMode="auto">
          <a:ln>
            <a:miter lim="800000"/>
            <a:headEnd/>
            <a:tailEnd/>
          </a:ln>
        </p:spPr>
        <p:txBody>
          <a:bodyPr/>
          <a:lstStyle>
            <a:lvl1pPr defTabSz="909638" eaLnBrk="0" hangingPunct="0">
              <a:defRPr>
                <a:solidFill>
                  <a:schemeClr val="tx1"/>
                </a:solidFill>
                <a:latin typeface="Arial" panose="020B0604020202020204" pitchFamily="34" charset="0"/>
                <a:cs typeface="Arial" panose="020B0604020202020204" pitchFamily="34" charset="0"/>
              </a:defRPr>
            </a:lvl1pPr>
            <a:lvl2pPr marL="742950" indent="-285750" defTabSz="909638" eaLnBrk="0" hangingPunct="0">
              <a:defRPr>
                <a:solidFill>
                  <a:schemeClr val="tx1"/>
                </a:solidFill>
                <a:latin typeface="Arial" panose="020B0604020202020204" pitchFamily="34" charset="0"/>
                <a:cs typeface="Arial" panose="020B0604020202020204" pitchFamily="34" charset="0"/>
              </a:defRPr>
            </a:lvl2pPr>
            <a:lvl3pPr marL="1143000" indent="-228600" defTabSz="909638" eaLnBrk="0" hangingPunct="0">
              <a:defRPr>
                <a:solidFill>
                  <a:schemeClr val="tx1"/>
                </a:solidFill>
                <a:latin typeface="Arial" panose="020B0604020202020204" pitchFamily="34" charset="0"/>
                <a:cs typeface="Arial" panose="020B0604020202020204" pitchFamily="34" charset="0"/>
              </a:defRPr>
            </a:lvl3pPr>
            <a:lvl4pPr marL="1600200" indent="-228600" defTabSz="909638" eaLnBrk="0" hangingPunct="0">
              <a:defRPr>
                <a:solidFill>
                  <a:schemeClr val="tx1"/>
                </a:solidFill>
                <a:latin typeface="Arial" panose="020B0604020202020204" pitchFamily="34" charset="0"/>
                <a:cs typeface="Arial" panose="020B0604020202020204" pitchFamily="34" charset="0"/>
              </a:defRPr>
            </a:lvl4pPr>
            <a:lvl5pPr marL="2057400" indent="-228600" defTabSz="909638" eaLnBrk="0" hangingPunct="0">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3BA4E4-BE97-409F-B631-E26B42BA1051}" type="slidenum">
              <a:rPr lang="en-US" altLang="en-US">
                <a:solidFill>
                  <a:srgbClr val="000000"/>
                </a:solidFill>
                <a:latin typeface="Calibri" panose="020F0502020204030204" pitchFamily="34" charset="0"/>
                <a:cs typeface="Verdana" panose="020B0604030504040204" pitchFamily="34" charset="0"/>
              </a:rPr>
              <a:pPr eaLnBrk="1" hangingPunct="1"/>
              <a:t>9</a:t>
            </a:fld>
            <a:endParaRPr lang="en-US" altLang="en-US" dirty="0">
              <a:solidFill>
                <a:srgbClr val="000000"/>
              </a:solidFill>
              <a:latin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405309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198782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402979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6811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3484081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20667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352850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135998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63623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315685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94802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Verdana" panose="020B0604030504040204" pitchFamily="34" charset="0"/>
                <a:cs typeface="Verdana" panose="020B0604030504040204" pitchFamily="34" charset="0"/>
              </a:defRPr>
            </a:lvl1pPr>
          </a:lstStyle>
          <a:p>
            <a:pPr>
              <a:defRPr/>
            </a:pPr>
            <a:fld id="{42634E6F-CE78-4324-B32F-8884C08D7F0B}" type="datetimeFigureOut">
              <a:rPr lang="en-US" smtClean="0"/>
              <a:pPr>
                <a:defRPr/>
              </a:pPr>
              <a:t>2/16/2016</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Verdana" panose="020B0604030504040204" pitchFamily="34" charset="0"/>
                <a:cs typeface="Verdana" panose="020B0604030504040204" pitchFamily="34" charset="0"/>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Verdana" panose="020B0604030504040204" pitchFamily="34" charset="0"/>
                <a:cs typeface="Verdana" panose="020B0604030504040204" pitchFamily="34" charset="0"/>
              </a:defRPr>
            </a:lvl1pPr>
          </a:lstStyle>
          <a:p>
            <a:fld id="{F32D348D-FB76-4223-AC64-5DA5E300D2F2}" type="slidenum">
              <a:rPr lang="en-US" altLang="en-US" smtClean="0"/>
              <a:pPr/>
              <a:t>‹#›</a:t>
            </a:fld>
            <a:endParaRPr lang="en-US" altLang="en-US" dirty="0"/>
          </a:p>
        </p:txBody>
      </p:sp>
    </p:spTree>
    <p:extLst>
      <p:ext uri="{BB962C8B-B14F-4D97-AF65-F5344CB8AC3E}">
        <p14:creationId xmlns:p14="http://schemas.microsoft.com/office/powerpoint/2010/main" val="261046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68698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486426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245C6E-6B22-4F3D-8D31-B1E01AF06F42}"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D63B25-A8C4-4B39-B4D3-9BAB4384BC43}" type="slidenum">
              <a:rPr lang="en-US" altLang="en-US"/>
              <a:pPr/>
              <a:t>‹#›</a:t>
            </a:fld>
            <a:endParaRPr lang="en-US" altLang="en-US"/>
          </a:p>
        </p:txBody>
      </p:sp>
    </p:spTree>
    <p:extLst>
      <p:ext uri="{BB962C8B-B14F-4D97-AF65-F5344CB8AC3E}">
        <p14:creationId xmlns:p14="http://schemas.microsoft.com/office/powerpoint/2010/main" val="2354611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DF5B8-4E11-42DF-A808-2E00C1D049A2}"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C637F0-D68E-4A6A-BAB5-71251BE64980}" type="slidenum">
              <a:rPr lang="en-US" altLang="en-US"/>
              <a:pPr/>
              <a:t>‹#›</a:t>
            </a:fld>
            <a:endParaRPr lang="en-US" altLang="en-US"/>
          </a:p>
        </p:txBody>
      </p:sp>
    </p:spTree>
    <p:extLst>
      <p:ext uri="{BB962C8B-B14F-4D97-AF65-F5344CB8AC3E}">
        <p14:creationId xmlns:p14="http://schemas.microsoft.com/office/powerpoint/2010/main" val="2998035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E379E8-A646-45DE-8BA2-EAF50B1763A6}"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305848-C90A-4793-ADAA-779DBEBE1DBF}" type="slidenum">
              <a:rPr lang="en-US" altLang="en-US"/>
              <a:pPr/>
              <a:t>‹#›</a:t>
            </a:fld>
            <a:endParaRPr lang="en-US" altLang="en-US"/>
          </a:p>
        </p:txBody>
      </p:sp>
    </p:spTree>
    <p:extLst>
      <p:ext uri="{BB962C8B-B14F-4D97-AF65-F5344CB8AC3E}">
        <p14:creationId xmlns:p14="http://schemas.microsoft.com/office/powerpoint/2010/main" val="80843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493F26-0C24-4CD5-BE61-983E91DF6FD2}"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BFC7E9-FE78-452A-A6E6-ABB1B14706B2}" type="slidenum">
              <a:rPr lang="en-US" altLang="en-US"/>
              <a:pPr/>
              <a:t>‹#›</a:t>
            </a:fld>
            <a:endParaRPr lang="en-US" altLang="en-US"/>
          </a:p>
        </p:txBody>
      </p:sp>
    </p:spTree>
    <p:extLst>
      <p:ext uri="{BB962C8B-B14F-4D97-AF65-F5344CB8AC3E}">
        <p14:creationId xmlns:p14="http://schemas.microsoft.com/office/powerpoint/2010/main" val="4008620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37A97D-4683-4501-8F6D-87A3D6396707}" type="datetimeFigureOut">
              <a:rPr lang="en-US"/>
              <a:pPr>
                <a:defRPr/>
              </a:pPr>
              <a:t>2/16/2016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4A096F4-EDC1-45F8-B3F1-4D308B4205F4}" type="slidenum">
              <a:rPr lang="en-US" altLang="en-US"/>
              <a:pPr/>
              <a:t>‹#›</a:t>
            </a:fld>
            <a:endParaRPr lang="en-US" altLang="en-US"/>
          </a:p>
        </p:txBody>
      </p:sp>
    </p:spTree>
    <p:extLst>
      <p:ext uri="{BB962C8B-B14F-4D97-AF65-F5344CB8AC3E}">
        <p14:creationId xmlns:p14="http://schemas.microsoft.com/office/powerpoint/2010/main" val="87628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050DAF-05FA-411F-8830-63D9EAC67F49}" type="datetimeFigureOut">
              <a:rPr lang="en-US"/>
              <a:pPr>
                <a:defRPr/>
              </a:pPr>
              <a:t>2/16/2016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BE4AFFD-7E72-4245-9F6E-BD2E554D7B04}" type="slidenum">
              <a:rPr lang="en-US" altLang="en-US"/>
              <a:pPr/>
              <a:t>‹#›</a:t>
            </a:fld>
            <a:endParaRPr lang="en-US" altLang="en-US"/>
          </a:p>
        </p:txBody>
      </p:sp>
    </p:spTree>
    <p:extLst>
      <p:ext uri="{BB962C8B-B14F-4D97-AF65-F5344CB8AC3E}">
        <p14:creationId xmlns:p14="http://schemas.microsoft.com/office/powerpoint/2010/main" val="2338761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C9C9D1-E5BE-4E58-A154-4B91E0E2A3F7}" type="datetimeFigureOut">
              <a:rPr lang="en-US"/>
              <a:pPr>
                <a:defRPr/>
              </a:pPr>
              <a:t>2/16/2016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CCFA043-DB20-4D68-AE3F-BBBCC6028CA9}" type="slidenum">
              <a:rPr lang="en-US" altLang="en-US"/>
              <a:pPr/>
              <a:t>‹#›</a:t>
            </a:fld>
            <a:endParaRPr lang="en-US" altLang="en-US"/>
          </a:p>
        </p:txBody>
      </p:sp>
    </p:spTree>
    <p:extLst>
      <p:ext uri="{BB962C8B-B14F-4D97-AF65-F5344CB8AC3E}">
        <p14:creationId xmlns:p14="http://schemas.microsoft.com/office/powerpoint/2010/main" val="3349910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BBF2F-717F-408D-BE6F-4B41EEE13B3E}"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13AFB2-5946-4154-9D7E-D8591F2D77C4}" type="slidenum">
              <a:rPr lang="en-US" altLang="en-US"/>
              <a:pPr/>
              <a:t>‹#›</a:t>
            </a:fld>
            <a:endParaRPr lang="en-US" altLang="en-US"/>
          </a:p>
        </p:txBody>
      </p:sp>
    </p:spTree>
    <p:extLst>
      <p:ext uri="{BB962C8B-B14F-4D97-AF65-F5344CB8AC3E}">
        <p14:creationId xmlns:p14="http://schemas.microsoft.com/office/powerpoint/2010/main" val="2989451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1BDA24-D4CD-4F8F-A778-FF45557EA79B}"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295546-4CD3-41FC-A63E-94455CFA12B9}" type="slidenum">
              <a:rPr lang="en-US" altLang="en-US"/>
              <a:pPr/>
              <a:t>‹#›</a:t>
            </a:fld>
            <a:endParaRPr lang="en-US" altLang="en-US"/>
          </a:p>
        </p:txBody>
      </p:sp>
    </p:spTree>
    <p:extLst>
      <p:ext uri="{BB962C8B-B14F-4D97-AF65-F5344CB8AC3E}">
        <p14:creationId xmlns:p14="http://schemas.microsoft.com/office/powerpoint/2010/main" val="59633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2441436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B1AB5-108C-4447-A667-2FBCE69E8B27}"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31EF2E-F527-4C4E-B21B-790298C4A310}" type="slidenum">
              <a:rPr lang="en-US" altLang="en-US"/>
              <a:pPr/>
              <a:t>‹#›</a:t>
            </a:fld>
            <a:endParaRPr lang="en-US" altLang="en-US"/>
          </a:p>
        </p:txBody>
      </p:sp>
    </p:spTree>
    <p:extLst>
      <p:ext uri="{BB962C8B-B14F-4D97-AF65-F5344CB8AC3E}">
        <p14:creationId xmlns:p14="http://schemas.microsoft.com/office/powerpoint/2010/main" val="878550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330484-B6C6-461F-95B7-9396FD17888A}"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5BE2AD-3BA9-4293-8CF9-256091B9C107}" type="slidenum">
              <a:rPr lang="en-US" altLang="en-US"/>
              <a:pPr/>
              <a:t>‹#›</a:t>
            </a:fld>
            <a:endParaRPr lang="en-US" altLang="en-US"/>
          </a:p>
        </p:txBody>
      </p:sp>
    </p:spTree>
    <p:extLst>
      <p:ext uri="{BB962C8B-B14F-4D97-AF65-F5344CB8AC3E}">
        <p14:creationId xmlns:p14="http://schemas.microsoft.com/office/powerpoint/2010/main" val="4023021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877503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7423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97916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74039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63004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084906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733381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15216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6C5B635-B771-405E-B7A4-C108F61404A5}" type="datetime1">
              <a:rPr lang="en-US"/>
              <a:pPr>
                <a:defRPr/>
              </a:pPr>
              <a:t>2/16/2016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cs typeface="Verdana" panose="020B0604030504040204" pitchFamily="34" charset="0"/>
              </a:defRPr>
            </a:lvl1pPr>
          </a:lstStyle>
          <a:p>
            <a:fld id="{3EA8992B-977C-4CE3-B39E-0FEC4A5AD933}" type="slidenum">
              <a:rPr lang="en-US" altLang="en-US" smtClean="0"/>
              <a:pPr/>
              <a:t>‹#›</a:t>
            </a:fld>
            <a:endParaRPr lang="en-US" altLang="en-US" dirty="0"/>
          </a:p>
        </p:txBody>
      </p:sp>
    </p:spTree>
    <p:extLst>
      <p:ext uri="{BB962C8B-B14F-4D97-AF65-F5344CB8AC3E}">
        <p14:creationId xmlns:p14="http://schemas.microsoft.com/office/powerpoint/2010/main" val="316705646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945268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783852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865929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89747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282081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53074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442156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340910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189807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8450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3284805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999553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347021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370250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185034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221596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713743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233848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586181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EBCB29-1740-4827-A4C8-F0B340A44810}"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E73944-F6A3-4F23-AF01-BE0F96EFDF3C}" type="slidenum">
              <a:rPr lang="en-US" altLang="en-US"/>
              <a:pPr/>
              <a:t>‹#›</a:t>
            </a:fld>
            <a:endParaRPr lang="en-US" altLang="en-US"/>
          </a:p>
        </p:txBody>
      </p:sp>
    </p:spTree>
    <p:extLst>
      <p:ext uri="{BB962C8B-B14F-4D97-AF65-F5344CB8AC3E}">
        <p14:creationId xmlns:p14="http://schemas.microsoft.com/office/powerpoint/2010/main" val="16711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34B0D7-D2B2-429A-B222-BE8FC9DF4F35}"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9B2C-F247-426A-AC1C-34399F5686EF}" type="slidenum">
              <a:rPr lang="en-US" altLang="en-US"/>
              <a:pPr/>
              <a:t>‹#›</a:t>
            </a:fld>
            <a:endParaRPr lang="en-US" altLang="en-US"/>
          </a:p>
        </p:txBody>
      </p:sp>
    </p:spTree>
    <p:extLst>
      <p:ext uri="{BB962C8B-B14F-4D97-AF65-F5344CB8AC3E}">
        <p14:creationId xmlns:p14="http://schemas.microsoft.com/office/powerpoint/2010/main" val="83151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12071276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F9D9-12FE-4B0A-9F17-F6C182BE7D04}"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C4142A-A1AF-43B8-9AF7-51B9757CF16E}" type="slidenum">
              <a:rPr lang="en-US" altLang="en-US"/>
              <a:pPr/>
              <a:t>‹#›</a:t>
            </a:fld>
            <a:endParaRPr lang="en-US" altLang="en-US"/>
          </a:p>
        </p:txBody>
      </p:sp>
    </p:spTree>
    <p:extLst>
      <p:ext uri="{BB962C8B-B14F-4D97-AF65-F5344CB8AC3E}">
        <p14:creationId xmlns:p14="http://schemas.microsoft.com/office/powerpoint/2010/main" val="781115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FE2D10-91EB-485A-824D-96FC9BCD3B25}"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44C324-3947-47FB-8F32-C10DEBE7DAA2}" type="slidenum">
              <a:rPr lang="en-US" altLang="en-US"/>
              <a:pPr/>
              <a:t>‹#›</a:t>
            </a:fld>
            <a:endParaRPr lang="en-US" altLang="en-US"/>
          </a:p>
        </p:txBody>
      </p:sp>
    </p:spTree>
    <p:extLst>
      <p:ext uri="{BB962C8B-B14F-4D97-AF65-F5344CB8AC3E}">
        <p14:creationId xmlns:p14="http://schemas.microsoft.com/office/powerpoint/2010/main" val="371773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899F4-CD43-4C1E-8F60-0A4C5A4433E6}" type="datetimeFigureOut">
              <a:rPr lang="en-US"/>
              <a:pPr>
                <a:defRPr/>
              </a:pPr>
              <a:t>2/16/2016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6907414-ED2C-4B39-9927-0D8AA683681A}" type="slidenum">
              <a:rPr lang="en-US" altLang="en-US"/>
              <a:pPr/>
              <a:t>‹#›</a:t>
            </a:fld>
            <a:endParaRPr lang="en-US" altLang="en-US"/>
          </a:p>
        </p:txBody>
      </p:sp>
    </p:spTree>
    <p:extLst>
      <p:ext uri="{BB962C8B-B14F-4D97-AF65-F5344CB8AC3E}">
        <p14:creationId xmlns:p14="http://schemas.microsoft.com/office/powerpoint/2010/main" val="75267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9A7ED3-7587-4D43-B7AF-5D3410FD4457}" type="datetimeFigureOut">
              <a:rPr lang="en-US"/>
              <a:pPr>
                <a:defRPr/>
              </a:pPr>
              <a:t>2/16/2016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26AB058-7ADE-413C-B582-A9840CC78185}" type="slidenum">
              <a:rPr lang="en-US" altLang="en-US"/>
              <a:pPr/>
              <a:t>‹#›</a:t>
            </a:fld>
            <a:endParaRPr lang="en-US" altLang="en-US"/>
          </a:p>
        </p:txBody>
      </p:sp>
    </p:spTree>
    <p:extLst>
      <p:ext uri="{BB962C8B-B14F-4D97-AF65-F5344CB8AC3E}">
        <p14:creationId xmlns:p14="http://schemas.microsoft.com/office/powerpoint/2010/main" val="2978411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9C70BB-4628-4CD7-A86A-6EDC4A1FB922}" type="datetimeFigureOut">
              <a:rPr lang="en-US"/>
              <a:pPr>
                <a:defRPr/>
              </a:pPr>
              <a:t>2/16/2016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CEC748-ECD9-4D54-A68B-6050FCE2A937}" type="slidenum">
              <a:rPr lang="en-US" altLang="en-US"/>
              <a:pPr/>
              <a:t>‹#›</a:t>
            </a:fld>
            <a:endParaRPr lang="en-US" altLang="en-US"/>
          </a:p>
        </p:txBody>
      </p:sp>
    </p:spTree>
    <p:extLst>
      <p:ext uri="{BB962C8B-B14F-4D97-AF65-F5344CB8AC3E}">
        <p14:creationId xmlns:p14="http://schemas.microsoft.com/office/powerpoint/2010/main" val="3513822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0E570-C41E-40BB-8F26-23E788B0BF23}"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310278-AECF-4AA5-A87A-4CE6FFC255D9}" type="slidenum">
              <a:rPr lang="en-US" altLang="en-US"/>
              <a:pPr/>
              <a:t>‹#›</a:t>
            </a:fld>
            <a:endParaRPr lang="en-US" altLang="en-US"/>
          </a:p>
        </p:txBody>
      </p:sp>
    </p:spTree>
    <p:extLst>
      <p:ext uri="{BB962C8B-B14F-4D97-AF65-F5344CB8AC3E}">
        <p14:creationId xmlns:p14="http://schemas.microsoft.com/office/powerpoint/2010/main" val="2660647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24394D-028D-4E52-A1B8-B7AE21E0F022}"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2B7D569-D5FD-4FA3-9E2F-EBE603BB1026}" type="slidenum">
              <a:rPr lang="en-US" altLang="en-US"/>
              <a:pPr/>
              <a:t>‹#›</a:t>
            </a:fld>
            <a:endParaRPr lang="en-US" altLang="en-US"/>
          </a:p>
        </p:txBody>
      </p:sp>
    </p:spTree>
    <p:extLst>
      <p:ext uri="{BB962C8B-B14F-4D97-AF65-F5344CB8AC3E}">
        <p14:creationId xmlns:p14="http://schemas.microsoft.com/office/powerpoint/2010/main" val="3368972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681A2A-F41C-4620-8CF0-02E291756E60}"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99B80C-317C-4B6C-B701-B87441C83314}" type="slidenum">
              <a:rPr lang="en-US" altLang="en-US"/>
              <a:pPr/>
              <a:t>‹#›</a:t>
            </a:fld>
            <a:endParaRPr lang="en-US" altLang="en-US"/>
          </a:p>
        </p:txBody>
      </p:sp>
    </p:spTree>
    <p:extLst>
      <p:ext uri="{BB962C8B-B14F-4D97-AF65-F5344CB8AC3E}">
        <p14:creationId xmlns:p14="http://schemas.microsoft.com/office/powerpoint/2010/main" val="3152173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36D664-A176-4D69-856A-F3CBB2736033}"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F5A3C0-62DA-49BE-A77C-FD46EA777DFE}" type="slidenum">
              <a:rPr lang="en-US" altLang="en-US"/>
              <a:pPr/>
              <a:t>‹#›</a:t>
            </a:fld>
            <a:endParaRPr lang="en-US" altLang="en-US"/>
          </a:p>
        </p:txBody>
      </p:sp>
    </p:spTree>
    <p:extLst>
      <p:ext uri="{BB962C8B-B14F-4D97-AF65-F5344CB8AC3E}">
        <p14:creationId xmlns:p14="http://schemas.microsoft.com/office/powerpoint/2010/main" val="1789002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1521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500025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233247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934152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210475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itchFamily="34" charset="0"/>
                <a:cs typeface="Verdana" panose="020B0604030504040204" pitchFamily="34" charset="0"/>
              </a:defRPr>
            </a:lvl1pPr>
          </a:lstStyle>
          <a:p>
            <a:pPr>
              <a:defRPr/>
            </a:pPr>
            <a:fld id="{8BFF2E7B-0212-4E63-AAD2-AE5346396CB6}" type="datetime1">
              <a:rPr lang="en-US" altLang="en-US" smtClean="0"/>
              <a:pPr>
                <a:defRPr/>
              </a:pPr>
              <a:t>2/16/2016</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itchFamily="34" charset="0"/>
                <a:cs typeface="Verdana" panose="020B0604030504040204" pitchFamily="34" charset="0"/>
              </a:defRPr>
            </a:lvl1pPr>
          </a:lstStyle>
          <a:p>
            <a:pPr>
              <a:defRPr/>
            </a:pPr>
            <a:endParaRPr lang="en-US" alt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anose="020F0502020204030204" pitchFamily="34" charset="0"/>
                <a:cs typeface="Verdana" panose="020B0604030504040204" pitchFamily="34" charset="0"/>
              </a:defRPr>
            </a:lvl1pPr>
          </a:lstStyle>
          <a:p>
            <a:fld id="{7D53D328-5355-404D-A1EA-389FF959E670}" type="slidenum">
              <a:rPr lang="en-US" altLang="en-US" smtClean="0"/>
              <a:pPr/>
              <a:t>‹#›</a:t>
            </a:fld>
            <a:endParaRPr lang="en-US" altLang="en-US" dirty="0"/>
          </a:p>
        </p:txBody>
      </p:sp>
    </p:spTree>
    <p:extLst>
      <p:ext uri="{BB962C8B-B14F-4D97-AF65-F5344CB8AC3E}">
        <p14:creationId xmlns:p14="http://schemas.microsoft.com/office/powerpoint/2010/main" val="307551105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itchFamily="34" charset="0"/>
                <a:cs typeface="Verdana" panose="020B0604030504040204" pitchFamily="34" charset="0"/>
              </a:defRPr>
            </a:lvl1pPr>
          </a:lstStyle>
          <a:p>
            <a:pPr>
              <a:defRPr/>
            </a:pPr>
            <a:fld id="{BFF3A73A-BCD8-4D1E-93F6-9827B2703D52}" type="datetime1">
              <a:rPr lang="en-US" altLang="en-US" smtClean="0"/>
              <a:pPr>
                <a:defRPr/>
              </a:pPr>
              <a:t>2/16/2016</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itchFamily="34" charset="0"/>
                <a:cs typeface="Verdana" panose="020B0604030504040204" pitchFamily="34" charset="0"/>
              </a:defRPr>
            </a:lvl1pPr>
          </a:lstStyle>
          <a:p>
            <a:pPr>
              <a:defRPr/>
            </a:pPr>
            <a:endParaRPr lang="en-US" alt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a:solidFill>
                  <a:srgbClr val="000000"/>
                </a:solidFill>
                <a:latin typeface="Calibri" panose="020F0502020204030204" pitchFamily="34" charset="0"/>
                <a:cs typeface="Verdana" panose="020B0604030504040204" pitchFamily="34" charset="0"/>
              </a:defRPr>
            </a:lvl1pPr>
          </a:lstStyle>
          <a:p>
            <a:fld id="{A8E27A06-2E78-4AFC-BC91-53DE373E1CA5}" type="slidenum">
              <a:rPr lang="en-US" altLang="en-US" smtClean="0"/>
              <a:pPr/>
              <a:t>‹#›</a:t>
            </a:fld>
            <a:endParaRPr lang="en-US" altLang="en-US" dirty="0"/>
          </a:p>
        </p:txBody>
      </p:sp>
    </p:spTree>
    <p:extLst>
      <p:ext uri="{BB962C8B-B14F-4D97-AF65-F5344CB8AC3E}">
        <p14:creationId xmlns:p14="http://schemas.microsoft.com/office/powerpoint/2010/main" val="252427052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997273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552841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5527482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9D5494F0-E158-45E3-873A-8977540B24EA}"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349BD6-16CB-4585-9DE1-B223B3D088FF}" type="slidenum">
              <a:rPr lang="en-US" altLang="en-US"/>
              <a:pPr/>
              <a:t>‹#›</a:t>
            </a:fld>
            <a:endParaRPr lang="en-US" altLang="en-US"/>
          </a:p>
        </p:txBody>
      </p:sp>
    </p:spTree>
    <p:extLst>
      <p:ext uri="{BB962C8B-B14F-4D97-AF65-F5344CB8AC3E}">
        <p14:creationId xmlns:p14="http://schemas.microsoft.com/office/powerpoint/2010/main" val="308822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76607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0362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58"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 id="2147484825" r:id="rId15"/>
    <p:sldLayoutId id="2147484826" r:id="rId16"/>
    <p:sldLayoutId id="2147484827" r:id="rId17"/>
    <p:sldLayoutId id="2147484828" r:id="rId18"/>
    <p:sldLayoutId id="2147484859" r:id="rId19"/>
    <p:sldLayoutId id="2147484829" r:id="rId20"/>
  </p:sldLayoutIdLst>
  <p:txStyles>
    <p:titleStyle>
      <a:lvl1pPr algn="l" rtl="0" eaLnBrk="1" fontAlgn="base" hangingPunct="1">
        <a:spcBef>
          <a:spcPct val="0"/>
        </a:spcBef>
        <a:spcAft>
          <a:spcPct val="0"/>
        </a:spcAft>
        <a:defRPr sz="24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l" rtl="0" eaLnBrk="1" fontAlgn="base" hangingPunct="1">
        <a:spcBef>
          <a:spcPct val="0"/>
        </a:spcBef>
        <a:spcAft>
          <a:spcPct val="0"/>
        </a:spcAft>
        <a:defRPr sz="2400">
          <a:solidFill>
            <a:schemeClr val="bg1"/>
          </a:solidFill>
          <a:latin typeface="Calibri" pitchFamily="34" charset="0"/>
        </a:defRPr>
      </a:lvl6pPr>
      <a:lvl7pPr marL="914400" algn="l" rtl="0" eaLnBrk="1" fontAlgn="base" hangingPunct="1">
        <a:spcBef>
          <a:spcPct val="0"/>
        </a:spcBef>
        <a:spcAft>
          <a:spcPct val="0"/>
        </a:spcAft>
        <a:defRPr sz="2400">
          <a:solidFill>
            <a:schemeClr val="bg1"/>
          </a:solidFill>
          <a:latin typeface="Calibri" pitchFamily="34" charset="0"/>
        </a:defRPr>
      </a:lvl7pPr>
      <a:lvl8pPr marL="1371600" algn="l" rtl="0" eaLnBrk="1" fontAlgn="base" hangingPunct="1">
        <a:spcBef>
          <a:spcPct val="0"/>
        </a:spcBef>
        <a:spcAft>
          <a:spcPct val="0"/>
        </a:spcAft>
        <a:defRPr sz="2400">
          <a:solidFill>
            <a:schemeClr val="bg1"/>
          </a:solidFill>
          <a:latin typeface="Calibri" pitchFamily="34" charset="0"/>
        </a:defRPr>
      </a:lvl8pPr>
      <a:lvl9pPr marL="1828800" algn="l" rtl="0" eaLnBrk="1" fontAlgn="base" hangingPunct="1">
        <a:spcBef>
          <a:spcPct val="0"/>
        </a:spcBef>
        <a:spcAft>
          <a:spcPct val="0"/>
        </a:spcAft>
        <a:defRPr sz="2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defRPr sz="20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73BD210-ABC8-4734-B816-99C17904CC17}" type="datetimeFigureOut">
              <a:rPr lang="en-US"/>
              <a:pPr>
                <a:defRPr/>
              </a:pPr>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Verdana" panose="020B0604030504040204" pitchFamily="34" charset="0"/>
              </a:defRPr>
            </a:lvl1pPr>
          </a:lstStyle>
          <a:p>
            <a:fld id="{DA34D58A-734E-47D2-88C9-E657F478E44A}"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 id="2147484861" r:id="rId12"/>
    <p:sldLayoutId id="2147484862" r:id="rId13"/>
    <p:sldLayoutId id="2147484863" r:id="rId14"/>
    <p:sldLayoutId id="2147484864" r:id="rId15"/>
    <p:sldLayoutId id="2147484865" r:id="rId16"/>
    <p:sldLayoutId id="2147484866" r:id="rId17"/>
    <p:sldLayoutId id="2147484867" r:id="rId18"/>
    <p:sldLayoutId id="2147484868" r:id="rId19"/>
    <p:sldLayoutId id="2147484869" r:id="rId20"/>
    <p:sldLayoutId id="2147484870" r:id="rId21"/>
    <p:sldLayoutId id="2147484871" r:id="rId22"/>
    <p:sldLayoutId id="2147484872" r:id="rId23"/>
    <p:sldLayoutId id="2147484873" r:id="rId24"/>
    <p:sldLayoutId id="2147484874" r:id="rId25"/>
    <p:sldLayoutId id="2147484875" r:id="rId26"/>
    <p:sldLayoutId id="2147484876" r:id="rId27"/>
    <p:sldLayoutId id="2147484877" r:id="rId28"/>
    <p:sldLayoutId id="2147484878" r:id="rId29"/>
    <p:sldLayoutId id="2147484879" r:id="rId30"/>
    <p:sldLayoutId id="2147484880" r:id="rId31"/>
    <p:sldLayoutId id="2147484881" r:id="rId32"/>
    <p:sldLayoutId id="2147484882" r:id="rId33"/>
    <p:sldLayoutId id="2147484883" r:id="rId34"/>
    <p:sldLayoutId id="2147484884" r:id="rId35"/>
    <p:sldLayoutId id="2147484885" r:id="rId36"/>
    <p:sldLayoutId id="2147484886" r:id="rId3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Verdana" panose="020B0604030504040204" pitchFamily="34" charset="0"/>
                <a:cs typeface="+mn-cs"/>
              </a:defRPr>
            </a:lvl1pPr>
          </a:lstStyle>
          <a:p>
            <a:pPr>
              <a:defRPr/>
            </a:pPr>
            <a:fld id="{3A68A66D-F3CA-451E-8A5E-783FB54CE878}" type="datetimeFigureOut">
              <a:rPr lang="en-US" smtClean="0"/>
              <a:pPr>
                <a:defRPr/>
              </a:pPr>
              <a:t>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Verdana" panose="020B060403050404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anose="020B0604030504040204" pitchFamily="34" charset="0"/>
                <a:cs typeface="Verdana" panose="020B0604030504040204" pitchFamily="34" charset="0"/>
              </a:defRPr>
            </a:lvl1pPr>
          </a:lstStyle>
          <a:p>
            <a:fld id="{398BA9AB-9C9F-4C14-8F6A-BAF2E10AE5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cala Offc" pitchFamily="2" charset="0"/>
        </a:defRPr>
      </a:lvl2pPr>
      <a:lvl3pPr algn="ctr" rtl="0" eaLnBrk="0" fontAlgn="base" hangingPunct="0">
        <a:spcBef>
          <a:spcPct val="0"/>
        </a:spcBef>
        <a:spcAft>
          <a:spcPct val="0"/>
        </a:spcAft>
        <a:defRPr sz="4400">
          <a:solidFill>
            <a:schemeClr val="tx1"/>
          </a:solidFill>
          <a:latin typeface="Scala Offc" pitchFamily="2" charset="0"/>
        </a:defRPr>
      </a:lvl3pPr>
      <a:lvl4pPr algn="ctr" rtl="0" eaLnBrk="0" fontAlgn="base" hangingPunct="0">
        <a:spcBef>
          <a:spcPct val="0"/>
        </a:spcBef>
        <a:spcAft>
          <a:spcPct val="0"/>
        </a:spcAft>
        <a:defRPr sz="4400">
          <a:solidFill>
            <a:schemeClr val="tx1"/>
          </a:solidFill>
          <a:latin typeface="Scala Offc" pitchFamily="2" charset="0"/>
        </a:defRPr>
      </a:lvl4pPr>
      <a:lvl5pPr algn="ctr" rtl="0" eaLnBrk="0" fontAlgn="base" hangingPunct="0">
        <a:spcBef>
          <a:spcPct val="0"/>
        </a:spcBef>
        <a:spcAft>
          <a:spcPct val="0"/>
        </a:spcAft>
        <a:defRPr sz="4400">
          <a:solidFill>
            <a:schemeClr val="tx1"/>
          </a:solidFill>
          <a:latin typeface="Scala Offc"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fontAlgn="auto">
              <a:spcBef>
                <a:spcPts val="0"/>
              </a:spcBef>
              <a:spcAft>
                <a:spcPts val="0"/>
              </a:spcAft>
              <a:defRPr/>
            </a:pPr>
            <a:endParaRPr lang="en-US">
              <a:solidFill>
                <a:prstClr val="white"/>
              </a:solidFill>
            </a:endParaRPr>
          </a:p>
        </p:txBody>
      </p:sp>
      <p:sp>
        <p:nvSpPr>
          <p:cNvPr id="409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88" r:id="rId4"/>
    <p:sldLayoutId id="2147484889" r:id="rId5"/>
    <p:sldLayoutId id="2147484855" r:id="rId6"/>
    <p:sldLayoutId id="2147484856" r:id="rId7"/>
  </p:sldLayoutIdLst>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146" algn="l" rtl="0" fontAlgn="base">
        <a:spcBef>
          <a:spcPct val="0"/>
        </a:spcBef>
        <a:spcAft>
          <a:spcPct val="0"/>
        </a:spcAft>
        <a:defRPr sz="2400">
          <a:solidFill>
            <a:schemeClr val="bg1"/>
          </a:solidFill>
          <a:latin typeface="Calibri" pitchFamily="34" charset="0"/>
        </a:defRPr>
      </a:lvl6pPr>
      <a:lvl7pPr marL="914293" algn="l" rtl="0" fontAlgn="base">
        <a:spcBef>
          <a:spcPct val="0"/>
        </a:spcBef>
        <a:spcAft>
          <a:spcPct val="0"/>
        </a:spcAft>
        <a:defRPr sz="2400">
          <a:solidFill>
            <a:schemeClr val="bg1"/>
          </a:solidFill>
          <a:latin typeface="Calibri" pitchFamily="34" charset="0"/>
        </a:defRPr>
      </a:lvl7pPr>
      <a:lvl8pPr marL="1371440" algn="l" rtl="0" fontAlgn="base">
        <a:spcBef>
          <a:spcPct val="0"/>
        </a:spcBef>
        <a:spcAft>
          <a:spcPct val="0"/>
        </a:spcAft>
        <a:defRPr sz="2400">
          <a:solidFill>
            <a:schemeClr val="bg1"/>
          </a:solidFill>
          <a:latin typeface="Calibri" pitchFamily="34" charset="0"/>
        </a:defRPr>
      </a:lvl8pPr>
      <a:lvl9pPr marL="1828586" algn="l" rtl="0" fontAlgn="base">
        <a:spcBef>
          <a:spcPct val="0"/>
        </a:spcBef>
        <a:spcAft>
          <a:spcPct val="0"/>
        </a:spcAft>
        <a:defRPr sz="2400">
          <a:solidFill>
            <a:schemeClr val="bg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defRPr sz="2000" b="1"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defRPr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Verdana" panose="020B0604030504040204" pitchFamily="34" charset="0"/>
                <a:cs typeface="+mn-cs"/>
              </a:defRPr>
            </a:lvl1pPr>
          </a:lstStyle>
          <a:p>
            <a:pPr>
              <a:defRPr/>
            </a:pPr>
            <a:fld id="{3432C830-730A-4C95-88E4-DF24FF39F2C3}" type="datetimeFigureOut">
              <a:rPr lang="en-US" smtClean="0"/>
              <a:pPr>
                <a:defRPr/>
              </a:pPr>
              <a:t>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Verdana" panose="020B060403050404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anose="020B0604030504040204" pitchFamily="34" charset="0"/>
                <a:cs typeface="Verdana" panose="020B0604030504040204" pitchFamily="34" charset="0"/>
              </a:defRPr>
            </a:lvl1pPr>
          </a:lstStyle>
          <a:p>
            <a:fld id="{446F6D8D-DDBB-4C63-9CB8-0A3F394052C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890" r:id="rId1"/>
    <p:sldLayoutId id="214748485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www.census.gov/data/developers/data-sets.html"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5413375" y="5130800"/>
            <a:ext cx="36576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6250" y="2065338"/>
            <a:ext cx="8356600" cy="1569660"/>
          </a:xfrm>
          <a:prstGeom prst="rect">
            <a:avLst/>
          </a:prstGeom>
          <a:noFill/>
        </p:spPr>
        <p:txBody>
          <a:bodyPr>
            <a:spAutoFit/>
          </a:bodyPr>
          <a:lstStyle/>
          <a:p>
            <a:pPr algn="ctr">
              <a:defRPr/>
            </a:pPr>
            <a:r>
              <a:rPr lang="en-US" sz="4800" dirty="0" smtClean="0">
                <a:solidFill>
                  <a:srgbClr val="002F45"/>
                </a:solidFill>
                <a:effectLst>
                  <a:outerShdw blurRad="38100" dist="38100" dir="2700000" algn="tl">
                    <a:srgbClr val="000000">
                      <a:alpha val="43137"/>
                    </a:srgbClr>
                  </a:outerShdw>
                </a:effectLst>
                <a:latin typeface="Verdana" panose="020B0604030504040204" pitchFamily="34" charset="0"/>
                <a:cs typeface="Verdana" panose="020B0604030504040204" pitchFamily="34" charset="0"/>
              </a:rPr>
              <a:t>Using the Census API to automate data analysis</a:t>
            </a:r>
            <a:endParaRPr lang="en-US" sz="4800" dirty="0">
              <a:solidFill>
                <a:srgbClr val="002F45"/>
              </a:solidFill>
              <a:effectLst>
                <a:outerShdw blurRad="38100" dist="38100" dir="2700000" algn="tl">
                  <a:srgbClr val="000000">
                    <a:alpha val="43137"/>
                  </a:srgbClr>
                </a:outerShdw>
              </a:effectLst>
              <a:latin typeface="Verdana" panose="020B0604030504040204" pitchFamily="34" charset="0"/>
              <a:cs typeface="Verdana" panose="020B0604030504040204" pitchFamily="34" charset="0"/>
            </a:endParaRPr>
          </a:p>
        </p:txBody>
      </p:sp>
      <p:sp>
        <p:nvSpPr>
          <p:cNvPr id="39941" name="Rectangle 7"/>
          <p:cNvSpPr>
            <a:spLocks noChangeArrowheads="1"/>
          </p:cNvSpPr>
          <p:nvPr/>
        </p:nvSpPr>
        <p:spPr bwMode="auto">
          <a:xfrm>
            <a:off x="492125" y="5440363"/>
            <a:ext cx="457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sap" panose="02000506040000020004" pitchFamily="2" charset="0"/>
              </a:defRPr>
            </a:lvl1pPr>
            <a:lvl2pPr marL="742950" indent="-285750" eaLnBrk="0" hangingPunct="0">
              <a:spcBef>
                <a:spcPct val="20000"/>
              </a:spcBef>
              <a:buFont typeface="Arial" panose="020B0604020202020204" pitchFamily="34" charset="0"/>
              <a:buChar char="–"/>
              <a:defRPr sz="2800">
                <a:solidFill>
                  <a:schemeClr val="tx1"/>
                </a:solidFill>
                <a:latin typeface="Asap" panose="02000506040000020004" pitchFamily="2" charset="0"/>
              </a:defRPr>
            </a:lvl2pPr>
            <a:lvl3pPr marL="1143000" indent="-228600" eaLnBrk="0" hangingPunct="0">
              <a:spcBef>
                <a:spcPct val="20000"/>
              </a:spcBef>
              <a:buFont typeface="Arial" panose="020B0604020202020204" pitchFamily="34" charset="0"/>
              <a:buChar char="•"/>
              <a:defRPr sz="2400">
                <a:solidFill>
                  <a:schemeClr val="tx1"/>
                </a:solidFill>
                <a:latin typeface="Asap" panose="02000506040000020004" pitchFamily="2" charset="0"/>
              </a:defRPr>
            </a:lvl3pPr>
            <a:lvl4pPr marL="1600200" indent="-228600" eaLnBrk="0" hangingPunct="0">
              <a:spcBef>
                <a:spcPct val="20000"/>
              </a:spcBef>
              <a:buFont typeface="Arial" panose="020B0604020202020204" pitchFamily="34" charset="0"/>
              <a:buChar char="–"/>
              <a:defRPr sz="2000">
                <a:solidFill>
                  <a:schemeClr val="tx1"/>
                </a:solidFill>
                <a:latin typeface="Asap" panose="02000506040000020004" pitchFamily="2" charset="0"/>
              </a:defRPr>
            </a:lvl4pPr>
            <a:lvl5pPr marL="2057400" indent="-228600" eaLnBrk="0" hangingPunct="0">
              <a:spcBef>
                <a:spcPct val="20000"/>
              </a:spcBef>
              <a:buFont typeface="Arial" panose="020B0604020202020204" pitchFamily="34" charset="0"/>
              <a:buChar char="»"/>
              <a:defRPr sz="2000">
                <a:solidFill>
                  <a:schemeClr val="tx1"/>
                </a:solidFill>
                <a:latin typeface="Asap" panose="02000506040000020004"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9pPr>
          </a:lstStyle>
          <a:p>
            <a:pPr eaLnBrk="1" hangingPunct="1">
              <a:spcBef>
                <a:spcPct val="0"/>
              </a:spcBef>
              <a:buFontTx/>
              <a:buNone/>
            </a:pPr>
            <a:r>
              <a:rPr lang="en-US" altLang="en-US" sz="1400" dirty="0">
                <a:solidFill>
                  <a:srgbClr val="404040"/>
                </a:solidFill>
                <a:latin typeface="Verdana" panose="020B0604030504040204" pitchFamily="34" charset="0"/>
                <a:ea typeface="Verdana" panose="020B0604030504040204" pitchFamily="34" charset="0"/>
                <a:cs typeface="Verdana" panose="020B0604030504040204" pitchFamily="34" charset="0"/>
              </a:rPr>
              <a:t>Presented by: </a:t>
            </a:r>
          </a:p>
          <a:p>
            <a:pPr eaLnBrk="1" hangingPunct="1">
              <a:spcBef>
                <a:spcPct val="0"/>
              </a:spcBef>
              <a:buFontTx/>
              <a:buNone/>
            </a:pPr>
            <a:endParaRPr lang="en-US" altLang="en-US" sz="1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Caroline Heffernan</a:t>
            </a:r>
            <a:endParaRPr lang="en-US" altLang="en-US" sz="20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16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carolineh@datacenterresearch.org</a:t>
            </a:r>
            <a:endParaRPr lang="en-US" altLang="en-US"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43645"/>
            <a:ext cx="9144000" cy="990600"/>
          </a:xfrm>
          <a:prstGeom prst="rect">
            <a:avLst/>
          </a:prstGeom>
          <a:solidFill>
            <a:srgbClr val="B9DFF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5299"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55300" name="Title 3"/>
          <p:cNvSpPr>
            <a:spLocks noGrp="1"/>
          </p:cNvSpPr>
          <p:nvPr>
            <p:ph type="title"/>
          </p:nvPr>
        </p:nvSpPr>
        <p:spPr>
          <a:xfrm>
            <a:off x="0" y="274638"/>
            <a:ext cx="9144000" cy="890587"/>
          </a:xfrm>
          <a:solidFill>
            <a:srgbClr val="002F45"/>
          </a:solidFill>
        </p:spPr>
        <p:txBody>
          <a:bodyPr/>
          <a:lstStyle/>
          <a:p>
            <a:r>
              <a:rPr lang="en-US" altLang="en-US" sz="4000" dirty="0" smtClean="0">
                <a:solidFill>
                  <a:srgbClr val="B9DFF2"/>
                </a:solidFill>
                <a:latin typeface="Verdana" panose="020B0604030504040204" pitchFamily="34" charset="0"/>
              </a:rPr>
              <a:t>Agenda</a:t>
            </a:r>
          </a:p>
        </p:txBody>
      </p:sp>
      <p:pic>
        <p:nvPicPr>
          <p:cNvPr id="55301"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p:cNvSpPr txBox="1">
            <a:spLocks/>
          </p:cNvSpPr>
          <p:nvPr/>
        </p:nvSpPr>
        <p:spPr bwMode="auto">
          <a:xfrm>
            <a:off x="457200" y="1376558"/>
            <a:ext cx="8229600" cy="4876800"/>
          </a:xfrm>
          <a:prstGeom prst="rect">
            <a:avLst/>
          </a:prstGeom>
          <a:noFill/>
          <a:ln>
            <a:noFill/>
          </a:ln>
          <a:extLst/>
        </p:spPr>
        <p:txBody>
          <a:bodyPr lIns="91425" tIns="91425" rIns="91425" bIns="9142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4572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9144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1371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ct val="0"/>
              </a:spcBef>
              <a:spcAft>
                <a:spcPts val="600"/>
              </a:spcAft>
              <a:buFont typeface="+mj-lt"/>
              <a:buAutoNum type="alphaUcPeriod"/>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spcBef>
                <a:spcPct val="0"/>
              </a:spcBef>
              <a:spcAft>
                <a:spcPts val="600"/>
              </a:spcAft>
              <a:buFont typeface="+mj-lt"/>
              <a:buAutoNum type="alphaUcPeriod"/>
              <a:defRPr/>
            </a:pPr>
            <a:r>
              <a:rPr lang="en-US" altLang="en-US" sz="2800" dirty="0">
                <a:latin typeface="Verdana" panose="020B0604030504040204" pitchFamily="34" charset="0"/>
                <a:ea typeface="Verdana" panose="020B0604030504040204" pitchFamily="34" charset="0"/>
                <a:cs typeface="Verdana" panose="020B0604030504040204" pitchFamily="34" charset="0"/>
              </a:rPr>
              <a:t>Overview of Neighborhood Profiles</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B.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What </a:t>
            </a:r>
            <a:r>
              <a:rPr lang="en-US" altLang="en-US" sz="2800" dirty="0">
                <a:latin typeface="Verdana" panose="020B0604030504040204" pitchFamily="34" charset="0"/>
                <a:ea typeface="Verdana" panose="020B0604030504040204" pitchFamily="34" charset="0"/>
                <a:cs typeface="Verdana" panose="020B0604030504040204" pitchFamily="34" charset="0"/>
              </a:rPr>
              <a:t>is an 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C.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Using </a:t>
            </a:r>
            <a:r>
              <a:rPr lang="en-US" altLang="en-US" sz="2800" dirty="0">
                <a:latin typeface="Verdana" panose="020B0604030504040204" pitchFamily="34" charset="0"/>
                <a:ea typeface="Verdana" panose="020B0604030504040204" pitchFamily="34" charset="0"/>
                <a:cs typeface="Verdana" panose="020B0604030504040204" pitchFamily="34" charset="0"/>
              </a:rPr>
              <a:t>Census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smtClean="0">
                <a:latin typeface="Verdana" panose="020B0604030504040204" pitchFamily="34" charset="0"/>
                <a:ea typeface="Verdana" panose="020B0604030504040204" pitchFamily="34" charset="0"/>
                <a:cs typeface="Verdana" panose="020B0604030504040204" pitchFamily="34" charset="0"/>
              </a:rPr>
              <a:t>D. Setting up HTML</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Font typeface="Arial" pitchFamily="34" charset="0"/>
              <a:buNone/>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6945747"/>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3"/>
          <p:cNvSpPr>
            <a:spLocks noGrp="1"/>
          </p:cNvSpPr>
          <p:nvPr>
            <p:ph type="title"/>
          </p:nvPr>
        </p:nvSpPr>
        <p:spPr>
          <a:xfrm>
            <a:off x="0" y="274638"/>
            <a:ext cx="9144000" cy="890587"/>
          </a:xfrm>
          <a:solidFill>
            <a:srgbClr val="002F45"/>
          </a:solidFill>
        </p:spPr>
        <p:txBody>
          <a:bodyPr/>
          <a:lstStyle/>
          <a:p>
            <a:pPr eaLnBrk="1" hangingPunct="1">
              <a:spcBef>
                <a:spcPct val="50000"/>
              </a:spcBef>
              <a:defRPr/>
            </a:pPr>
            <a:r>
              <a:rPr lang="en-US" altLang="en-US" sz="2800" dirty="0" smtClean="0">
                <a:solidFill>
                  <a:srgbClr val="B9DFF2"/>
                </a:solidFill>
                <a:latin typeface="Verdana" panose="020B0604030504040204" pitchFamily="34" charset="0"/>
              </a:rPr>
              <a:t>Setting up HTML</a:t>
            </a:r>
            <a:endParaRPr lang="en-US" altLang="en-US" sz="2800" dirty="0">
              <a:solidFill>
                <a:srgbClr val="B9DFF2"/>
              </a:solidFill>
              <a:latin typeface="Verdana" panose="020B0604030504040204" pitchFamily="34" charset="0"/>
            </a:endParaRPr>
          </a:p>
        </p:txBody>
      </p:sp>
      <p:pic>
        <p:nvPicPr>
          <p:cNvPr id="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6934200" y="5834062"/>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812" y="1295400"/>
            <a:ext cx="4658375" cy="5677692"/>
          </a:xfrm>
          <a:prstGeom prst="rect">
            <a:avLst/>
          </a:prstGeom>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55300" name="Title 3"/>
          <p:cNvSpPr>
            <a:spLocks noGrp="1"/>
          </p:cNvSpPr>
          <p:nvPr>
            <p:ph type="title"/>
          </p:nvPr>
        </p:nvSpPr>
        <p:spPr>
          <a:xfrm>
            <a:off x="0" y="274638"/>
            <a:ext cx="9144000" cy="890587"/>
          </a:xfrm>
          <a:solidFill>
            <a:srgbClr val="002F45"/>
          </a:solidFill>
        </p:spPr>
        <p:txBody>
          <a:bodyPr/>
          <a:lstStyle/>
          <a:p>
            <a:r>
              <a:rPr lang="en-US" altLang="en-US" sz="2800" dirty="0" smtClean="0">
                <a:solidFill>
                  <a:srgbClr val="B9DFF2"/>
                </a:solidFill>
                <a:latin typeface="Verdana" panose="020B0604030504040204" pitchFamily="34" charset="0"/>
              </a:rPr>
              <a:t>Not Covered</a:t>
            </a:r>
            <a:endParaRPr lang="en-US" altLang="en-US" sz="2800" dirty="0" smtClean="0">
              <a:solidFill>
                <a:srgbClr val="B9DFF2"/>
              </a:solidFill>
              <a:latin typeface="Verdana" panose="020B0604030504040204" pitchFamily="34" charset="0"/>
            </a:endParaRPr>
          </a:p>
        </p:txBody>
      </p:sp>
      <p:pic>
        <p:nvPicPr>
          <p:cNvPr id="55301"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p:cNvSpPr txBox="1">
            <a:spLocks/>
          </p:cNvSpPr>
          <p:nvPr/>
        </p:nvSpPr>
        <p:spPr bwMode="auto">
          <a:xfrm>
            <a:off x="457200" y="1376558"/>
            <a:ext cx="8229600" cy="4876800"/>
          </a:xfrm>
          <a:prstGeom prst="rect">
            <a:avLst/>
          </a:prstGeom>
          <a:noFill/>
          <a:ln>
            <a:noFill/>
          </a:ln>
          <a:extLst/>
        </p:spPr>
        <p:txBody>
          <a:bodyPr lIns="91425" tIns="91425" rIns="91425" bIns="9142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4572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9144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1371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ts val="600"/>
              </a:spcAft>
              <a:buNone/>
              <a:defRPr/>
            </a:pPr>
            <a:endParaRPr lang="en-US" altLang="en-US" sz="2600" dirty="0">
              <a:latin typeface="Verdana" panose="020B0604030504040204" pitchFamily="34" charset="0"/>
              <a:ea typeface="Verdana" panose="020B0604030504040204" pitchFamily="34" charset="0"/>
              <a:cs typeface="Verdana" panose="020B0604030504040204" pitchFamily="34" charset="0"/>
            </a:endParaRPr>
          </a:p>
          <a:p>
            <a:pPr>
              <a:spcBef>
                <a:spcPct val="0"/>
              </a:spcBef>
              <a:spcAft>
                <a:spcPts val="600"/>
              </a:spcAft>
              <a:defRPr/>
            </a:pPr>
            <a:r>
              <a:rPr lang="en-US" altLang="en-US" sz="2600" dirty="0">
                <a:latin typeface="Verdana" panose="020B0604030504040204" pitchFamily="34" charset="0"/>
                <a:ea typeface="Verdana" panose="020B0604030504040204" pitchFamily="34" charset="0"/>
                <a:cs typeface="Verdana" panose="020B0604030504040204" pitchFamily="34" charset="0"/>
              </a:rPr>
              <a:t>Publishing from Google Docs to a Website </a:t>
            </a:r>
            <a:r>
              <a:rPr lang="en-US" altLang="en-US" sz="2600" dirty="0" smtClean="0">
                <a:latin typeface="Verdana" panose="020B0604030504040204" pitchFamily="34" charset="0"/>
                <a:ea typeface="Verdana" panose="020B0604030504040204" pitchFamily="34" charset="0"/>
                <a:cs typeface="Verdana" panose="020B0604030504040204" pitchFamily="34" charset="0"/>
              </a:rPr>
              <a:t>(AJAX/</a:t>
            </a:r>
            <a:r>
              <a:rPr lang="en-US" altLang="en-US" sz="2600" dirty="0" err="1" smtClean="0">
                <a:latin typeface="Verdana" panose="020B0604030504040204" pitchFamily="34" charset="0"/>
                <a:ea typeface="Verdana" panose="020B0604030504040204" pitchFamily="34" charset="0"/>
                <a:cs typeface="Verdana" panose="020B0604030504040204" pitchFamily="34" charset="0"/>
              </a:rPr>
              <a:t>Wordpress</a:t>
            </a:r>
            <a:r>
              <a:rPr lang="en-US" altLang="en-US" sz="2600" dirty="0" smtClean="0">
                <a:latin typeface="Verdana" panose="020B0604030504040204" pitchFamily="34" charset="0"/>
                <a:ea typeface="Verdana" panose="020B0604030504040204" pitchFamily="34" charset="0"/>
                <a:cs typeface="Verdana" panose="020B0604030504040204" pitchFamily="34" charset="0"/>
              </a:rPr>
              <a:t>)</a:t>
            </a:r>
          </a:p>
          <a:p>
            <a:pPr>
              <a:spcBef>
                <a:spcPct val="0"/>
              </a:spcBef>
              <a:spcAft>
                <a:spcPts val="600"/>
              </a:spcAft>
              <a:defRPr/>
            </a:pPr>
            <a:endParaRPr lang="en-US" altLang="en-US" sz="2600" dirty="0">
              <a:latin typeface="Verdana" panose="020B0604030504040204" pitchFamily="34" charset="0"/>
              <a:ea typeface="Verdana" panose="020B0604030504040204" pitchFamily="34" charset="0"/>
              <a:cs typeface="Verdana" panose="020B0604030504040204" pitchFamily="34" charset="0"/>
            </a:endParaRPr>
          </a:p>
          <a:p>
            <a:pPr>
              <a:spcBef>
                <a:spcPct val="0"/>
              </a:spcBef>
              <a:spcAft>
                <a:spcPts val="600"/>
              </a:spcAft>
              <a:defRPr/>
            </a:pPr>
            <a:r>
              <a:rPr lang="en-US" altLang="en-US" sz="2600" dirty="0">
                <a:latin typeface="Verdana" panose="020B0604030504040204" pitchFamily="34" charset="0"/>
                <a:ea typeface="Verdana" panose="020B0604030504040204" pitchFamily="34" charset="0"/>
                <a:cs typeface="Verdana" panose="020B0604030504040204" pitchFamily="34" charset="0"/>
              </a:rPr>
              <a:t>Automating updates (Google Scripts)</a:t>
            </a:r>
          </a:p>
          <a:p>
            <a:pPr>
              <a:spcBef>
                <a:spcPct val="0"/>
              </a:spcBef>
              <a:spcAft>
                <a:spcPts val="600"/>
              </a:spcAft>
              <a:defRPr/>
            </a:pPr>
            <a:endParaRPr lang="en-US" altLang="en-US" sz="2600" dirty="0" smtClean="0">
              <a:latin typeface="Verdana" panose="020B0604030504040204" pitchFamily="34" charset="0"/>
              <a:ea typeface="Verdana" panose="020B0604030504040204" pitchFamily="34" charset="0"/>
              <a:cs typeface="Verdana" panose="020B0604030504040204" pitchFamily="34" charset="0"/>
            </a:endParaRPr>
          </a:p>
          <a:p>
            <a:pPr marL="0" indent="0">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819773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10400" y="58674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 y="2057400"/>
            <a:ext cx="8458200" cy="2831544"/>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Verdana" panose="020B0604030504040204" pitchFamily="34" charset="0"/>
                <a:cs typeface="Verdana" panose="020B0604030504040204" pitchFamily="34" charset="0"/>
              </a:rPr>
              <a:t>Automatic updating</a:t>
            </a:r>
          </a:p>
          <a:p>
            <a:pPr marL="285750" indent="-285750">
              <a:buFont typeface="Arial" panose="020B0604020202020204" pitchFamily="34" charset="0"/>
              <a:buChar char="•"/>
            </a:pPr>
            <a:endParaRPr lang="en-US" sz="2600" dirty="0" smtClean="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600" dirty="0" smtClean="0">
                <a:latin typeface="Verdana" panose="020B0604030504040204" pitchFamily="34" charset="0"/>
                <a:cs typeface="Verdana" panose="020B0604030504040204" pitchFamily="34" charset="0"/>
              </a:rPr>
              <a:t>Reduction of errors</a:t>
            </a:r>
            <a:endParaRPr lang="en-US" sz="2600" dirty="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600" dirty="0" smtClean="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600" dirty="0" smtClean="0">
                <a:latin typeface="Verdana" panose="020B0604030504040204" pitchFamily="34" charset="0"/>
                <a:cs typeface="Verdana" panose="020B0604030504040204" pitchFamily="34" charset="0"/>
              </a:rPr>
              <a:t>Replicable</a:t>
            </a:r>
          </a:p>
          <a:p>
            <a:pPr marL="285750" indent="-285750">
              <a:buFont typeface="Arial" panose="020B0604020202020204" pitchFamily="34" charset="0"/>
              <a:buChar char="•"/>
            </a:pPr>
            <a:endParaRPr lang="en-US" sz="2400" dirty="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400" dirty="0" smtClean="0">
              <a:latin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57200" y="274638"/>
            <a:ext cx="8229600" cy="944562"/>
          </a:xfrm>
        </p:spPr>
        <p:txBody>
          <a:bodyPr/>
          <a:lstStyle/>
          <a:p>
            <a:endParaRPr lang="en-US" dirty="0"/>
          </a:p>
        </p:txBody>
      </p:sp>
      <p:sp>
        <p:nvSpPr>
          <p:cNvPr id="6" name="Title 3"/>
          <p:cNvSpPr txBox="1">
            <a:spLocks/>
          </p:cNvSpPr>
          <p:nvPr/>
        </p:nvSpPr>
        <p:spPr bwMode="auto">
          <a:xfrm>
            <a:off x="0" y="274638"/>
            <a:ext cx="9144000" cy="890587"/>
          </a:xfrm>
          <a:prstGeom prst="rect">
            <a:avLst/>
          </a:prstGeo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dirty="0" smtClean="0">
                <a:solidFill>
                  <a:srgbClr val="B9DFF2"/>
                </a:solidFill>
                <a:latin typeface="Verdana" panose="020B0604030504040204" pitchFamily="34" charset="0"/>
              </a:rPr>
              <a:t>Conclusion</a:t>
            </a:r>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Asap" panose="02000506040000020004" pitchFamily="2"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Asap" panose="02000506040000020004" pitchFamily="2"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Asap" panose="02000506040000020004" pitchFamily="2"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Asap" panose="02000506040000020004" pitchFamily="2"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Asap" panose="02000506040000020004" pitchFamily="2"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2" name="Title 1"/>
          <p:cNvSpPr>
            <a:spLocks noGrp="1"/>
          </p:cNvSpPr>
          <p:nvPr>
            <p:ph type="title"/>
          </p:nvPr>
        </p:nvSpPr>
        <p:spPr/>
        <p:txBody>
          <a:bodyPr/>
          <a:lstStyle/>
          <a:p>
            <a:endParaRPr lang="en-US"/>
          </a:p>
        </p:txBody>
      </p:sp>
      <p:sp>
        <p:nvSpPr>
          <p:cNvPr id="8" name="Rectangle 7"/>
          <p:cNvSpPr/>
          <p:nvPr/>
        </p:nvSpPr>
        <p:spPr>
          <a:xfrm>
            <a:off x="0" y="1752600"/>
            <a:ext cx="9144000" cy="990600"/>
          </a:xfrm>
          <a:prstGeom prst="rect">
            <a:avLst/>
          </a:prstGeom>
          <a:solidFill>
            <a:srgbClr val="B9DFF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10" name="Title 3"/>
          <p:cNvSpPr txBox="1">
            <a:spLocks/>
          </p:cNvSpPr>
          <p:nvPr/>
        </p:nvSpPr>
        <p:spPr bwMode="auto">
          <a:xfrm>
            <a:off x="0" y="274638"/>
            <a:ext cx="9144000" cy="890587"/>
          </a:xfrm>
          <a:prstGeom prst="rect">
            <a:avLst/>
          </a:prstGeo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cala Offc" pitchFamily="2" charset="0"/>
              </a:defRPr>
            </a:lvl2pPr>
            <a:lvl3pPr algn="ctr" rtl="0" eaLnBrk="0" fontAlgn="base" hangingPunct="0">
              <a:spcBef>
                <a:spcPct val="0"/>
              </a:spcBef>
              <a:spcAft>
                <a:spcPct val="0"/>
              </a:spcAft>
              <a:defRPr sz="4400">
                <a:solidFill>
                  <a:schemeClr val="tx1"/>
                </a:solidFill>
                <a:latin typeface="Scala Offc" pitchFamily="2" charset="0"/>
              </a:defRPr>
            </a:lvl3pPr>
            <a:lvl4pPr algn="ctr" rtl="0" eaLnBrk="0" fontAlgn="base" hangingPunct="0">
              <a:spcBef>
                <a:spcPct val="0"/>
              </a:spcBef>
              <a:spcAft>
                <a:spcPct val="0"/>
              </a:spcAft>
              <a:defRPr sz="4400">
                <a:solidFill>
                  <a:schemeClr val="tx1"/>
                </a:solidFill>
                <a:latin typeface="Scala Offc" pitchFamily="2" charset="0"/>
              </a:defRPr>
            </a:lvl4pPr>
            <a:lvl5pPr algn="ctr" rtl="0" eaLnBrk="0" fontAlgn="base" hangingPunct="0">
              <a:spcBef>
                <a:spcPct val="0"/>
              </a:spcBef>
              <a:spcAft>
                <a:spcPct val="0"/>
              </a:spcAft>
              <a:defRPr sz="4400">
                <a:solidFill>
                  <a:schemeClr val="tx1"/>
                </a:solidFill>
                <a:latin typeface="Scala Offc"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smtClean="0">
                <a:solidFill>
                  <a:srgbClr val="B9DFF2"/>
                </a:solidFill>
                <a:latin typeface="Verdana" panose="020B0604030504040204" pitchFamily="34" charset="0"/>
              </a:rPr>
              <a:t>Agenda</a:t>
            </a:r>
            <a:endParaRPr lang="en-US" altLang="en-US" sz="4000" dirty="0" smtClean="0">
              <a:solidFill>
                <a:srgbClr val="B9DFF2"/>
              </a:solidFill>
              <a:latin typeface="Verdana" panose="020B0604030504040204" pitchFamily="34" charset="0"/>
            </a:endParaRPr>
          </a:p>
        </p:txBody>
      </p:sp>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6"/>
          <p:cNvSpPr txBox="1">
            <a:spLocks/>
          </p:cNvSpPr>
          <p:nvPr/>
        </p:nvSpPr>
        <p:spPr bwMode="auto">
          <a:xfrm>
            <a:off x="457200" y="1376558"/>
            <a:ext cx="8229600" cy="4876800"/>
          </a:xfrm>
          <a:prstGeom prst="rect">
            <a:avLst/>
          </a:prstGeom>
          <a:noFill/>
          <a:ln>
            <a:noFill/>
          </a:ln>
          <a:extLst/>
        </p:spPr>
        <p:txBody>
          <a:bodyPr lIns="91425" tIns="91425" rIns="91425" bIns="9142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4572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9144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1371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ct val="0"/>
              </a:spcBef>
              <a:spcAft>
                <a:spcPts val="600"/>
              </a:spcAft>
              <a:buFont typeface="+mj-lt"/>
              <a:buAutoNum type="alphaUcPeriod"/>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spcBef>
                <a:spcPct val="0"/>
              </a:spcBef>
              <a:spcAft>
                <a:spcPts val="600"/>
              </a:spcAft>
              <a:buFont typeface="+mj-lt"/>
              <a:buAutoNum type="alphaUcPeriod"/>
              <a:defRPr/>
            </a:pPr>
            <a:r>
              <a:rPr lang="en-US" altLang="en-US" sz="2800" dirty="0">
                <a:latin typeface="Verdana" panose="020B0604030504040204" pitchFamily="34" charset="0"/>
                <a:ea typeface="Verdana" panose="020B0604030504040204" pitchFamily="34" charset="0"/>
                <a:cs typeface="Verdana" panose="020B0604030504040204" pitchFamily="34" charset="0"/>
              </a:rPr>
              <a:t>Overview of Neighborhood Profiles</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B.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What </a:t>
            </a:r>
            <a:r>
              <a:rPr lang="en-US" altLang="en-US" sz="2800" dirty="0">
                <a:latin typeface="Verdana" panose="020B0604030504040204" pitchFamily="34" charset="0"/>
                <a:ea typeface="Verdana" panose="020B0604030504040204" pitchFamily="34" charset="0"/>
                <a:cs typeface="Verdana" panose="020B0604030504040204" pitchFamily="34" charset="0"/>
              </a:rPr>
              <a:t>is an 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C.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Using </a:t>
            </a:r>
            <a:r>
              <a:rPr lang="en-US" altLang="en-US" sz="2800" dirty="0">
                <a:latin typeface="Verdana" panose="020B0604030504040204" pitchFamily="34" charset="0"/>
                <a:ea typeface="Verdana" panose="020B0604030504040204" pitchFamily="34" charset="0"/>
                <a:cs typeface="Verdana" panose="020B0604030504040204" pitchFamily="34" charset="0"/>
              </a:rPr>
              <a:t>Census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smtClean="0">
                <a:latin typeface="Verdana" panose="020B0604030504040204" pitchFamily="34" charset="0"/>
                <a:ea typeface="Verdana" panose="020B0604030504040204" pitchFamily="34" charset="0"/>
                <a:cs typeface="Verdana" panose="020B0604030504040204" pitchFamily="34" charset="0"/>
              </a:rPr>
              <a:t>D. Setting up HTML</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Font typeface="Arial" pitchFamily="34" charset="0"/>
              <a:buNone/>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Asap" panose="02000506040000020004" pitchFamily="2"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Asap" panose="02000506040000020004" pitchFamily="2"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Asap" panose="02000506040000020004" pitchFamily="2"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Asap" panose="02000506040000020004" pitchFamily="2"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Asap" panose="02000506040000020004" pitchFamily="2"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sap" panose="02000506040000020004" pitchFamily="2"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40963" name="Title 3"/>
          <p:cNvSpPr>
            <a:spLocks noGrp="1"/>
          </p:cNvSpPr>
          <p:nvPr>
            <p:ph type="title"/>
          </p:nvPr>
        </p:nvSpPr>
        <p:spPr>
          <a:xfrm>
            <a:off x="0" y="274638"/>
            <a:ext cx="9144000" cy="890587"/>
          </a:xfrm>
          <a:solidFill>
            <a:srgbClr val="002F45"/>
          </a:solidFill>
        </p:spPr>
        <p:txBody>
          <a:bodyPr/>
          <a:lstStyle/>
          <a:p>
            <a:r>
              <a:rPr lang="en-US" altLang="en-US" sz="4000" dirty="0" smtClean="0">
                <a:solidFill>
                  <a:srgbClr val="B9DFF2"/>
                </a:solidFill>
                <a:latin typeface="Verdana" panose="020B0604030504040204" pitchFamily="34" charset="0"/>
              </a:rPr>
              <a:t>Neighborhood Profiles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67787"/>
            <a:ext cx="8582883" cy="6819477"/>
          </a:xfrm>
          <a:prstGeom prst="rect">
            <a:avLst/>
          </a:prstGeom>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0" y="274638"/>
            <a:ext cx="9144000" cy="890587"/>
          </a:xfrm>
          <a:solidFill>
            <a:srgbClr val="002F45"/>
          </a:solidFill>
        </p:spPr>
        <p:txBody>
          <a:bodyPr/>
          <a:lstStyle/>
          <a:p>
            <a:pPr>
              <a:defRPr/>
            </a:pPr>
            <a:r>
              <a:rPr lang="en-US" altLang="en-US" sz="4000" dirty="0" smtClean="0">
                <a:solidFill>
                  <a:srgbClr val="B9DFF2"/>
                </a:solidFill>
                <a:latin typeface="Verdana" panose="020B0604030504040204" pitchFamily="34" charset="0"/>
              </a:rPr>
              <a:t>Neighborhood Profiles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65225"/>
            <a:ext cx="7218189" cy="6532049"/>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7669131" y="6096000"/>
            <a:ext cx="1474869" cy="6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2697957"/>
            <a:ext cx="9144000" cy="990600"/>
          </a:xfrm>
          <a:prstGeom prst="rect">
            <a:avLst/>
          </a:prstGeom>
          <a:solidFill>
            <a:srgbClr val="B9DFF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10" name="Title 3"/>
          <p:cNvSpPr txBox="1">
            <a:spLocks/>
          </p:cNvSpPr>
          <p:nvPr/>
        </p:nvSpPr>
        <p:spPr bwMode="auto">
          <a:xfrm>
            <a:off x="0" y="274638"/>
            <a:ext cx="9144000" cy="890587"/>
          </a:xfrm>
          <a:prstGeom prst="rect">
            <a:avLst/>
          </a:prstGeo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cala Offc" pitchFamily="2" charset="0"/>
              </a:defRPr>
            </a:lvl2pPr>
            <a:lvl3pPr algn="ctr" rtl="0" eaLnBrk="0" fontAlgn="base" hangingPunct="0">
              <a:spcBef>
                <a:spcPct val="0"/>
              </a:spcBef>
              <a:spcAft>
                <a:spcPct val="0"/>
              </a:spcAft>
              <a:defRPr sz="4400">
                <a:solidFill>
                  <a:schemeClr val="tx1"/>
                </a:solidFill>
                <a:latin typeface="Scala Offc" pitchFamily="2" charset="0"/>
              </a:defRPr>
            </a:lvl3pPr>
            <a:lvl4pPr algn="ctr" rtl="0" eaLnBrk="0" fontAlgn="base" hangingPunct="0">
              <a:spcBef>
                <a:spcPct val="0"/>
              </a:spcBef>
              <a:spcAft>
                <a:spcPct val="0"/>
              </a:spcAft>
              <a:defRPr sz="4400">
                <a:solidFill>
                  <a:schemeClr val="tx1"/>
                </a:solidFill>
                <a:latin typeface="Scala Offc" pitchFamily="2" charset="0"/>
              </a:defRPr>
            </a:lvl4pPr>
            <a:lvl5pPr algn="ctr" rtl="0" eaLnBrk="0" fontAlgn="base" hangingPunct="0">
              <a:spcBef>
                <a:spcPct val="0"/>
              </a:spcBef>
              <a:spcAft>
                <a:spcPct val="0"/>
              </a:spcAft>
              <a:defRPr sz="4400">
                <a:solidFill>
                  <a:schemeClr val="tx1"/>
                </a:solidFill>
                <a:latin typeface="Scala Offc"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smtClean="0">
                <a:solidFill>
                  <a:srgbClr val="B9DFF2"/>
                </a:solidFill>
                <a:latin typeface="Verdana" panose="020B0604030504040204" pitchFamily="34" charset="0"/>
              </a:rPr>
              <a:t>Agenda</a:t>
            </a:r>
            <a:endParaRPr lang="en-US" altLang="en-US" sz="4000" dirty="0" smtClean="0">
              <a:solidFill>
                <a:srgbClr val="B9DFF2"/>
              </a:solidFill>
              <a:latin typeface="Verdana" panose="020B0604030504040204" pitchFamily="34" charset="0"/>
            </a:endParaRPr>
          </a:p>
        </p:txBody>
      </p:sp>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6"/>
          <p:cNvSpPr txBox="1">
            <a:spLocks/>
          </p:cNvSpPr>
          <p:nvPr/>
        </p:nvSpPr>
        <p:spPr bwMode="auto">
          <a:xfrm>
            <a:off x="457200" y="1376558"/>
            <a:ext cx="8229600" cy="4876800"/>
          </a:xfrm>
          <a:prstGeom prst="rect">
            <a:avLst/>
          </a:prstGeom>
          <a:noFill/>
          <a:ln>
            <a:noFill/>
          </a:ln>
          <a:extLst/>
        </p:spPr>
        <p:txBody>
          <a:bodyPr lIns="91425" tIns="91425" rIns="91425" bIns="9142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4572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9144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1371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ct val="0"/>
              </a:spcBef>
              <a:spcAft>
                <a:spcPts val="600"/>
              </a:spcAft>
              <a:buFont typeface="+mj-lt"/>
              <a:buAutoNum type="alphaUcPeriod"/>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spcBef>
                <a:spcPct val="0"/>
              </a:spcBef>
              <a:spcAft>
                <a:spcPts val="600"/>
              </a:spcAft>
              <a:buFont typeface="+mj-lt"/>
              <a:buAutoNum type="alphaUcPeriod"/>
              <a:defRPr/>
            </a:pPr>
            <a:r>
              <a:rPr lang="en-US" altLang="en-US" sz="2800" dirty="0">
                <a:latin typeface="Verdana" panose="020B0604030504040204" pitchFamily="34" charset="0"/>
                <a:ea typeface="Verdana" panose="020B0604030504040204" pitchFamily="34" charset="0"/>
                <a:cs typeface="Verdana" panose="020B0604030504040204" pitchFamily="34" charset="0"/>
              </a:rPr>
              <a:t>Overview of Neighborhood Profiles</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B.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What </a:t>
            </a:r>
            <a:r>
              <a:rPr lang="en-US" altLang="en-US" sz="2800" dirty="0">
                <a:latin typeface="Verdana" panose="020B0604030504040204" pitchFamily="34" charset="0"/>
                <a:ea typeface="Verdana" panose="020B0604030504040204" pitchFamily="34" charset="0"/>
                <a:cs typeface="Verdana" panose="020B0604030504040204" pitchFamily="34" charset="0"/>
              </a:rPr>
              <a:t>is an 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C.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Using </a:t>
            </a:r>
            <a:r>
              <a:rPr lang="en-US" altLang="en-US" sz="2800" dirty="0">
                <a:latin typeface="Verdana" panose="020B0604030504040204" pitchFamily="34" charset="0"/>
                <a:ea typeface="Verdana" panose="020B0604030504040204" pitchFamily="34" charset="0"/>
                <a:cs typeface="Verdana" panose="020B0604030504040204" pitchFamily="34" charset="0"/>
              </a:rPr>
              <a:t>Census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smtClean="0">
                <a:latin typeface="Verdana" panose="020B0604030504040204" pitchFamily="34" charset="0"/>
                <a:ea typeface="Verdana" panose="020B0604030504040204" pitchFamily="34" charset="0"/>
                <a:cs typeface="Verdana" panose="020B0604030504040204" pitchFamily="34" charset="0"/>
              </a:rPr>
              <a:t>D. Setting up HTML</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Font typeface="Arial" pitchFamily="34" charset="0"/>
              <a:buNone/>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0" y="274638"/>
            <a:ext cx="9144000" cy="890587"/>
          </a:xfrm>
          <a:solidFill>
            <a:srgbClr val="002F45"/>
          </a:solidFill>
        </p:spPr>
        <p:txBody>
          <a:bodyPr/>
          <a:lstStyle/>
          <a:p>
            <a:r>
              <a:rPr lang="en-US" altLang="en-US" sz="4000" dirty="0" smtClean="0">
                <a:solidFill>
                  <a:srgbClr val="B9DFF2"/>
                </a:solidFill>
                <a:latin typeface="Verdana" panose="020B0604030504040204" pitchFamily="34" charset="0"/>
              </a:rPr>
              <a:t>What is an API?</a:t>
            </a:r>
          </a:p>
        </p:txBody>
      </p:sp>
      <p:sp>
        <p:nvSpPr>
          <p:cNvPr id="2" name="TextBox 1"/>
          <p:cNvSpPr txBox="1"/>
          <p:nvPr/>
        </p:nvSpPr>
        <p:spPr>
          <a:xfrm>
            <a:off x="342900" y="1491151"/>
            <a:ext cx="845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Verdana" panose="020B0604030504040204" pitchFamily="34" charset="0"/>
                <a:cs typeface="Verdana" panose="020B0604030504040204" pitchFamily="34" charset="0"/>
              </a:rPr>
              <a:t>Application Programming Interface</a:t>
            </a:r>
          </a:p>
          <a:p>
            <a:pPr marL="285750" indent="-285750">
              <a:buFont typeface="Arial" panose="020B0604020202020204" pitchFamily="34" charset="0"/>
              <a:buChar char="•"/>
            </a:pPr>
            <a:endParaRPr lang="en-US" sz="2400" dirty="0" smtClean="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400" dirty="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smtClean="0">
                <a:latin typeface="Verdana" panose="020B0604030504040204" pitchFamily="34" charset="0"/>
                <a:cs typeface="Verdana" panose="020B0604030504040204" pitchFamily="34" charset="0"/>
              </a:rPr>
              <a:t>Fixed code words and variables to create a “call”</a:t>
            </a:r>
          </a:p>
          <a:p>
            <a:pPr marL="285750" indent="-285750">
              <a:buFont typeface="Arial" panose="020B0604020202020204" pitchFamily="34" charset="0"/>
              <a:buChar char="•"/>
            </a:pPr>
            <a:endParaRPr lang="en-US" sz="2400" dirty="0" smtClean="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400" dirty="0">
              <a:latin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smtClean="0">
                <a:latin typeface="Verdana" panose="020B0604030504040204" pitchFamily="34" charset="0"/>
                <a:cs typeface="Verdana" panose="020B0604030504040204" pitchFamily="34" charset="0"/>
              </a:rPr>
              <a:t>When to use APIs?</a:t>
            </a:r>
            <a:endParaRPr lang="en-US" sz="2400" dirty="0">
              <a:latin typeface="Verdana" panose="020B0604030504040204" pitchFamily="34" charset="0"/>
              <a:cs typeface="Verdana" panose="020B0604030504040204" pitchFamily="34" charset="0"/>
            </a:endParaRPr>
          </a:p>
        </p:txBody>
      </p:sp>
      <p:pic>
        <p:nvPicPr>
          <p:cNvPr id="15"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d1avok0lzls2w.cloudfront.net/img_uploads/apis-for-marke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4733"/>
            <a:ext cx="5715000" cy="2000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2" name="Title 1"/>
          <p:cNvSpPr>
            <a:spLocks noGrp="1"/>
          </p:cNvSpPr>
          <p:nvPr>
            <p:ph type="title"/>
          </p:nvPr>
        </p:nvSpPr>
        <p:spPr/>
        <p:txBody>
          <a:bodyPr/>
          <a:lstStyle/>
          <a:p>
            <a:endParaRPr lang="en-US" dirty="0"/>
          </a:p>
        </p:txBody>
      </p:sp>
      <p:sp>
        <p:nvSpPr>
          <p:cNvPr id="9" name="Rectangle 8"/>
          <p:cNvSpPr/>
          <p:nvPr/>
        </p:nvSpPr>
        <p:spPr>
          <a:xfrm>
            <a:off x="0" y="3657600"/>
            <a:ext cx="9144000" cy="990600"/>
          </a:xfrm>
          <a:prstGeom prst="rect">
            <a:avLst/>
          </a:prstGeom>
          <a:solidFill>
            <a:srgbClr val="B9DFF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11" name="Title 3"/>
          <p:cNvSpPr txBox="1">
            <a:spLocks/>
          </p:cNvSpPr>
          <p:nvPr/>
        </p:nvSpPr>
        <p:spPr bwMode="auto">
          <a:xfrm>
            <a:off x="0" y="274638"/>
            <a:ext cx="9144000" cy="890587"/>
          </a:xfrm>
          <a:prstGeom prst="rect">
            <a:avLst/>
          </a:prstGeo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smtClean="0">
                <a:solidFill>
                  <a:srgbClr val="B9DFF2"/>
                </a:solidFill>
                <a:latin typeface="Verdana" panose="020B0604030504040204" pitchFamily="34" charset="0"/>
              </a:rPr>
              <a:t>Agenda</a:t>
            </a:r>
            <a:endParaRPr lang="en-US" altLang="en-US" sz="4000" dirty="0" smtClean="0">
              <a:solidFill>
                <a:srgbClr val="B9DFF2"/>
              </a:solidFill>
              <a:latin typeface="Verdana" panose="020B0604030504040204" pitchFamily="34" charset="0"/>
            </a:endParaRPr>
          </a:p>
        </p:txBody>
      </p:sp>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7032625" y="5892800"/>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6"/>
          <p:cNvSpPr txBox="1">
            <a:spLocks/>
          </p:cNvSpPr>
          <p:nvPr/>
        </p:nvSpPr>
        <p:spPr bwMode="auto">
          <a:xfrm>
            <a:off x="457200" y="1376558"/>
            <a:ext cx="8229600" cy="4876800"/>
          </a:xfrm>
          <a:prstGeom prst="rect">
            <a:avLst/>
          </a:prstGeom>
          <a:noFill/>
          <a:ln>
            <a:noFill/>
          </a:ln>
          <a:extLst/>
        </p:spPr>
        <p:txBody>
          <a:bodyPr lIns="91425" tIns="91425" rIns="91425" bIns="9142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4572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9144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1371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ct val="0"/>
              </a:spcBef>
              <a:spcAft>
                <a:spcPts val="600"/>
              </a:spcAft>
              <a:buFont typeface="+mj-lt"/>
              <a:buAutoNum type="alphaUcPeriod"/>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spcBef>
                <a:spcPct val="0"/>
              </a:spcBef>
              <a:spcAft>
                <a:spcPts val="600"/>
              </a:spcAft>
              <a:buFont typeface="+mj-lt"/>
              <a:buAutoNum type="alphaUcPeriod"/>
              <a:defRPr/>
            </a:pPr>
            <a:r>
              <a:rPr lang="en-US" altLang="en-US" sz="2800" dirty="0">
                <a:latin typeface="Verdana" panose="020B0604030504040204" pitchFamily="34" charset="0"/>
                <a:ea typeface="Verdana" panose="020B0604030504040204" pitchFamily="34" charset="0"/>
                <a:cs typeface="Verdana" panose="020B0604030504040204" pitchFamily="34" charset="0"/>
              </a:rPr>
              <a:t>Overview of Neighborhood Profiles</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B.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What </a:t>
            </a:r>
            <a:r>
              <a:rPr lang="en-US" altLang="en-US" sz="2800" dirty="0">
                <a:latin typeface="Verdana" panose="020B0604030504040204" pitchFamily="34" charset="0"/>
                <a:ea typeface="Verdana" panose="020B0604030504040204" pitchFamily="34" charset="0"/>
                <a:cs typeface="Verdana" panose="020B0604030504040204" pitchFamily="34" charset="0"/>
              </a:rPr>
              <a:t>is an 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a:latin typeface="Verdana" panose="020B0604030504040204" pitchFamily="34" charset="0"/>
                <a:ea typeface="Verdana" panose="020B0604030504040204" pitchFamily="34" charset="0"/>
                <a:cs typeface="Verdana" panose="020B0604030504040204" pitchFamily="34" charset="0"/>
              </a:rPr>
              <a:t>C.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Using </a:t>
            </a:r>
            <a:r>
              <a:rPr lang="en-US" altLang="en-US" sz="2800" dirty="0">
                <a:latin typeface="Verdana" panose="020B0604030504040204" pitchFamily="34" charset="0"/>
                <a:ea typeface="Verdana" panose="020B0604030504040204" pitchFamily="34" charset="0"/>
                <a:cs typeface="Verdana" panose="020B0604030504040204" pitchFamily="34" charset="0"/>
              </a:rPr>
              <a:t>Census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API</a:t>
            </a:r>
          </a:p>
          <a:p>
            <a:pPr marL="0" indent="0">
              <a:spcBef>
                <a:spcPct val="0"/>
              </a:spcBef>
              <a:spcAft>
                <a:spcPts val="600"/>
              </a:spcAft>
              <a:buNone/>
              <a:defRPr/>
            </a:pP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None/>
              <a:defRPr/>
            </a:pPr>
            <a:r>
              <a:rPr lang="en-US" altLang="en-US" sz="2800" dirty="0" smtClean="0">
                <a:latin typeface="Verdana" panose="020B0604030504040204" pitchFamily="34" charset="0"/>
                <a:ea typeface="Verdana" panose="020B0604030504040204" pitchFamily="34" charset="0"/>
                <a:cs typeface="Verdana" panose="020B0604030504040204" pitchFamily="34" charset="0"/>
              </a:rPr>
              <a:t>D. Setting up HTML</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Font typeface="Arial" pitchFamily="34" charset="0"/>
              <a:buNone/>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defRPr/>
            </a:pPr>
            <a:endParaRPr lang="en-US" altLang="en-US" sz="2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p:txBody>
          <a:bodyPr/>
          <a:lstStyle/>
          <a:p>
            <a:r>
              <a:rPr lang="en-US" altLang="en-US" sz="3200" smtClean="0"/>
              <a:t>Disasters tend to accelerate pre-existing trajectories.</a:t>
            </a:r>
          </a:p>
        </p:txBody>
      </p:sp>
      <p:sp>
        <p:nvSpPr>
          <p:cNvPr id="50181" name="Title 3"/>
          <p:cNvSpPr txBox="1">
            <a:spLocks/>
          </p:cNvSpPr>
          <p:nvPr/>
        </p:nvSpPr>
        <p:spPr bwMode="auto">
          <a:xfrm>
            <a:off x="0" y="274638"/>
            <a:ext cx="9144000" cy="890587"/>
          </a:xfrm>
          <a:prstGeom prst="rect">
            <a:avLst/>
          </a:prstGeo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defRPr sz="20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0" dirty="0" smtClean="0">
                <a:solidFill>
                  <a:srgbClr val="B9DFF2"/>
                </a:solidFill>
                <a:latin typeface="Verdana" panose="020B0604030504040204" pitchFamily="34" charset="0"/>
                <a:cs typeface="Verdana" panose="020B0604030504040204" pitchFamily="34" charset="0"/>
              </a:rPr>
              <a:t>Example call</a:t>
            </a:r>
            <a:endParaRPr lang="en-US" altLang="en-US" sz="3600" b="0" dirty="0">
              <a:solidFill>
                <a:srgbClr val="B9DFF2"/>
              </a:solidFill>
              <a:latin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81200"/>
            <a:ext cx="13205754" cy="3719621"/>
          </a:xfrm>
          <a:prstGeom prst="rect">
            <a:avLst/>
          </a:prstGeom>
        </p:spPr>
      </p:pic>
      <p:pic>
        <p:nvPicPr>
          <p:cNvPr id="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7010400" y="5685552"/>
            <a:ext cx="195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6079717"/>
            <a:ext cx="6400800" cy="353943"/>
          </a:xfrm>
          <a:prstGeom prst="rect">
            <a:avLst/>
          </a:prstGeom>
        </p:spPr>
        <p:txBody>
          <a:bodyPr wrap="square">
            <a:spAutoFit/>
          </a:bodyPr>
          <a:lstStyle/>
          <a:p>
            <a:r>
              <a:rPr lang="en-US" sz="1700" u="sng" dirty="0">
                <a:latin typeface="Verdana" panose="020B0604030504040204" pitchFamily="34" charset="0"/>
                <a:cs typeface="Verdana" panose="020B0604030504040204" pitchFamily="34" charset="0"/>
                <a:hlinkClick r:id="rId5"/>
              </a:rPr>
              <a:t>http://</a:t>
            </a:r>
            <a:r>
              <a:rPr lang="en-US" sz="1700" u="sng" dirty="0" smtClean="0">
                <a:latin typeface="Verdana" panose="020B0604030504040204" pitchFamily="34" charset="0"/>
                <a:cs typeface="Verdana" panose="020B0604030504040204" pitchFamily="34" charset="0"/>
                <a:hlinkClick r:id="rId5"/>
              </a:rPr>
              <a:t>www.census.gov/data/developers/data-sets.html</a:t>
            </a:r>
            <a:r>
              <a:rPr lang="en-US" sz="1700" dirty="0" smtClean="0">
                <a:latin typeface="Verdana" panose="020B0604030504040204" pitchFamily="34" charset="0"/>
                <a:cs typeface="Verdana" panose="020B0604030504040204" pitchFamily="34" charset="0"/>
              </a:rPr>
              <a:t> </a:t>
            </a:r>
            <a:endParaRPr lang="en-US" altLang="en-US" sz="1700" dirty="0" smtClean="0">
              <a:latin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5138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Dr. George Dr. Allison Plyer</a:t>
            </a:r>
          </a:p>
          <a:p>
            <a:pPr eaLnBrk="1" hangingPunct="1">
              <a:spcBef>
                <a:spcPct val="0"/>
              </a:spcBef>
              <a:buFontTx/>
              <a:buNone/>
            </a:pPr>
            <a:r>
              <a:rPr lang="en-US" altLang="en-US" sz="2400" dirty="0">
                <a:solidFill>
                  <a:srgbClr val="FFFFFF"/>
                </a:solidFill>
                <a:latin typeface="Verdana" panose="020B0604030504040204" pitchFamily="34" charset="0"/>
                <a:cs typeface="Verdana" panose="020B0604030504040204" pitchFamily="34" charset="0"/>
              </a:rPr>
              <a:t>Ben</a:t>
            </a:r>
          </a:p>
        </p:txBody>
      </p:sp>
      <p:sp>
        <p:nvSpPr>
          <p:cNvPr id="48132" name="Title 3"/>
          <p:cNvSpPr>
            <a:spLocks noGrp="1"/>
          </p:cNvSpPr>
          <p:nvPr>
            <p:ph type="title"/>
          </p:nvPr>
        </p:nvSpPr>
        <p:spPr>
          <a:xfrm>
            <a:off x="0" y="274638"/>
            <a:ext cx="9144000" cy="890587"/>
          </a:xfrm>
          <a:solidFill>
            <a:srgbClr val="002F45"/>
          </a:solidFill>
        </p:spPr>
        <p:txBody>
          <a:bodyPr/>
          <a:lstStyle/>
          <a:p>
            <a:pPr eaLnBrk="1" hangingPunct="1">
              <a:spcBef>
                <a:spcPct val="50000"/>
              </a:spcBef>
              <a:defRPr/>
            </a:pPr>
            <a:r>
              <a:rPr lang="en-US" altLang="en-US" sz="2800" dirty="0" smtClean="0">
                <a:solidFill>
                  <a:srgbClr val="B9DFF2"/>
                </a:solidFill>
                <a:latin typeface="Verdana" panose="020B0604030504040204" pitchFamily="34" charset="0"/>
              </a:rPr>
              <a:t>Google Sheets</a:t>
            </a:r>
            <a:r>
              <a:rPr lang="en-US" altLang="en-US" sz="2400" dirty="0" smtClean="0">
                <a:solidFill>
                  <a:srgbClr val="B9DFF2"/>
                </a:solidFill>
                <a:latin typeface="Verdana" panose="020B0604030504040204" pitchFamily="34" charset="0"/>
              </a:rPr>
              <a:t/>
            </a:r>
            <a:br>
              <a:rPr lang="en-US" altLang="en-US" sz="2400" dirty="0" smtClean="0">
                <a:solidFill>
                  <a:srgbClr val="B9DFF2"/>
                </a:solidFill>
                <a:latin typeface="Verdana" panose="020B0604030504040204" pitchFamily="34" charset="0"/>
              </a:rPr>
            </a:br>
            <a:r>
              <a:rPr lang="en-US" altLang="en-US" sz="2400" dirty="0" err="1" smtClean="0">
                <a:solidFill>
                  <a:srgbClr val="B9DFF2"/>
                </a:solidFill>
                <a:latin typeface="Verdana" panose="020B0604030504040204" pitchFamily="34" charset="0"/>
              </a:rPr>
              <a:t>importdata</a:t>
            </a:r>
            <a:r>
              <a:rPr lang="en-US" altLang="en-US" sz="2400" dirty="0" smtClean="0">
                <a:solidFill>
                  <a:srgbClr val="B9DFF2"/>
                </a:solidFill>
                <a:latin typeface="Verdana" panose="020B0604030504040204" pitchFamily="34" charset="0"/>
              </a:rPr>
              <a:t>()</a:t>
            </a:r>
            <a:endParaRPr lang="en-US" altLang="en-US" sz="2400" dirty="0">
              <a:solidFill>
                <a:srgbClr val="B9DFF2"/>
              </a:solidFill>
              <a:latin typeface="+mn-lt"/>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057" y="1165225"/>
            <a:ext cx="8677885" cy="6986911"/>
          </a:xfrm>
        </p:spPr>
      </p:pic>
      <p:pic>
        <p:nvPicPr>
          <p:cNvPr id="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7641316" y="6172200"/>
            <a:ext cx="1386155" cy="5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Graph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 Internal use only">
      <a:majorFont>
        <a:latin typeface="Scala Offc"/>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aph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Kellogg Central City Presentation_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Data Center - presentation template (ppt)</Template>
  <TotalTime>4444</TotalTime>
  <Words>1883</Words>
  <Application>Microsoft Office PowerPoint</Application>
  <PresentationFormat>On-screen Show (4:3)</PresentationFormat>
  <Paragraphs>177</Paragraphs>
  <Slides>13</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Asap</vt:lpstr>
      <vt:lpstr>Calibri</vt:lpstr>
      <vt:lpstr>MS PGothic</vt:lpstr>
      <vt:lpstr>Scala Offc</vt:lpstr>
      <vt:lpstr>Verdana</vt:lpstr>
      <vt:lpstr>Graph slide</vt:lpstr>
      <vt:lpstr>Custom Design</vt:lpstr>
      <vt:lpstr>Office Theme</vt:lpstr>
      <vt:lpstr>1_Graph slide</vt:lpstr>
      <vt:lpstr>2_Kellogg Central City Presentation_012</vt:lpstr>
      <vt:lpstr>PowerPoint Presentation</vt:lpstr>
      <vt:lpstr>PowerPoint Presentation</vt:lpstr>
      <vt:lpstr>Neighborhood Profiles</vt:lpstr>
      <vt:lpstr>Neighborhood Profiles</vt:lpstr>
      <vt:lpstr>PowerPoint Presentation</vt:lpstr>
      <vt:lpstr>What is an API?</vt:lpstr>
      <vt:lpstr>PowerPoint Presentation</vt:lpstr>
      <vt:lpstr>Disasters tend to accelerate pre-existing trajectories.</vt:lpstr>
      <vt:lpstr>Google Sheets importdata()</vt:lpstr>
      <vt:lpstr>Agenda</vt:lpstr>
      <vt:lpstr>Setting up HTML</vt:lpstr>
      <vt:lpstr>Not Covered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Heffernan</dc:creator>
  <cp:lastModifiedBy>Caroline Heffernan</cp:lastModifiedBy>
  <cp:revision>21</cp:revision>
  <dcterms:created xsi:type="dcterms:W3CDTF">2016-02-12T16:14:51Z</dcterms:created>
  <dcterms:modified xsi:type="dcterms:W3CDTF">2016-02-16T21:46:48Z</dcterms:modified>
</cp:coreProperties>
</file>