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4.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5.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1"/>
  </p:sldMasterIdLst>
  <p:notesMasterIdLst>
    <p:notesMasterId r:id="rId23"/>
  </p:notesMasterIdLst>
  <p:handoutMasterIdLst>
    <p:handoutMasterId r:id="rId24"/>
  </p:handoutMasterIdLst>
  <p:sldIdLst>
    <p:sldId id="421" r:id="rId2"/>
    <p:sldId id="507" r:id="rId3"/>
    <p:sldId id="524" r:id="rId4"/>
    <p:sldId id="506" r:id="rId5"/>
    <p:sldId id="526" r:id="rId6"/>
    <p:sldId id="523" r:id="rId7"/>
    <p:sldId id="527" r:id="rId8"/>
    <p:sldId id="510" r:id="rId9"/>
    <p:sldId id="534" r:id="rId10"/>
    <p:sldId id="528" r:id="rId11"/>
    <p:sldId id="512" r:id="rId12"/>
    <p:sldId id="535" r:id="rId13"/>
    <p:sldId id="529" r:id="rId14"/>
    <p:sldId id="513" r:id="rId15"/>
    <p:sldId id="530" r:id="rId16"/>
    <p:sldId id="511" r:id="rId17"/>
    <p:sldId id="531" r:id="rId18"/>
    <p:sldId id="515" r:id="rId19"/>
    <p:sldId id="536" r:id="rId20"/>
    <p:sldId id="532" r:id="rId21"/>
    <p:sldId id="533" r:id="rId22"/>
  </p:sldIdLst>
  <p:sldSz cx="13003213" cy="9756775"/>
  <p:notesSz cx="9296400" cy="7010400"/>
  <p:defaultTextStyle>
    <a:defPPr>
      <a:defRPr lang="en-US"/>
    </a:defPPr>
    <a:lvl1pPr marL="0" algn="l" defTabSz="650276" rtl="0" eaLnBrk="1" latinLnBrk="0" hangingPunct="1">
      <a:defRPr sz="2600" kern="1200">
        <a:solidFill>
          <a:schemeClr val="tx1"/>
        </a:solidFill>
        <a:latin typeface="+mn-lt"/>
        <a:ea typeface="+mn-ea"/>
        <a:cs typeface="+mn-cs"/>
      </a:defRPr>
    </a:lvl1pPr>
    <a:lvl2pPr marL="650276" algn="l" defTabSz="650276" rtl="0" eaLnBrk="1" latinLnBrk="0" hangingPunct="1">
      <a:defRPr sz="2600" kern="1200">
        <a:solidFill>
          <a:schemeClr val="tx1"/>
        </a:solidFill>
        <a:latin typeface="+mn-lt"/>
        <a:ea typeface="+mn-ea"/>
        <a:cs typeface="+mn-cs"/>
      </a:defRPr>
    </a:lvl2pPr>
    <a:lvl3pPr marL="1300551" algn="l" defTabSz="650276" rtl="0" eaLnBrk="1" latinLnBrk="0" hangingPunct="1">
      <a:defRPr sz="2600" kern="1200">
        <a:solidFill>
          <a:schemeClr val="tx1"/>
        </a:solidFill>
        <a:latin typeface="+mn-lt"/>
        <a:ea typeface="+mn-ea"/>
        <a:cs typeface="+mn-cs"/>
      </a:defRPr>
    </a:lvl3pPr>
    <a:lvl4pPr marL="1950827" algn="l" defTabSz="650276" rtl="0" eaLnBrk="1" latinLnBrk="0" hangingPunct="1">
      <a:defRPr sz="2600" kern="1200">
        <a:solidFill>
          <a:schemeClr val="tx1"/>
        </a:solidFill>
        <a:latin typeface="+mn-lt"/>
        <a:ea typeface="+mn-ea"/>
        <a:cs typeface="+mn-cs"/>
      </a:defRPr>
    </a:lvl4pPr>
    <a:lvl5pPr marL="2601102" algn="l" defTabSz="650276" rtl="0" eaLnBrk="1" latinLnBrk="0" hangingPunct="1">
      <a:defRPr sz="2600" kern="1200">
        <a:solidFill>
          <a:schemeClr val="tx1"/>
        </a:solidFill>
        <a:latin typeface="+mn-lt"/>
        <a:ea typeface="+mn-ea"/>
        <a:cs typeface="+mn-cs"/>
      </a:defRPr>
    </a:lvl5pPr>
    <a:lvl6pPr marL="3251378" algn="l" defTabSz="650276" rtl="0" eaLnBrk="1" latinLnBrk="0" hangingPunct="1">
      <a:defRPr sz="2600" kern="1200">
        <a:solidFill>
          <a:schemeClr val="tx1"/>
        </a:solidFill>
        <a:latin typeface="+mn-lt"/>
        <a:ea typeface="+mn-ea"/>
        <a:cs typeface="+mn-cs"/>
      </a:defRPr>
    </a:lvl6pPr>
    <a:lvl7pPr marL="3901653" algn="l" defTabSz="650276" rtl="0" eaLnBrk="1" latinLnBrk="0" hangingPunct="1">
      <a:defRPr sz="2600" kern="1200">
        <a:solidFill>
          <a:schemeClr val="tx1"/>
        </a:solidFill>
        <a:latin typeface="+mn-lt"/>
        <a:ea typeface="+mn-ea"/>
        <a:cs typeface="+mn-cs"/>
      </a:defRPr>
    </a:lvl7pPr>
    <a:lvl8pPr marL="4551929" algn="l" defTabSz="650276" rtl="0" eaLnBrk="1" latinLnBrk="0" hangingPunct="1">
      <a:defRPr sz="2600" kern="1200">
        <a:solidFill>
          <a:schemeClr val="tx1"/>
        </a:solidFill>
        <a:latin typeface="+mn-lt"/>
        <a:ea typeface="+mn-ea"/>
        <a:cs typeface="+mn-cs"/>
      </a:defRPr>
    </a:lvl8pPr>
    <a:lvl9pPr marL="5202204" algn="l" defTabSz="650276" rtl="0" eaLnBrk="1" latinLnBrk="0" hangingPunct="1">
      <a:defRPr sz="2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45">
          <p15:clr>
            <a:srgbClr val="A4A3A4"/>
          </p15:clr>
        </p15:guide>
        <p15:guide id="2" pos="6898">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ePaul University" initials="DPU" lastIdx="10" clrIdx="0"/>
  <p:cmAuthor id="1" name="Khristina Marie Fassett" initials="KMF" lastIdx="6" clrIdx="1"/>
  <p:cmAuthor id="2" name="Peterson, Courtney" initials="PC" lastIdx="1" clrIdx="2">
    <p:extLst>
      <p:ext uri="{19B8F6BF-5375-455C-9EA6-DF929625EA0E}">
        <p15:presenceInfo xmlns:p15="http://schemas.microsoft.com/office/powerpoint/2012/main" userId="S-1-5-21-145910888-1053231244-2131390739-16509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74722F"/>
    <a:srgbClr val="996600"/>
    <a:srgbClr val="DE8E17"/>
    <a:srgbClr val="E1E0B7"/>
    <a:srgbClr val="A50021"/>
    <a:srgbClr val="161616"/>
    <a:srgbClr val="AAA646"/>
    <a:srgbClr val="CAC77D"/>
    <a:srgbClr val="48471E"/>
    <a:srgbClr val="00CC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1E4AEA4-8DFA-4A89-87EB-49C32662AFE0}">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80" autoAdjust="0"/>
    <p:restoredTop sz="90000" autoAdjust="0"/>
  </p:normalViewPr>
  <p:slideViewPr>
    <p:cSldViewPr snapToGrid="0" snapToObjects="1">
      <p:cViewPr varScale="1">
        <p:scale>
          <a:sx n="77" d="100"/>
          <a:sy n="77" d="100"/>
        </p:scale>
        <p:origin x="708" y="90"/>
      </p:cViewPr>
      <p:guideLst>
        <p:guide orient="horz" pos="3245"/>
        <p:guide pos="689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113" d="100"/>
          <a:sy n="113" d="100"/>
        </p:scale>
        <p:origin x="2418" y="11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dpu.depaul.edu\group\com\rec\IHS_User\jwang177\Projects\Communities%20United\Survey%20Findings\Data%20Cleaning\CU_Youth_Adult_Surveys_Cleaned_01072021.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dpu.depaul.edu\group\com\rec\IHS_User\jwang177\Projects\Communities%20United\Survey%20Findings\Data%20Cleaning\CU_Youth_Adult_Surveys_Cleaned_01072021.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dpu.depaul.edu\group\com\rec\IHS_User\jwang177\Projects\Communities%20United\Survey%20Findings\Data%20Cleaning\CU_Youth_Adult_Surveys_Cleaned_01072021.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dpu.depaul.edu\group\com\rec\IHS_User\jwang177\Projects\Communities%20United\Survey%20Findings\Data%20Cleaning\CU_Youth_Adult_Surveys_Cleaned_01072021.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dpu.depaul.edu\group\com\rec\IHS_User\jwang177\Projects\Communities%20United\Survey%20Findings\Data%20Cleaning\CU_Youth_Adult_Surveys_Cleaned_01072021.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dpu.depaul.edu\group\com\rec\IHS_User\jwang177\Projects\Communities%20United\Survey%20Findings\Data%20Cleaning\CU_Youth_Adult_Surveys_Cleaned_01072021.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dpu.depaul.edu\group\com\rec\IHS_User\jwang177\Projects\Communities%20United\Google%20Form%20Survey\Data%20Cleaning\CU_Youth_Adult_Surveys_Cleaned_01072021.xlsx" TargetMode="External"/><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1"/>
          <c:order val="0"/>
          <c:tx>
            <c:strRef>
              <c:f>'Youth Summary'!$C$5</c:f>
              <c:strCache>
                <c:ptCount val="1"/>
                <c:pt idx="0">
                  <c:v>Share</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D1A4-445E-9962-D0249DBDC67E}"/>
              </c:ext>
            </c:extLst>
          </c:dPt>
          <c:dPt>
            <c:idx val="1"/>
            <c:bubble3D val="0"/>
            <c:spPr>
              <a:solidFill>
                <a:schemeClr val="accent2">
                  <a:lumMod val="75000"/>
                </a:schemeClr>
              </a:solidFill>
              <a:ln w="19050">
                <a:solidFill>
                  <a:schemeClr val="lt1"/>
                </a:solidFill>
              </a:ln>
              <a:effectLst/>
            </c:spPr>
            <c:extLst>
              <c:ext xmlns:c16="http://schemas.microsoft.com/office/drawing/2014/chart" uri="{C3380CC4-5D6E-409C-BE32-E72D297353CC}">
                <c16:uniqueId val="{00000003-D1A4-445E-9962-D0249DBDC67E}"/>
              </c:ext>
            </c:extLst>
          </c:dPt>
          <c:dPt>
            <c:idx val="2"/>
            <c:bubble3D val="0"/>
            <c:spPr>
              <a:solidFill>
                <a:schemeClr val="accent1">
                  <a:lumMod val="60000"/>
                  <a:lumOff val="40000"/>
                </a:schemeClr>
              </a:solidFill>
              <a:ln w="19050">
                <a:solidFill>
                  <a:schemeClr val="lt1"/>
                </a:solidFill>
              </a:ln>
              <a:effectLst/>
            </c:spPr>
            <c:extLst>
              <c:ext xmlns:c16="http://schemas.microsoft.com/office/drawing/2014/chart" uri="{C3380CC4-5D6E-409C-BE32-E72D297353CC}">
                <c16:uniqueId val="{00000005-D1A4-445E-9962-D0249DBDC67E}"/>
              </c:ext>
            </c:extLst>
          </c:dPt>
          <c:dPt>
            <c:idx val="3"/>
            <c:bubble3D val="0"/>
            <c:spPr>
              <a:solidFill>
                <a:schemeClr val="accent2">
                  <a:lumMod val="60000"/>
                  <a:lumOff val="40000"/>
                </a:schemeClr>
              </a:solidFill>
              <a:ln w="19050">
                <a:solidFill>
                  <a:schemeClr val="lt1"/>
                </a:solidFill>
              </a:ln>
              <a:effectLst/>
            </c:spPr>
            <c:extLst>
              <c:ext xmlns:c16="http://schemas.microsoft.com/office/drawing/2014/chart" uri="{C3380CC4-5D6E-409C-BE32-E72D297353CC}">
                <c16:uniqueId val="{00000007-D1A4-445E-9962-D0249DBDC67E}"/>
              </c:ext>
            </c:extLst>
          </c:dPt>
          <c:dPt>
            <c:idx val="4"/>
            <c:bubble3D val="0"/>
            <c:spPr>
              <a:solidFill>
                <a:schemeClr val="tx2">
                  <a:lumMod val="40000"/>
                  <a:lumOff val="60000"/>
                </a:schemeClr>
              </a:solidFill>
              <a:ln w="19050">
                <a:solidFill>
                  <a:schemeClr val="lt1"/>
                </a:solidFill>
              </a:ln>
              <a:effectLst/>
            </c:spPr>
            <c:extLst>
              <c:ext xmlns:c16="http://schemas.microsoft.com/office/drawing/2014/chart" uri="{C3380CC4-5D6E-409C-BE32-E72D297353CC}">
                <c16:uniqueId val="{00000009-D1A4-445E-9962-D0249DBDC67E}"/>
              </c:ext>
            </c:extLst>
          </c:dPt>
          <c:dPt>
            <c:idx val="5"/>
            <c:bubble3D val="0"/>
            <c:spPr>
              <a:solidFill>
                <a:schemeClr val="bg1">
                  <a:lumMod val="65000"/>
                </a:schemeClr>
              </a:solidFill>
              <a:ln w="19050">
                <a:solidFill>
                  <a:schemeClr val="lt1"/>
                </a:solidFill>
              </a:ln>
              <a:effectLst/>
            </c:spPr>
            <c:extLst>
              <c:ext xmlns:c16="http://schemas.microsoft.com/office/drawing/2014/chart" uri="{C3380CC4-5D6E-409C-BE32-E72D297353CC}">
                <c16:uniqueId val="{0000000B-D1A4-445E-9962-D0249DBDC67E}"/>
              </c:ext>
            </c:extLst>
          </c:dPt>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'Youth Summary'!$A$6:$A$11</c:f>
              <c:strCache>
                <c:ptCount val="6"/>
                <c:pt idx="0">
                  <c:v>Albany Park</c:v>
                </c:pt>
                <c:pt idx="1">
                  <c:v>Austin</c:v>
                </c:pt>
                <c:pt idx="2">
                  <c:v>Belmont Cragin</c:v>
                </c:pt>
                <c:pt idx="3">
                  <c:v>Roseland</c:v>
                </c:pt>
                <c:pt idx="4">
                  <c:v>West Ridge</c:v>
                </c:pt>
                <c:pt idx="5">
                  <c:v>Other</c:v>
                </c:pt>
              </c:strCache>
            </c:strRef>
          </c:cat>
          <c:val>
            <c:numRef>
              <c:f>'Youth Summary'!$C$6:$C$11</c:f>
              <c:numCache>
                <c:formatCode>0.0%</c:formatCode>
                <c:ptCount val="6"/>
                <c:pt idx="0">
                  <c:v>0.24615384615384617</c:v>
                </c:pt>
                <c:pt idx="1">
                  <c:v>0.2153846153846154</c:v>
                </c:pt>
                <c:pt idx="2">
                  <c:v>0.2</c:v>
                </c:pt>
                <c:pt idx="3">
                  <c:v>0.12307692307692308</c:v>
                </c:pt>
                <c:pt idx="4">
                  <c:v>0.15384615384615385</c:v>
                </c:pt>
                <c:pt idx="5">
                  <c:v>6.1538461538461542E-2</c:v>
                </c:pt>
              </c:numCache>
            </c:numRef>
          </c:val>
          <c:extLst>
            <c:ext xmlns:c16="http://schemas.microsoft.com/office/drawing/2014/chart" uri="{C3380CC4-5D6E-409C-BE32-E72D297353CC}">
              <c16:uniqueId val="{0000000C-D1A4-445E-9962-D0249DBDC67E}"/>
            </c:ext>
          </c:extLst>
        </c:ser>
        <c:dLbls>
          <c:dLblPos val="inEnd"/>
          <c:showLegendKey val="0"/>
          <c:showVal val="1"/>
          <c:showCatName val="0"/>
          <c:showSerName val="0"/>
          <c:showPercent val="0"/>
          <c:showBubbleSize val="0"/>
          <c:showLeaderLines val="1"/>
        </c:dLbls>
        <c:firstSliceAng val="0"/>
      </c:pieChart>
      <c:spPr>
        <a:noFill/>
        <a:ln>
          <a:noFill/>
        </a:ln>
        <a:effectLst/>
      </c:spPr>
    </c:plotArea>
    <c:legend>
      <c:legendPos val="r"/>
      <c:layout/>
      <c:overlay val="0"/>
      <c:spPr>
        <a:noFill/>
        <a:ln>
          <a:noFill/>
        </a:ln>
        <a:effectLst/>
      </c:spPr>
      <c:txPr>
        <a:bodyPr rot="0" spcFirstLastPara="1" vertOverflow="ellipsis" vert="horz" wrap="square" anchor="ctr" anchorCtr="1"/>
        <a:lstStyle/>
        <a:p>
          <a:pPr>
            <a:defRPr sz="1600" b="1" i="0" u="none" strike="noStrike" kern="1200" baseline="0">
              <a:solidFill>
                <a:schemeClr val="bg1">
                  <a:lumMod val="50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percentStacked"/>
        <c:varyColors val="0"/>
        <c:ser>
          <c:idx val="1"/>
          <c:order val="0"/>
          <c:tx>
            <c:strRef>
              <c:f>'Youth Summary'!$A$36</c:f>
              <c:strCache>
                <c:ptCount val="1"/>
                <c:pt idx="0">
                  <c:v>Ten or more years</c:v>
                </c:pt>
              </c:strCache>
            </c:strRef>
          </c:tx>
          <c:spPr>
            <a:solidFill>
              <a:schemeClr val="accent2">
                <a:lumMod val="5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'Youth Summary'!$C$35</c:f>
              <c:strCache>
                <c:ptCount val="1"/>
                <c:pt idx="0">
                  <c:v>Share</c:v>
                </c:pt>
              </c:strCache>
            </c:strRef>
          </c:cat>
          <c:val>
            <c:numRef>
              <c:f>'Youth Summary'!$C$36</c:f>
              <c:numCache>
                <c:formatCode>0.0%</c:formatCode>
                <c:ptCount val="1"/>
                <c:pt idx="0">
                  <c:v>0.609375</c:v>
                </c:pt>
              </c:numCache>
            </c:numRef>
          </c:val>
          <c:extLst>
            <c:ext xmlns:c16="http://schemas.microsoft.com/office/drawing/2014/chart" uri="{C3380CC4-5D6E-409C-BE32-E72D297353CC}">
              <c16:uniqueId val="{00000000-5905-4677-ACDF-1C853F66399E}"/>
            </c:ext>
          </c:extLst>
        </c:ser>
        <c:ser>
          <c:idx val="0"/>
          <c:order val="1"/>
          <c:tx>
            <c:strRef>
              <c:f>'Youth Summary'!$A$37</c:f>
              <c:strCache>
                <c:ptCount val="1"/>
                <c:pt idx="0">
                  <c:v>Two to five years</c:v>
                </c:pt>
              </c:strCache>
            </c:strRef>
          </c:tx>
          <c:spPr>
            <a:solidFill>
              <a:schemeClr val="accent2">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'Youth Summary'!$C$35</c:f>
              <c:strCache>
                <c:ptCount val="1"/>
                <c:pt idx="0">
                  <c:v>Share</c:v>
                </c:pt>
              </c:strCache>
            </c:strRef>
          </c:cat>
          <c:val>
            <c:numRef>
              <c:f>'Youth Summary'!$C$37</c:f>
              <c:numCache>
                <c:formatCode>0.0%</c:formatCode>
                <c:ptCount val="1"/>
                <c:pt idx="0">
                  <c:v>0.171875</c:v>
                </c:pt>
              </c:numCache>
            </c:numRef>
          </c:val>
          <c:extLst>
            <c:ext xmlns:c16="http://schemas.microsoft.com/office/drawing/2014/chart" uri="{C3380CC4-5D6E-409C-BE32-E72D297353CC}">
              <c16:uniqueId val="{00000001-5905-4677-ACDF-1C853F66399E}"/>
            </c:ext>
          </c:extLst>
        </c:ser>
        <c:ser>
          <c:idx val="2"/>
          <c:order val="2"/>
          <c:tx>
            <c:strRef>
              <c:f>'Youth Summary'!$A$38</c:f>
              <c:strCache>
                <c:ptCount val="1"/>
                <c:pt idx="0">
                  <c:v>Five to nine years</c:v>
                </c:pt>
              </c:strCache>
            </c:strRef>
          </c:tx>
          <c:spPr>
            <a:solidFill>
              <a:schemeClr val="accent1">
                <a:lumMod val="40000"/>
                <a:lumOff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'Youth Summary'!$C$35</c:f>
              <c:strCache>
                <c:ptCount val="1"/>
                <c:pt idx="0">
                  <c:v>Share</c:v>
                </c:pt>
              </c:strCache>
            </c:strRef>
          </c:cat>
          <c:val>
            <c:numRef>
              <c:f>'Youth Summary'!$C$38</c:f>
              <c:numCache>
                <c:formatCode>0.0%</c:formatCode>
                <c:ptCount val="1"/>
                <c:pt idx="0">
                  <c:v>0.109375</c:v>
                </c:pt>
              </c:numCache>
            </c:numRef>
          </c:val>
          <c:extLst>
            <c:ext xmlns:c16="http://schemas.microsoft.com/office/drawing/2014/chart" uri="{C3380CC4-5D6E-409C-BE32-E72D297353CC}">
              <c16:uniqueId val="{00000002-5905-4677-ACDF-1C853F66399E}"/>
            </c:ext>
          </c:extLst>
        </c:ser>
        <c:ser>
          <c:idx val="3"/>
          <c:order val="3"/>
          <c:tx>
            <c:strRef>
              <c:f>'Youth Summary'!$A$39</c:f>
              <c:strCache>
                <c:ptCount val="1"/>
                <c:pt idx="0">
                  <c:v>Less than two years</c:v>
                </c:pt>
              </c:strCache>
            </c:strRef>
          </c:tx>
          <c:spPr>
            <a:solidFill>
              <a:schemeClr val="tx2">
                <a:lumMod val="40000"/>
                <a:lumOff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'Youth Summary'!$C$35</c:f>
              <c:strCache>
                <c:ptCount val="1"/>
                <c:pt idx="0">
                  <c:v>Share</c:v>
                </c:pt>
              </c:strCache>
            </c:strRef>
          </c:cat>
          <c:val>
            <c:numRef>
              <c:f>'Youth Summary'!$C$39</c:f>
              <c:numCache>
                <c:formatCode>0.0%</c:formatCode>
                <c:ptCount val="1"/>
                <c:pt idx="0">
                  <c:v>0.109375</c:v>
                </c:pt>
              </c:numCache>
            </c:numRef>
          </c:val>
          <c:extLst>
            <c:ext xmlns:c16="http://schemas.microsoft.com/office/drawing/2014/chart" uri="{C3380CC4-5D6E-409C-BE32-E72D297353CC}">
              <c16:uniqueId val="{00000003-5905-4677-ACDF-1C853F66399E}"/>
            </c:ext>
          </c:extLst>
        </c:ser>
        <c:dLbls>
          <c:dLblPos val="ctr"/>
          <c:showLegendKey val="0"/>
          <c:showVal val="1"/>
          <c:showCatName val="0"/>
          <c:showSerName val="0"/>
          <c:showPercent val="0"/>
          <c:showBubbleSize val="0"/>
        </c:dLbls>
        <c:gapWidth val="50"/>
        <c:overlap val="100"/>
        <c:axId val="721792952"/>
        <c:axId val="721794264"/>
      </c:barChart>
      <c:catAx>
        <c:axId val="721792952"/>
        <c:scaling>
          <c:orientation val="minMax"/>
        </c:scaling>
        <c:delete val="1"/>
        <c:axPos val="l"/>
        <c:numFmt formatCode="General" sourceLinked="1"/>
        <c:majorTickMark val="none"/>
        <c:minorTickMark val="none"/>
        <c:tickLblPos val="nextTo"/>
        <c:crossAx val="721794264"/>
        <c:crosses val="autoZero"/>
        <c:auto val="1"/>
        <c:lblAlgn val="ctr"/>
        <c:lblOffset val="100"/>
        <c:noMultiLvlLbl val="0"/>
      </c:catAx>
      <c:valAx>
        <c:axId val="721794264"/>
        <c:scaling>
          <c:orientation val="minMax"/>
        </c:scaling>
        <c:delete val="1"/>
        <c:axPos val="b"/>
        <c:numFmt formatCode="0%" sourceLinked="1"/>
        <c:majorTickMark val="none"/>
        <c:minorTickMark val="none"/>
        <c:tickLblPos val="nextTo"/>
        <c:crossAx val="721792952"/>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600" b="1" i="0" u="none" strike="noStrike" kern="1200" baseline="0">
              <a:solidFill>
                <a:schemeClr val="bg1">
                  <a:lumMod val="50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'Youth Summary'!$E$94</c:f>
              <c:strCache>
                <c:ptCount val="1"/>
                <c:pt idx="0">
                  <c:v>Responses</c:v>
                </c:pt>
              </c:strCache>
            </c:strRef>
          </c:tx>
          <c:spPr>
            <a:solidFill>
              <a:schemeClr val="accent1"/>
            </a:solidFill>
            <a:ln>
              <a:noFill/>
            </a:ln>
            <a:effectLst/>
          </c:spPr>
          <c:invertIfNegative val="0"/>
          <c:dPt>
            <c:idx val="1"/>
            <c:invertIfNegative val="0"/>
            <c:bubble3D val="0"/>
            <c:spPr>
              <a:solidFill>
                <a:schemeClr val="accent2">
                  <a:lumMod val="75000"/>
                </a:schemeClr>
              </a:solidFill>
              <a:ln>
                <a:noFill/>
              </a:ln>
              <a:effectLst/>
            </c:spPr>
            <c:extLst>
              <c:ext xmlns:c16="http://schemas.microsoft.com/office/drawing/2014/chart" uri="{C3380CC4-5D6E-409C-BE32-E72D297353CC}">
                <c16:uniqueId val="{00000001-83E2-463C-9C92-F3443A76F8D9}"/>
              </c:ext>
            </c:extLst>
          </c:dPt>
          <c:dPt>
            <c:idx val="2"/>
            <c:invertIfNegative val="0"/>
            <c:bubble3D val="0"/>
            <c:spPr>
              <a:solidFill>
                <a:schemeClr val="tx2">
                  <a:lumMod val="60000"/>
                  <a:lumOff val="40000"/>
                </a:schemeClr>
              </a:solidFill>
              <a:ln>
                <a:noFill/>
              </a:ln>
              <a:effectLst/>
            </c:spPr>
            <c:extLst>
              <c:ext xmlns:c16="http://schemas.microsoft.com/office/drawing/2014/chart" uri="{C3380CC4-5D6E-409C-BE32-E72D297353CC}">
                <c16:uniqueId val="{00000002-83E2-463C-9C92-F3443A76F8D9}"/>
              </c:ext>
            </c:extLst>
          </c:dPt>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rgbClr val="74722F"/>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'Youth Summary'!$D$95:$D$97</c:f>
              <c:strCache>
                <c:ptCount val="3"/>
                <c:pt idx="0">
                  <c:v>Challenges paying rent</c:v>
                </c:pt>
                <c:pt idx="1">
                  <c:v>Community violence</c:v>
                </c:pt>
                <c:pt idx="2">
                  <c:v>Challenges paying utility bills</c:v>
                </c:pt>
              </c:strCache>
            </c:strRef>
          </c:cat>
          <c:val>
            <c:numRef>
              <c:f>'Youth Summary'!$E$95:$E$97</c:f>
              <c:numCache>
                <c:formatCode>General</c:formatCode>
                <c:ptCount val="3"/>
                <c:pt idx="0">
                  <c:v>31</c:v>
                </c:pt>
                <c:pt idx="1">
                  <c:v>30</c:v>
                </c:pt>
                <c:pt idx="2">
                  <c:v>27</c:v>
                </c:pt>
              </c:numCache>
            </c:numRef>
          </c:val>
          <c:extLst>
            <c:ext xmlns:c16="http://schemas.microsoft.com/office/drawing/2014/chart" uri="{C3380CC4-5D6E-409C-BE32-E72D297353CC}">
              <c16:uniqueId val="{00000000-83E2-463C-9C92-F3443A76F8D9}"/>
            </c:ext>
          </c:extLst>
        </c:ser>
        <c:dLbls>
          <c:dLblPos val="outEnd"/>
          <c:showLegendKey val="0"/>
          <c:showVal val="1"/>
          <c:showCatName val="0"/>
          <c:showSerName val="0"/>
          <c:showPercent val="0"/>
          <c:showBubbleSize val="0"/>
        </c:dLbls>
        <c:gapWidth val="50"/>
        <c:axId val="784997800"/>
        <c:axId val="784999768"/>
      </c:barChart>
      <c:catAx>
        <c:axId val="784997800"/>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chemeClr val="bg1">
                    <a:lumMod val="50000"/>
                  </a:schemeClr>
                </a:solidFill>
                <a:latin typeface="+mn-lt"/>
                <a:ea typeface="+mn-ea"/>
                <a:cs typeface="+mn-cs"/>
              </a:defRPr>
            </a:pPr>
            <a:endParaRPr lang="en-US"/>
          </a:p>
        </c:txPr>
        <c:crossAx val="784999768"/>
        <c:crosses val="autoZero"/>
        <c:auto val="1"/>
        <c:lblAlgn val="ctr"/>
        <c:lblOffset val="100"/>
        <c:noMultiLvlLbl val="0"/>
      </c:catAx>
      <c:valAx>
        <c:axId val="784999768"/>
        <c:scaling>
          <c:orientation val="minMax"/>
        </c:scaling>
        <c:delete val="1"/>
        <c:axPos val="t"/>
        <c:majorGridlines>
          <c:spPr>
            <a:ln w="9525" cap="flat" cmpd="sng" algn="ctr">
              <a:solidFill>
                <a:schemeClr val="bg1">
                  <a:lumMod val="95000"/>
                </a:schemeClr>
              </a:solidFill>
              <a:prstDash val="sysDot"/>
              <a:round/>
            </a:ln>
            <a:effectLst/>
          </c:spPr>
        </c:majorGridlines>
        <c:numFmt formatCode="General" sourceLinked="1"/>
        <c:majorTickMark val="none"/>
        <c:minorTickMark val="none"/>
        <c:tickLblPos val="nextTo"/>
        <c:crossAx val="784997800"/>
        <c:crosses val="autoZero"/>
        <c:crossBetween val="between"/>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'Youth Summary'!$E$106</c:f>
              <c:strCache>
                <c:ptCount val="1"/>
                <c:pt idx="0">
                  <c:v>Responses</c:v>
                </c:pt>
              </c:strCache>
            </c:strRef>
          </c:tx>
          <c:spPr>
            <a:solidFill>
              <a:schemeClr val="accent1"/>
            </a:solidFill>
            <a:ln>
              <a:noFill/>
            </a:ln>
            <a:effectLst/>
          </c:spPr>
          <c:invertIfNegative val="0"/>
          <c:dPt>
            <c:idx val="2"/>
            <c:invertIfNegative val="0"/>
            <c:bubble3D val="0"/>
            <c:spPr>
              <a:solidFill>
                <a:schemeClr val="accent2">
                  <a:lumMod val="75000"/>
                </a:schemeClr>
              </a:solidFill>
              <a:ln>
                <a:noFill/>
              </a:ln>
              <a:effectLst/>
            </c:spPr>
            <c:extLst>
              <c:ext xmlns:c16="http://schemas.microsoft.com/office/drawing/2014/chart" uri="{C3380CC4-5D6E-409C-BE32-E72D297353CC}">
                <c16:uniqueId val="{00000001-B729-47FD-8F8F-DB50DBD8FB5C}"/>
              </c:ext>
            </c:extLst>
          </c:dPt>
          <c:dPt>
            <c:idx val="3"/>
            <c:invertIfNegative val="0"/>
            <c:bubble3D val="0"/>
            <c:spPr>
              <a:solidFill>
                <a:schemeClr val="accent2">
                  <a:lumMod val="75000"/>
                </a:schemeClr>
              </a:solidFill>
              <a:ln>
                <a:noFill/>
              </a:ln>
              <a:effectLst/>
            </c:spPr>
            <c:extLst>
              <c:ext xmlns:c16="http://schemas.microsoft.com/office/drawing/2014/chart" uri="{C3380CC4-5D6E-409C-BE32-E72D297353CC}">
                <c16:uniqueId val="{00000002-B729-47FD-8F8F-DB50DBD8FB5C}"/>
              </c:ext>
            </c:extLst>
          </c:dPt>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'Youth Summary'!$D$107:$D$110</c:f>
              <c:strCache>
                <c:ptCount val="4"/>
                <c:pt idx="0">
                  <c:v>Loss of income</c:v>
                </c:pt>
                <c:pt idx="1">
                  <c:v>Increased anxiety</c:v>
                </c:pt>
                <c:pt idx="2">
                  <c:v>Gun violence</c:v>
                </c:pt>
                <c:pt idx="3">
                  <c:v>Balancing remote
learning with
responsibilities at home</c:v>
                </c:pt>
              </c:strCache>
            </c:strRef>
          </c:cat>
          <c:val>
            <c:numRef>
              <c:f>'Youth Summary'!$E$107:$E$110</c:f>
              <c:numCache>
                <c:formatCode>General</c:formatCode>
                <c:ptCount val="4"/>
                <c:pt idx="0">
                  <c:v>33</c:v>
                </c:pt>
                <c:pt idx="1">
                  <c:v>33</c:v>
                </c:pt>
                <c:pt idx="2">
                  <c:v>28</c:v>
                </c:pt>
                <c:pt idx="3">
                  <c:v>28</c:v>
                </c:pt>
              </c:numCache>
            </c:numRef>
          </c:val>
          <c:extLst>
            <c:ext xmlns:c16="http://schemas.microsoft.com/office/drawing/2014/chart" uri="{C3380CC4-5D6E-409C-BE32-E72D297353CC}">
              <c16:uniqueId val="{00000000-B729-47FD-8F8F-DB50DBD8FB5C}"/>
            </c:ext>
          </c:extLst>
        </c:ser>
        <c:dLbls>
          <c:dLblPos val="outEnd"/>
          <c:showLegendKey val="0"/>
          <c:showVal val="1"/>
          <c:showCatName val="0"/>
          <c:showSerName val="0"/>
          <c:showPercent val="0"/>
          <c:showBubbleSize val="0"/>
        </c:dLbls>
        <c:gapWidth val="50"/>
        <c:axId val="732707696"/>
        <c:axId val="732710976"/>
      </c:barChart>
      <c:catAx>
        <c:axId val="732707696"/>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chemeClr val="bg1">
                    <a:lumMod val="50000"/>
                  </a:schemeClr>
                </a:solidFill>
                <a:latin typeface="+mn-lt"/>
                <a:ea typeface="+mn-ea"/>
                <a:cs typeface="+mn-cs"/>
              </a:defRPr>
            </a:pPr>
            <a:endParaRPr lang="en-US"/>
          </a:p>
        </c:txPr>
        <c:crossAx val="732710976"/>
        <c:crosses val="autoZero"/>
        <c:auto val="1"/>
        <c:lblAlgn val="ctr"/>
        <c:lblOffset val="100"/>
        <c:noMultiLvlLbl val="0"/>
      </c:catAx>
      <c:valAx>
        <c:axId val="732710976"/>
        <c:scaling>
          <c:orientation val="minMax"/>
        </c:scaling>
        <c:delete val="1"/>
        <c:axPos val="t"/>
        <c:majorGridlines>
          <c:spPr>
            <a:ln w="9525" cap="flat" cmpd="sng" algn="ctr">
              <a:solidFill>
                <a:schemeClr val="bg1">
                  <a:lumMod val="95000"/>
                </a:schemeClr>
              </a:solidFill>
              <a:prstDash val="sysDot"/>
              <a:round/>
            </a:ln>
            <a:effectLst/>
          </c:spPr>
        </c:majorGridlines>
        <c:numFmt formatCode="General" sourceLinked="1"/>
        <c:majorTickMark val="none"/>
        <c:minorTickMark val="none"/>
        <c:tickLblPos val="nextTo"/>
        <c:crossAx val="732707696"/>
        <c:crosses val="autoZero"/>
        <c:crossBetween val="between"/>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'Youth Summary'!$E$122</c:f>
              <c:strCache>
                <c:ptCount val="1"/>
                <c:pt idx="0">
                  <c:v>Responses</c:v>
                </c:pt>
              </c:strCache>
            </c:strRef>
          </c:tx>
          <c:spPr>
            <a:solidFill>
              <a:schemeClr val="accent1"/>
            </a:solidFill>
            <a:ln>
              <a:noFill/>
            </a:ln>
            <a:effectLst/>
          </c:spPr>
          <c:invertIfNegative val="0"/>
          <c:dPt>
            <c:idx val="1"/>
            <c:invertIfNegative val="0"/>
            <c:bubble3D val="0"/>
            <c:spPr>
              <a:solidFill>
                <a:schemeClr val="accent2">
                  <a:lumMod val="75000"/>
                </a:schemeClr>
              </a:solidFill>
              <a:ln>
                <a:noFill/>
              </a:ln>
              <a:effectLst/>
            </c:spPr>
            <c:extLst>
              <c:ext xmlns:c16="http://schemas.microsoft.com/office/drawing/2014/chart" uri="{C3380CC4-5D6E-409C-BE32-E72D297353CC}">
                <c16:uniqueId val="{00000001-837A-490C-A409-E6AFCAB9DF99}"/>
              </c:ext>
            </c:extLst>
          </c:dPt>
          <c:dPt>
            <c:idx val="2"/>
            <c:invertIfNegative val="0"/>
            <c:bubble3D val="0"/>
            <c:spPr>
              <a:solidFill>
                <a:schemeClr val="accent1">
                  <a:lumMod val="40000"/>
                  <a:lumOff val="60000"/>
                </a:schemeClr>
              </a:solidFill>
              <a:ln>
                <a:noFill/>
              </a:ln>
              <a:effectLst/>
            </c:spPr>
            <c:extLst>
              <c:ext xmlns:c16="http://schemas.microsoft.com/office/drawing/2014/chart" uri="{C3380CC4-5D6E-409C-BE32-E72D297353CC}">
                <c16:uniqueId val="{00000002-837A-490C-A409-E6AFCAB9DF99}"/>
              </c:ext>
            </c:extLst>
          </c:dPt>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bg1">
                        <a:lumMod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'Youth Summary'!$D$123:$D$125</c:f>
              <c:strCache>
                <c:ptCount val="3"/>
                <c:pt idx="0">
                  <c:v>Increase in
unemployment</c:v>
                </c:pt>
                <c:pt idx="1">
                  <c:v>Increase in
community violence</c:v>
                </c:pt>
                <c:pt idx="2">
                  <c:v>Lack of affordable
housing options</c:v>
                </c:pt>
              </c:strCache>
            </c:strRef>
          </c:cat>
          <c:val>
            <c:numRef>
              <c:f>'Youth Summary'!$E$123:$E$125</c:f>
              <c:numCache>
                <c:formatCode>General</c:formatCode>
                <c:ptCount val="3"/>
                <c:pt idx="0">
                  <c:v>42</c:v>
                </c:pt>
                <c:pt idx="1">
                  <c:v>34</c:v>
                </c:pt>
                <c:pt idx="2">
                  <c:v>30</c:v>
                </c:pt>
              </c:numCache>
            </c:numRef>
          </c:val>
          <c:extLst>
            <c:ext xmlns:c16="http://schemas.microsoft.com/office/drawing/2014/chart" uri="{C3380CC4-5D6E-409C-BE32-E72D297353CC}">
              <c16:uniqueId val="{00000000-837A-490C-A409-E6AFCAB9DF99}"/>
            </c:ext>
          </c:extLst>
        </c:ser>
        <c:dLbls>
          <c:dLblPos val="outEnd"/>
          <c:showLegendKey val="0"/>
          <c:showVal val="1"/>
          <c:showCatName val="0"/>
          <c:showSerName val="0"/>
          <c:showPercent val="0"/>
          <c:showBubbleSize val="0"/>
        </c:dLbls>
        <c:gapWidth val="50"/>
        <c:axId val="719184352"/>
        <c:axId val="719181072"/>
      </c:barChart>
      <c:catAx>
        <c:axId val="719184352"/>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chemeClr val="bg1">
                    <a:lumMod val="50000"/>
                  </a:schemeClr>
                </a:solidFill>
                <a:latin typeface="+mn-lt"/>
                <a:ea typeface="+mn-ea"/>
                <a:cs typeface="+mn-cs"/>
              </a:defRPr>
            </a:pPr>
            <a:endParaRPr lang="en-US"/>
          </a:p>
        </c:txPr>
        <c:crossAx val="719181072"/>
        <c:crosses val="autoZero"/>
        <c:auto val="1"/>
        <c:lblAlgn val="ctr"/>
        <c:lblOffset val="100"/>
        <c:noMultiLvlLbl val="0"/>
      </c:catAx>
      <c:valAx>
        <c:axId val="719181072"/>
        <c:scaling>
          <c:orientation val="minMax"/>
        </c:scaling>
        <c:delete val="1"/>
        <c:axPos val="t"/>
        <c:majorGridlines>
          <c:spPr>
            <a:ln w="9525" cap="flat" cmpd="sng" algn="ctr">
              <a:solidFill>
                <a:schemeClr val="bg1">
                  <a:lumMod val="95000"/>
                </a:schemeClr>
              </a:solidFill>
              <a:prstDash val="sysDot"/>
              <a:round/>
            </a:ln>
            <a:effectLst/>
          </c:spPr>
        </c:majorGridlines>
        <c:numFmt formatCode="General" sourceLinked="1"/>
        <c:majorTickMark val="none"/>
        <c:minorTickMark val="none"/>
        <c:tickLblPos val="nextTo"/>
        <c:crossAx val="719184352"/>
        <c:crosses val="autoZero"/>
        <c:crossBetween val="between"/>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'Youth Summary'!$E$152</c:f>
              <c:strCache>
                <c:ptCount val="1"/>
                <c:pt idx="0">
                  <c:v>Responses</c:v>
                </c:pt>
              </c:strCache>
            </c:strRef>
          </c:tx>
          <c:spPr>
            <a:solidFill>
              <a:schemeClr val="accent1"/>
            </a:solidFill>
            <a:ln>
              <a:noFill/>
            </a:ln>
            <a:effectLst/>
          </c:spPr>
          <c:invertIfNegative val="0"/>
          <c:dPt>
            <c:idx val="0"/>
            <c:invertIfNegative val="0"/>
            <c:bubble3D val="0"/>
            <c:spPr>
              <a:solidFill>
                <a:schemeClr val="tx2">
                  <a:lumMod val="60000"/>
                  <a:lumOff val="40000"/>
                </a:schemeClr>
              </a:solidFill>
              <a:ln>
                <a:noFill/>
              </a:ln>
              <a:effectLst/>
            </c:spPr>
            <c:extLst>
              <c:ext xmlns:c16="http://schemas.microsoft.com/office/drawing/2014/chart" uri="{C3380CC4-5D6E-409C-BE32-E72D297353CC}">
                <c16:uniqueId val="{00000002-290A-4A71-A067-341EA2EFA871}"/>
              </c:ext>
            </c:extLst>
          </c:dPt>
          <c:dPt>
            <c:idx val="1"/>
            <c:invertIfNegative val="0"/>
            <c:bubble3D val="0"/>
            <c:spPr>
              <a:solidFill>
                <a:schemeClr val="accent2">
                  <a:lumMod val="75000"/>
                </a:schemeClr>
              </a:solidFill>
              <a:ln>
                <a:noFill/>
              </a:ln>
              <a:effectLst/>
            </c:spPr>
            <c:extLst>
              <c:ext xmlns:c16="http://schemas.microsoft.com/office/drawing/2014/chart" uri="{C3380CC4-5D6E-409C-BE32-E72D297353CC}">
                <c16:uniqueId val="{00000001-290A-4A71-A067-341EA2EFA871}"/>
              </c:ext>
            </c:extLst>
          </c:dPt>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bg1">
                        <a:lumMod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'Youth Summary'!$D$153:$D$155</c:f>
              <c:strCache>
                <c:ptCount val="3"/>
                <c:pt idx="0">
                  <c:v>Affordable housing</c:v>
                </c:pt>
                <c:pt idx="1">
                  <c:v>Access to job opportunities</c:v>
                </c:pt>
                <c:pt idx="2">
                  <c:v>Mental health services</c:v>
                </c:pt>
              </c:strCache>
            </c:strRef>
          </c:cat>
          <c:val>
            <c:numRef>
              <c:f>'Youth Summary'!$E$153:$E$155</c:f>
              <c:numCache>
                <c:formatCode>General</c:formatCode>
                <c:ptCount val="3"/>
                <c:pt idx="0">
                  <c:v>33</c:v>
                </c:pt>
                <c:pt idx="1">
                  <c:v>38</c:v>
                </c:pt>
                <c:pt idx="2">
                  <c:v>39</c:v>
                </c:pt>
              </c:numCache>
            </c:numRef>
          </c:val>
          <c:extLst>
            <c:ext xmlns:c16="http://schemas.microsoft.com/office/drawing/2014/chart" uri="{C3380CC4-5D6E-409C-BE32-E72D297353CC}">
              <c16:uniqueId val="{00000000-290A-4A71-A067-341EA2EFA871}"/>
            </c:ext>
          </c:extLst>
        </c:ser>
        <c:dLbls>
          <c:dLblPos val="outEnd"/>
          <c:showLegendKey val="0"/>
          <c:showVal val="1"/>
          <c:showCatName val="0"/>
          <c:showSerName val="0"/>
          <c:showPercent val="0"/>
          <c:showBubbleSize val="0"/>
        </c:dLbls>
        <c:gapWidth val="50"/>
        <c:axId val="724310328"/>
        <c:axId val="724301144"/>
      </c:barChart>
      <c:catAx>
        <c:axId val="72431032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chemeClr val="bg1">
                    <a:lumMod val="50000"/>
                  </a:schemeClr>
                </a:solidFill>
                <a:latin typeface="+mn-lt"/>
                <a:ea typeface="+mn-ea"/>
                <a:cs typeface="+mn-cs"/>
              </a:defRPr>
            </a:pPr>
            <a:endParaRPr lang="en-US"/>
          </a:p>
        </c:txPr>
        <c:crossAx val="724301144"/>
        <c:crosses val="autoZero"/>
        <c:auto val="1"/>
        <c:lblAlgn val="ctr"/>
        <c:lblOffset val="100"/>
        <c:noMultiLvlLbl val="0"/>
      </c:catAx>
      <c:valAx>
        <c:axId val="724301144"/>
        <c:scaling>
          <c:orientation val="minMax"/>
        </c:scaling>
        <c:delete val="1"/>
        <c:axPos val="b"/>
        <c:majorGridlines>
          <c:spPr>
            <a:ln w="9525" cap="flat" cmpd="sng" algn="ctr">
              <a:solidFill>
                <a:schemeClr val="bg1">
                  <a:lumMod val="95000"/>
                </a:schemeClr>
              </a:solidFill>
              <a:prstDash val="sysDot"/>
              <a:round/>
            </a:ln>
            <a:effectLst/>
          </c:spPr>
        </c:majorGridlines>
        <c:numFmt formatCode="General" sourceLinked="1"/>
        <c:majorTickMark val="none"/>
        <c:minorTickMark val="none"/>
        <c:tickLblPos val="nextTo"/>
        <c:crossAx val="724310328"/>
        <c:crosses val="autoZero"/>
        <c:crossBetween val="between"/>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'[CU_Youth_Adult_Surveys_Cleaned_01072021.xlsx]Youth Summary'!$F$166</c:f>
              <c:strCache>
                <c:ptCount val="1"/>
                <c:pt idx="0">
                  <c:v>Responses</c:v>
                </c:pt>
              </c:strCache>
            </c:strRef>
          </c:tx>
          <c:spPr>
            <a:solidFill>
              <a:schemeClr val="accent1"/>
            </a:solidFill>
            <a:ln>
              <a:noFill/>
            </a:ln>
            <a:effectLst/>
          </c:spPr>
          <c:invertIfNegative val="0"/>
          <c:dPt>
            <c:idx val="1"/>
            <c:invertIfNegative val="0"/>
            <c:bubble3D val="0"/>
            <c:spPr>
              <a:solidFill>
                <a:schemeClr val="accent2">
                  <a:lumMod val="75000"/>
                </a:schemeClr>
              </a:solidFill>
              <a:ln>
                <a:noFill/>
              </a:ln>
              <a:effectLst/>
            </c:spPr>
            <c:extLst>
              <c:ext xmlns:c16="http://schemas.microsoft.com/office/drawing/2014/chart" uri="{C3380CC4-5D6E-409C-BE32-E72D297353CC}">
                <c16:uniqueId val="{00000001-9D9D-437A-9015-0DC907EB2E6F}"/>
              </c:ext>
            </c:extLst>
          </c:dPt>
          <c:dPt>
            <c:idx val="2"/>
            <c:invertIfNegative val="0"/>
            <c:bubble3D val="0"/>
            <c:spPr>
              <a:solidFill>
                <a:schemeClr val="tx2">
                  <a:lumMod val="60000"/>
                  <a:lumOff val="40000"/>
                </a:schemeClr>
              </a:solidFill>
              <a:ln>
                <a:noFill/>
              </a:ln>
              <a:effectLst/>
            </c:spPr>
            <c:extLst>
              <c:ext xmlns:c16="http://schemas.microsoft.com/office/drawing/2014/chart" uri="{C3380CC4-5D6E-409C-BE32-E72D297353CC}">
                <c16:uniqueId val="{00000002-9D9D-437A-9015-0DC907EB2E6F}"/>
              </c:ext>
            </c:extLst>
          </c:dPt>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bg1">
                        <a:lumMod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'[CU_Youth_Adult_Surveys_Cleaned_01072021.xlsx]Youth Summary'!$E$167:$E$169</c:f>
              <c:strCache>
                <c:ptCount val="3"/>
                <c:pt idx="0">
                  <c:v>Improved public safety</c:v>
                </c:pt>
                <c:pt idx="1">
                  <c:v>Improved community resources</c:v>
                </c:pt>
                <c:pt idx="2">
                  <c:v>Access to affordable housing</c:v>
                </c:pt>
              </c:strCache>
            </c:strRef>
          </c:cat>
          <c:val>
            <c:numRef>
              <c:f>'[CU_Youth_Adult_Surveys_Cleaned_01072021.xlsx]Youth Summary'!$F$167:$F$169</c:f>
              <c:numCache>
                <c:formatCode>General</c:formatCode>
                <c:ptCount val="3"/>
                <c:pt idx="0">
                  <c:v>40</c:v>
                </c:pt>
                <c:pt idx="1">
                  <c:v>38</c:v>
                </c:pt>
                <c:pt idx="2">
                  <c:v>31</c:v>
                </c:pt>
              </c:numCache>
            </c:numRef>
          </c:val>
          <c:extLst>
            <c:ext xmlns:c16="http://schemas.microsoft.com/office/drawing/2014/chart" uri="{C3380CC4-5D6E-409C-BE32-E72D297353CC}">
              <c16:uniqueId val="{00000000-9D9D-437A-9015-0DC907EB2E6F}"/>
            </c:ext>
          </c:extLst>
        </c:ser>
        <c:dLbls>
          <c:dLblPos val="outEnd"/>
          <c:showLegendKey val="0"/>
          <c:showVal val="1"/>
          <c:showCatName val="0"/>
          <c:showSerName val="0"/>
          <c:showPercent val="0"/>
          <c:showBubbleSize val="0"/>
        </c:dLbls>
        <c:gapWidth val="50"/>
        <c:axId val="897773000"/>
        <c:axId val="897776936"/>
      </c:barChart>
      <c:catAx>
        <c:axId val="897773000"/>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chemeClr val="bg1">
                    <a:lumMod val="50000"/>
                  </a:schemeClr>
                </a:solidFill>
                <a:latin typeface="+mn-lt"/>
                <a:ea typeface="+mn-ea"/>
                <a:cs typeface="+mn-cs"/>
              </a:defRPr>
            </a:pPr>
            <a:endParaRPr lang="en-US"/>
          </a:p>
        </c:txPr>
        <c:crossAx val="897776936"/>
        <c:crosses val="autoZero"/>
        <c:auto val="1"/>
        <c:lblAlgn val="ctr"/>
        <c:lblOffset val="100"/>
        <c:noMultiLvlLbl val="0"/>
      </c:catAx>
      <c:valAx>
        <c:axId val="897776936"/>
        <c:scaling>
          <c:orientation val="minMax"/>
        </c:scaling>
        <c:delete val="1"/>
        <c:axPos val="t"/>
        <c:majorGridlines>
          <c:spPr>
            <a:ln w="9525" cap="flat" cmpd="sng" algn="ctr">
              <a:solidFill>
                <a:schemeClr val="bg1">
                  <a:lumMod val="95000"/>
                </a:schemeClr>
              </a:solidFill>
              <a:prstDash val="sysDot"/>
              <a:round/>
            </a:ln>
            <a:effectLst/>
          </c:spPr>
        </c:majorGridlines>
        <c:numFmt formatCode="General" sourceLinked="1"/>
        <c:majorTickMark val="none"/>
        <c:minorTickMark val="none"/>
        <c:tickLblPos val="nextTo"/>
        <c:crossAx val="897773000"/>
        <c:crosses val="autoZero"/>
        <c:crossBetween val="between"/>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505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5265809" y="0"/>
            <a:ext cx="4028440" cy="350520"/>
          </a:xfrm>
          <a:prstGeom prst="rect">
            <a:avLst/>
          </a:prstGeom>
        </p:spPr>
        <p:txBody>
          <a:bodyPr vert="horz" lIns="93177" tIns="46589" rIns="93177" bIns="46589" rtlCol="0"/>
          <a:lstStyle>
            <a:lvl1pPr algn="r">
              <a:defRPr sz="1200"/>
            </a:lvl1pPr>
          </a:lstStyle>
          <a:p>
            <a:fld id="{D05E96A5-DABA-3844-B065-B1C3F36F3D7D}" type="datetimeFigureOut">
              <a:rPr lang="en-US" smtClean="0"/>
              <a:pPr/>
              <a:t>1/25/2021</a:t>
            </a:fld>
            <a:endParaRPr lang="en-US" dirty="0"/>
          </a:p>
        </p:txBody>
      </p:sp>
      <p:sp>
        <p:nvSpPr>
          <p:cNvPr id="4" name="Footer Placeholder 3"/>
          <p:cNvSpPr>
            <a:spLocks noGrp="1"/>
          </p:cNvSpPr>
          <p:nvPr>
            <p:ph type="ftr" sz="quarter" idx="2"/>
          </p:nvPr>
        </p:nvSpPr>
        <p:spPr>
          <a:xfrm>
            <a:off x="0" y="6658664"/>
            <a:ext cx="4028440" cy="3505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5265809" y="6658664"/>
            <a:ext cx="4028440" cy="350520"/>
          </a:xfrm>
          <a:prstGeom prst="rect">
            <a:avLst/>
          </a:prstGeom>
        </p:spPr>
        <p:txBody>
          <a:bodyPr vert="horz" lIns="93177" tIns="46589" rIns="93177" bIns="46589" rtlCol="0" anchor="b"/>
          <a:lstStyle>
            <a:lvl1pPr algn="r">
              <a:defRPr sz="1200"/>
            </a:lvl1pPr>
          </a:lstStyle>
          <a:p>
            <a:fld id="{A275F6AA-DB20-CF4E-AE70-C3396A0EEE5F}" type="slidenum">
              <a:rPr lang="en-US" smtClean="0"/>
              <a:pPr/>
              <a:t>‹#›</a:t>
            </a:fld>
            <a:endParaRPr lang="en-US" dirty="0"/>
          </a:p>
        </p:txBody>
      </p:sp>
    </p:spTree>
    <p:extLst>
      <p:ext uri="{BB962C8B-B14F-4D97-AF65-F5344CB8AC3E}">
        <p14:creationId xmlns:p14="http://schemas.microsoft.com/office/powerpoint/2010/main" val="264542345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505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5265809" y="0"/>
            <a:ext cx="4028440" cy="350520"/>
          </a:xfrm>
          <a:prstGeom prst="rect">
            <a:avLst/>
          </a:prstGeom>
        </p:spPr>
        <p:txBody>
          <a:bodyPr vert="horz" lIns="93177" tIns="46589" rIns="93177" bIns="46589" rtlCol="0"/>
          <a:lstStyle>
            <a:lvl1pPr algn="r">
              <a:defRPr sz="1200"/>
            </a:lvl1pPr>
          </a:lstStyle>
          <a:p>
            <a:fld id="{F4287687-61B0-0844-85AE-4218AC573C8B}" type="datetimeFigureOut">
              <a:rPr lang="en-US" smtClean="0"/>
              <a:pPr/>
              <a:t>1/25/2021</a:t>
            </a:fld>
            <a:endParaRPr lang="en-US" dirty="0"/>
          </a:p>
        </p:txBody>
      </p:sp>
      <p:sp>
        <p:nvSpPr>
          <p:cNvPr id="4" name="Slide Image Placeholder 3"/>
          <p:cNvSpPr>
            <a:spLocks noGrp="1" noRot="1" noChangeAspect="1"/>
          </p:cNvSpPr>
          <p:nvPr>
            <p:ph type="sldImg" idx="2"/>
          </p:nvPr>
        </p:nvSpPr>
        <p:spPr>
          <a:xfrm>
            <a:off x="2895600" y="525463"/>
            <a:ext cx="3505200" cy="2628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929640" y="3329940"/>
            <a:ext cx="7437120" cy="31546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658664"/>
            <a:ext cx="4028440" cy="3505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5265809" y="6658664"/>
            <a:ext cx="4028440" cy="350520"/>
          </a:xfrm>
          <a:prstGeom prst="rect">
            <a:avLst/>
          </a:prstGeom>
        </p:spPr>
        <p:txBody>
          <a:bodyPr vert="horz" lIns="93177" tIns="46589" rIns="93177" bIns="46589" rtlCol="0" anchor="b"/>
          <a:lstStyle>
            <a:lvl1pPr algn="r">
              <a:defRPr sz="1200"/>
            </a:lvl1pPr>
          </a:lstStyle>
          <a:p>
            <a:fld id="{4CD736E2-2BE5-0D4A-8B99-5AF6AEF9E159}" type="slidenum">
              <a:rPr lang="en-US" smtClean="0"/>
              <a:pPr/>
              <a:t>‹#›</a:t>
            </a:fld>
            <a:endParaRPr lang="en-US" dirty="0"/>
          </a:p>
        </p:txBody>
      </p:sp>
    </p:spTree>
    <p:extLst>
      <p:ext uri="{BB962C8B-B14F-4D97-AF65-F5344CB8AC3E}">
        <p14:creationId xmlns:p14="http://schemas.microsoft.com/office/powerpoint/2010/main" val="311948058"/>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D736E2-2BE5-0D4A-8B99-5AF6AEF9E159}" type="slidenum">
              <a:rPr lang="en-US" smtClean="0"/>
              <a:pPr/>
              <a:t>2</a:t>
            </a:fld>
            <a:endParaRPr lang="en-US" dirty="0"/>
          </a:p>
        </p:txBody>
      </p:sp>
    </p:spTree>
    <p:extLst>
      <p:ext uri="{BB962C8B-B14F-4D97-AF65-F5344CB8AC3E}">
        <p14:creationId xmlns:p14="http://schemas.microsoft.com/office/powerpoint/2010/main" val="10434471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Five areas</a:t>
            </a:r>
            <a:endParaRPr lang="en-US" dirty="0"/>
          </a:p>
        </p:txBody>
      </p:sp>
      <p:sp>
        <p:nvSpPr>
          <p:cNvPr id="4" name="Slide Number Placeholder 3"/>
          <p:cNvSpPr>
            <a:spLocks noGrp="1"/>
          </p:cNvSpPr>
          <p:nvPr>
            <p:ph type="sldNum" sz="quarter" idx="10"/>
          </p:nvPr>
        </p:nvSpPr>
        <p:spPr/>
        <p:txBody>
          <a:bodyPr/>
          <a:lstStyle/>
          <a:p>
            <a:fld id="{4CD736E2-2BE5-0D4A-8B99-5AF6AEF9E159}" type="slidenum">
              <a:rPr lang="en-US" smtClean="0"/>
              <a:pPr/>
              <a:t>4</a:t>
            </a:fld>
            <a:endParaRPr lang="en-US" dirty="0"/>
          </a:p>
        </p:txBody>
      </p:sp>
    </p:spTree>
    <p:extLst>
      <p:ext uri="{BB962C8B-B14F-4D97-AF65-F5344CB8AC3E}">
        <p14:creationId xmlns:p14="http://schemas.microsoft.com/office/powerpoint/2010/main" val="31612079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D736E2-2BE5-0D4A-8B99-5AF6AEF9E159}" type="slidenum">
              <a:rPr lang="en-US" smtClean="0"/>
              <a:pPr/>
              <a:t>6</a:t>
            </a:fld>
            <a:endParaRPr lang="en-US" dirty="0"/>
          </a:p>
        </p:txBody>
      </p:sp>
    </p:spTree>
    <p:extLst>
      <p:ext uri="{BB962C8B-B14F-4D97-AF65-F5344CB8AC3E}">
        <p14:creationId xmlns:p14="http://schemas.microsoft.com/office/powerpoint/2010/main" val="5355044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D736E2-2BE5-0D4A-8B99-5AF6AEF9E159}" type="slidenum">
              <a:rPr lang="en-US" smtClean="0"/>
              <a:pPr/>
              <a:t>16</a:t>
            </a:fld>
            <a:endParaRPr lang="en-US" dirty="0"/>
          </a:p>
        </p:txBody>
      </p:sp>
    </p:spTree>
    <p:extLst>
      <p:ext uri="{BB962C8B-B14F-4D97-AF65-F5344CB8AC3E}">
        <p14:creationId xmlns:p14="http://schemas.microsoft.com/office/powerpoint/2010/main" val="16122133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D736E2-2BE5-0D4A-8B99-5AF6AEF9E159}" type="slidenum">
              <a:rPr lang="en-US" smtClean="0"/>
              <a:pPr/>
              <a:t>18</a:t>
            </a:fld>
            <a:endParaRPr lang="en-US" dirty="0"/>
          </a:p>
        </p:txBody>
      </p:sp>
    </p:spTree>
    <p:extLst>
      <p:ext uri="{BB962C8B-B14F-4D97-AF65-F5344CB8AC3E}">
        <p14:creationId xmlns:p14="http://schemas.microsoft.com/office/powerpoint/2010/main" val="38526166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D736E2-2BE5-0D4A-8B99-5AF6AEF9E159}" type="slidenum">
              <a:rPr lang="en-US" smtClean="0"/>
              <a:pPr/>
              <a:t>20</a:t>
            </a:fld>
            <a:endParaRPr lang="en-US" dirty="0"/>
          </a:p>
        </p:txBody>
      </p:sp>
    </p:spTree>
    <p:extLst>
      <p:ext uri="{BB962C8B-B14F-4D97-AF65-F5344CB8AC3E}">
        <p14:creationId xmlns:p14="http://schemas.microsoft.com/office/powerpoint/2010/main" val="395650643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6.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with Photo">
    <p:spTree>
      <p:nvGrpSpPr>
        <p:cNvPr id="1" name=""/>
        <p:cNvGrpSpPr/>
        <p:nvPr/>
      </p:nvGrpSpPr>
      <p:grpSpPr>
        <a:xfrm>
          <a:off x="0" y="0"/>
          <a:ext cx="0" cy="0"/>
          <a:chOff x="0" y="0"/>
          <a:chExt cx="0" cy="0"/>
        </a:xfrm>
      </p:grpSpPr>
      <p:sp>
        <p:nvSpPr>
          <p:cNvPr id="16" name="Rectangle 15"/>
          <p:cNvSpPr/>
          <p:nvPr userDrawn="1"/>
        </p:nvSpPr>
        <p:spPr>
          <a:xfrm>
            <a:off x="0" y="7798752"/>
            <a:ext cx="13003213" cy="1958023"/>
          </a:xfrm>
          <a:prstGeom prst="rect">
            <a:avLst/>
          </a:prstGeom>
          <a:solidFill>
            <a:schemeClr val="bg2">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88" y="-1"/>
            <a:ext cx="13006388" cy="7798753"/>
          </a:xfrm>
          <a:prstGeom prst="rect">
            <a:avLst/>
          </a:prstGeom>
        </p:spPr>
      </p:pic>
      <p:sp>
        <p:nvSpPr>
          <p:cNvPr id="10" name="Rectangle 9"/>
          <p:cNvSpPr/>
          <p:nvPr userDrawn="1"/>
        </p:nvSpPr>
        <p:spPr>
          <a:xfrm>
            <a:off x="-1587" y="0"/>
            <a:ext cx="13004800" cy="1982581"/>
          </a:xfrm>
          <a:prstGeom prst="rect">
            <a:avLst/>
          </a:prstGeom>
          <a:gradFill flip="none" rotWithShape="1">
            <a:gsLst>
              <a:gs pos="0">
                <a:schemeClr val="bg2">
                  <a:lumMod val="10000"/>
                  <a:alpha val="50000"/>
                </a:schemeClr>
              </a:gs>
              <a:gs pos="100000">
                <a:schemeClr val="bg2">
                  <a:lumMod val="10000"/>
                  <a:alpha val="0"/>
                </a:schemeClr>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pic>
        <p:nvPicPr>
          <p:cNvPr id="13" name="Picture 12"/>
          <p:cNvPicPr>
            <a:picLocks noChangeAspect="1"/>
          </p:cNvPicPr>
          <p:nvPr userDrawn="1"/>
        </p:nvPicPr>
        <p:blipFill>
          <a:blip r:embed="rId3">
            <a:alphaModFix amt="25000"/>
            <a:extLst>
              <a:ext uri="{28A0092B-C50C-407E-A947-70E740481C1C}">
                <a14:useLocalDpi xmlns:a14="http://schemas.microsoft.com/office/drawing/2010/main" val="0"/>
              </a:ext>
            </a:extLst>
          </a:blip>
          <a:stretch>
            <a:fillRect/>
          </a:stretch>
        </p:blipFill>
        <p:spPr>
          <a:xfrm>
            <a:off x="0" y="-2"/>
            <a:ext cx="13004800" cy="8547101"/>
          </a:xfrm>
          <a:prstGeom prst="rect">
            <a:avLst/>
          </a:prstGeom>
        </p:spPr>
      </p:pic>
      <p:sp>
        <p:nvSpPr>
          <p:cNvPr id="2" name="Title 1"/>
          <p:cNvSpPr>
            <a:spLocks noGrp="1"/>
          </p:cNvSpPr>
          <p:nvPr>
            <p:ph type="ctrTitle" hasCustomPrompt="1"/>
          </p:nvPr>
        </p:nvSpPr>
        <p:spPr>
          <a:xfrm>
            <a:off x="592073" y="2815054"/>
            <a:ext cx="11539022" cy="4563646"/>
          </a:xfrm>
          <a:prstGeom prst="rect">
            <a:avLst/>
          </a:prstGeom>
        </p:spPr>
        <p:txBody>
          <a:bodyPr>
            <a:normAutofit/>
          </a:bodyPr>
          <a:lstStyle>
            <a:lvl1pPr>
              <a:defRPr sz="4400" cap="none">
                <a:solidFill>
                  <a:schemeClr val="bg1"/>
                </a:solidFill>
                <a:effectLst/>
                <a:latin typeface="Georgia"/>
                <a:cs typeface="Georgia"/>
              </a:defRPr>
            </a:lvl1pPr>
          </a:lstStyle>
          <a:p>
            <a:r>
              <a:rPr lang="en-US" dirty="0"/>
              <a:t>Presentation Title</a:t>
            </a:r>
          </a:p>
        </p:txBody>
      </p:sp>
      <p:sp>
        <p:nvSpPr>
          <p:cNvPr id="14" name="Rectangle 13"/>
          <p:cNvSpPr>
            <a:spLocks/>
          </p:cNvSpPr>
          <p:nvPr userDrawn="1"/>
        </p:nvSpPr>
        <p:spPr>
          <a:xfrm>
            <a:off x="11645218" y="0"/>
            <a:ext cx="543965" cy="1358900"/>
          </a:xfrm>
          <a:prstGeom prst="rect">
            <a:avLst/>
          </a:prstGeom>
          <a:solidFill>
            <a:srgbClr val="000000"/>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prstClr val="white"/>
              </a:solidFill>
            </a:endParaRPr>
          </a:p>
        </p:txBody>
      </p:sp>
      <p:pic>
        <p:nvPicPr>
          <p:cNvPr id="15" name="Picture 14" descr="arrow_blue.pn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1753172" y="889388"/>
            <a:ext cx="317500" cy="228600"/>
          </a:xfrm>
          <a:prstGeom prst="rect">
            <a:avLst/>
          </a:prstGeom>
        </p:spPr>
      </p:pic>
      <p:cxnSp>
        <p:nvCxnSpPr>
          <p:cNvPr id="17" name="Straight Connector 16"/>
          <p:cNvCxnSpPr/>
          <p:nvPr userDrawn="1"/>
        </p:nvCxnSpPr>
        <p:spPr>
          <a:xfrm>
            <a:off x="650160" y="2397335"/>
            <a:ext cx="11539023" cy="0"/>
          </a:xfrm>
          <a:prstGeom prst="line">
            <a:avLst/>
          </a:prstGeom>
          <a:ln w="6350" cmpd="sng">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18" name="Rounded Rectangle 17"/>
          <p:cNvSpPr/>
          <p:nvPr userDrawn="1"/>
        </p:nvSpPr>
        <p:spPr>
          <a:xfrm>
            <a:off x="650160" y="2031263"/>
            <a:ext cx="1463040" cy="274629"/>
          </a:xfrm>
          <a:prstGeom prst="roundRect">
            <a:avLst/>
          </a:prstGeom>
          <a:solidFill>
            <a:srgbClr val="000000"/>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US" sz="900" b="1" kern="600" spc="230" dirty="0">
                <a:solidFill>
                  <a:srgbClr val="D8D8D8"/>
                </a:solidFill>
                <a:cs typeface="Arial"/>
              </a:rPr>
              <a:t>PRESENTATION</a:t>
            </a:r>
          </a:p>
        </p:txBody>
      </p:sp>
      <p:sp>
        <p:nvSpPr>
          <p:cNvPr id="35" name="Subtitle 2"/>
          <p:cNvSpPr>
            <a:spLocks noGrp="1"/>
          </p:cNvSpPr>
          <p:nvPr>
            <p:ph type="subTitle" idx="1" hasCustomPrompt="1"/>
          </p:nvPr>
        </p:nvSpPr>
        <p:spPr>
          <a:xfrm>
            <a:off x="655573" y="8015541"/>
            <a:ext cx="11533610" cy="531559"/>
          </a:xfrm>
          <a:prstGeom prst="rect">
            <a:avLst/>
          </a:prstGeom>
        </p:spPr>
        <p:txBody>
          <a:bodyPr/>
          <a:lstStyle>
            <a:lvl1pPr marL="0" indent="0" algn="l">
              <a:spcBef>
                <a:spcPts val="0"/>
              </a:spcBef>
              <a:buNone/>
              <a:defRPr sz="1800" b="1" i="0" cap="none" baseline="0">
                <a:solidFill>
                  <a:schemeClr val="tx1"/>
                </a:solidFill>
              </a:defRPr>
            </a:lvl1pPr>
            <a:lvl2pPr marL="650276" indent="0" algn="ctr">
              <a:buNone/>
              <a:defRPr>
                <a:solidFill>
                  <a:schemeClr val="tx1">
                    <a:tint val="75000"/>
                  </a:schemeClr>
                </a:solidFill>
              </a:defRPr>
            </a:lvl2pPr>
            <a:lvl3pPr marL="1300551" indent="0" algn="ctr">
              <a:buNone/>
              <a:defRPr>
                <a:solidFill>
                  <a:schemeClr val="tx1">
                    <a:tint val="75000"/>
                  </a:schemeClr>
                </a:solidFill>
              </a:defRPr>
            </a:lvl3pPr>
            <a:lvl4pPr marL="1950827" indent="0" algn="ctr">
              <a:buNone/>
              <a:defRPr>
                <a:solidFill>
                  <a:schemeClr val="tx1">
                    <a:tint val="75000"/>
                  </a:schemeClr>
                </a:solidFill>
              </a:defRPr>
            </a:lvl4pPr>
            <a:lvl5pPr marL="2601102" indent="0" algn="ctr">
              <a:buNone/>
              <a:defRPr>
                <a:solidFill>
                  <a:schemeClr val="tx1">
                    <a:tint val="75000"/>
                  </a:schemeClr>
                </a:solidFill>
              </a:defRPr>
            </a:lvl5pPr>
            <a:lvl6pPr marL="3251378" indent="0" algn="ctr">
              <a:buNone/>
              <a:defRPr>
                <a:solidFill>
                  <a:schemeClr val="tx1">
                    <a:tint val="75000"/>
                  </a:schemeClr>
                </a:solidFill>
              </a:defRPr>
            </a:lvl6pPr>
            <a:lvl7pPr marL="3901653" indent="0" algn="ctr">
              <a:buNone/>
              <a:defRPr>
                <a:solidFill>
                  <a:schemeClr val="tx1">
                    <a:tint val="75000"/>
                  </a:schemeClr>
                </a:solidFill>
              </a:defRPr>
            </a:lvl7pPr>
            <a:lvl8pPr marL="4551929" indent="0" algn="ctr">
              <a:buNone/>
              <a:defRPr>
                <a:solidFill>
                  <a:schemeClr val="tx1">
                    <a:tint val="75000"/>
                  </a:schemeClr>
                </a:solidFill>
              </a:defRPr>
            </a:lvl8pPr>
            <a:lvl9pPr marL="5202204" indent="0" algn="ctr">
              <a:buNone/>
              <a:defRPr>
                <a:solidFill>
                  <a:schemeClr val="tx1">
                    <a:tint val="75000"/>
                  </a:schemeClr>
                </a:solidFill>
              </a:defRPr>
            </a:lvl9pPr>
          </a:lstStyle>
          <a:p>
            <a:r>
              <a:rPr lang="en-US" dirty="0"/>
              <a:t>Presented by the Institute for Housing Studies at conference name/title</a:t>
            </a:r>
          </a:p>
        </p:txBody>
      </p:sp>
      <p:sp>
        <p:nvSpPr>
          <p:cNvPr id="23" name="Text Placeholder 37"/>
          <p:cNvSpPr>
            <a:spLocks noGrp="1"/>
          </p:cNvSpPr>
          <p:nvPr>
            <p:ph type="body" sz="quarter" idx="16" hasCustomPrompt="1"/>
          </p:nvPr>
        </p:nvSpPr>
        <p:spPr>
          <a:xfrm>
            <a:off x="655573" y="8610600"/>
            <a:ext cx="3133725" cy="444500"/>
          </a:xfrm>
          <a:prstGeom prst="rect">
            <a:avLst/>
          </a:prstGeom>
        </p:spPr>
        <p:txBody>
          <a:bodyPr/>
          <a:lstStyle>
            <a:lvl1pPr marL="0" indent="0">
              <a:buNone/>
              <a:defRPr sz="1800" i="0">
                <a:solidFill>
                  <a:schemeClr val="tx1"/>
                </a:solidFill>
              </a:defRPr>
            </a:lvl1pPr>
          </a:lstStyle>
          <a:p>
            <a:pPr lvl="0"/>
            <a:r>
              <a:rPr lang="en-US" dirty="0"/>
              <a:t>#</a:t>
            </a:r>
            <a:r>
              <a:rPr lang="en-US" dirty="0" err="1"/>
              <a:t>TwitterHashtag</a:t>
            </a:r>
            <a:endParaRPr lang="en-US" dirty="0"/>
          </a:p>
        </p:txBody>
      </p:sp>
      <p:sp>
        <p:nvSpPr>
          <p:cNvPr id="20" name="Text Placeholder 19"/>
          <p:cNvSpPr>
            <a:spLocks noGrp="1"/>
          </p:cNvSpPr>
          <p:nvPr>
            <p:ph type="body" sz="quarter" idx="17" hasCustomPrompt="1"/>
          </p:nvPr>
        </p:nvSpPr>
        <p:spPr>
          <a:xfrm>
            <a:off x="9258300" y="1978235"/>
            <a:ext cx="3032482" cy="368300"/>
          </a:xfrm>
        </p:spPr>
        <p:txBody>
          <a:bodyPr>
            <a:normAutofit/>
          </a:bodyPr>
          <a:lstStyle>
            <a:lvl1pPr indent="0" algn="r">
              <a:buFontTx/>
              <a:buNone/>
              <a:defRPr sz="1600" b="1">
                <a:solidFill>
                  <a:schemeClr val="bg1"/>
                </a:solidFill>
              </a:defRPr>
            </a:lvl1pPr>
          </a:lstStyle>
          <a:p>
            <a:pPr lvl="0"/>
            <a:r>
              <a:rPr lang="en-US" dirty="0"/>
              <a:t>December 11, 2013</a:t>
            </a:r>
          </a:p>
        </p:txBody>
      </p:sp>
      <p:pic>
        <p:nvPicPr>
          <p:cNvPr id="29" name="Picture 28"/>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650160" y="580429"/>
            <a:ext cx="3124200" cy="795786"/>
          </a:xfrm>
          <a:prstGeom prst="rect">
            <a:avLst/>
          </a:prstGeom>
        </p:spPr>
      </p:pic>
    </p:spTree>
    <p:extLst>
      <p:ext uri="{BB962C8B-B14F-4D97-AF65-F5344CB8AC3E}">
        <p14:creationId xmlns:p14="http://schemas.microsoft.com/office/powerpoint/2010/main" val="945601594"/>
      </p:ext>
    </p:extLst>
  </p:cSld>
  <p:clrMapOvr>
    <a:masterClrMapping/>
  </p:clrMapOvr>
  <mc:AlternateContent xmlns:mc="http://schemas.openxmlformats.org/markup-compatibility/2006" xmlns:p14="http://schemas.microsoft.com/office/powerpoint/2010/main">
    <mc:Choice Requires="p14">
      <p:transition spd="slow" p14:dur="2000" advClick="0" advTm="20000"/>
    </mc:Choice>
    <mc:Fallback xmlns="">
      <p:transition spd="slow" advClick="0" advTm="2000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Content – 1 Line">
    <p:spTree>
      <p:nvGrpSpPr>
        <p:cNvPr id="1" name=""/>
        <p:cNvGrpSpPr/>
        <p:nvPr/>
      </p:nvGrpSpPr>
      <p:grpSpPr>
        <a:xfrm>
          <a:off x="0" y="0"/>
          <a:ext cx="0" cy="0"/>
          <a:chOff x="0" y="0"/>
          <a:chExt cx="0" cy="0"/>
        </a:xfrm>
      </p:grpSpPr>
      <p:sp>
        <p:nvSpPr>
          <p:cNvPr id="5" name="Rectangle 4"/>
          <p:cNvSpPr/>
          <p:nvPr userDrawn="1"/>
        </p:nvSpPr>
        <p:spPr>
          <a:xfrm>
            <a:off x="0" y="9162621"/>
            <a:ext cx="13003213" cy="594154"/>
          </a:xfrm>
          <a:prstGeom prst="rect">
            <a:avLst/>
          </a:prstGeom>
          <a:solidFill>
            <a:schemeClr val="bg2">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
        <p:nvSpPr>
          <p:cNvPr id="6" name="Slide Number Placeholder 5"/>
          <p:cNvSpPr>
            <a:spLocks noGrp="1"/>
          </p:cNvSpPr>
          <p:nvPr>
            <p:ph type="sldNum" sz="quarter" idx="12"/>
          </p:nvPr>
        </p:nvSpPr>
        <p:spPr>
          <a:xfrm>
            <a:off x="11751733" y="8973857"/>
            <a:ext cx="330374" cy="519458"/>
          </a:xfrm>
        </p:spPr>
        <p:txBody>
          <a:bodyPr/>
          <a:lstStyle/>
          <a:p>
            <a:fld id="{39FF9D6F-101D-694C-B4A8-CDBC2F94FEE8}" type="slidenum">
              <a:rPr lang="en-US" smtClean="0">
                <a:solidFill>
                  <a:srgbClr val="6B6B6B"/>
                </a:solidFill>
              </a:rPr>
              <a:pPr/>
              <a:t>‹#›</a:t>
            </a:fld>
            <a:endParaRPr lang="en-US" dirty="0">
              <a:solidFill>
                <a:srgbClr val="6B6B6B"/>
              </a:solidFill>
            </a:endParaRPr>
          </a:p>
        </p:txBody>
      </p:sp>
      <p:pic>
        <p:nvPicPr>
          <p:cNvPr id="7" name="Picture 6" descr="arrow_blue.png"/>
          <p:cNvPicPr>
            <a:picLocks noChangeAspect="1"/>
          </p:cNvPicPr>
          <p:nvPr userDrawn="1"/>
        </p:nvPicPr>
        <p:blipFill>
          <a:blip r:embed="rId2">
            <a:extLst>
              <a:ext uri="{BEBA8EAE-BF5A-486C-A8C5-ECC9F3942E4B}">
                <a14:imgProps xmlns:a14="http://schemas.microsoft.com/office/drawing/2010/main">
                  <a14:imgLayer r:embed="rId3">
                    <a14:imgEffect>
                      <a14:saturation sat="0"/>
                    </a14:imgEffect>
                    <a14:imgEffect>
                      <a14:brightnessContrast bright="25000"/>
                    </a14:imgEffect>
                  </a14:imgLayer>
                </a14:imgProps>
              </a:ext>
              <a:ext uri="{28A0092B-C50C-407E-A947-70E740481C1C}">
                <a14:useLocalDpi xmlns:a14="http://schemas.microsoft.com/office/drawing/2010/main" val="0"/>
              </a:ext>
            </a:extLst>
          </a:blip>
          <a:stretch>
            <a:fillRect/>
          </a:stretch>
        </p:blipFill>
        <p:spPr>
          <a:xfrm rot="16200000">
            <a:off x="12131856" y="9370178"/>
            <a:ext cx="158750" cy="114300"/>
          </a:xfrm>
          <a:prstGeom prst="rect">
            <a:avLst/>
          </a:prstGeom>
        </p:spPr>
      </p:pic>
      <p:cxnSp>
        <p:nvCxnSpPr>
          <p:cNvPr id="8" name="Straight Connector 7"/>
          <p:cNvCxnSpPr/>
          <p:nvPr userDrawn="1"/>
        </p:nvCxnSpPr>
        <p:spPr>
          <a:xfrm>
            <a:off x="11684470" y="9301389"/>
            <a:ext cx="0" cy="260470"/>
          </a:xfrm>
          <a:prstGeom prst="line">
            <a:avLst/>
          </a:prstGeom>
          <a:ln w="12700">
            <a:solidFill>
              <a:schemeClr val="tx1">
                <a:alpha val="75000"/>
              </a:schemeClr>
            </a:solidFill>
            <a:prstDash val="sysDot"/>
          </a:ln>
          <a:effectLst/>
        </p:spPr>
        <p:style>
          <a:lnRef idx="2">
            <a:schemeClr val="accent1"/>
          </a:lnRef>
          <a:fillRef idx="0">
            <a:schemeClr val="accent1"/>
          </a:fillRef>
          <a:effectRef idx="1">
            <a:schemeClr val="accent1"/>
          </a:effectRef>
          <a:fontRef idx="minor">
            <a:schemeClr val="tx1"/>
          </a:fontRef>
        </p:style>
      </p:cxnSp>
      <p:sp>
        <p:nvSpPr>
          <p:cNvPr id="9" name="Content Placeholder 12"/>
          <p:cNvSpPr>
            <a:spLocks noGrp="1"/>
          </p:cNvSpPr>
          <p:nvPr>
            <p:ph sz="quarter" idx="15"/>
          </p:nvPr>
        </p:nvSpPr>
        <p:spPr>
          <a:xfrm>
            <a:off x="650875" y="1701800"/>
            <a:ext cx="11617325" cy="7073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itle 10"/>
          <p:cNvSpPr>
            <a:spLocks noGrp="1"/>
          </p:cNvSpPr>
          <p:nvPr>
            <p:ph type="title"/>
          </p:nvPr>
        </p:nvSpPr>
        <p:spPr>
          <a:xfrm>
            <a:off x="650161" y="758826"/>
            <a:ext cx="11701462" cy="765174"/>
          </a:xfrm>
        </p:spPr>
        <p:txBody>
          <a:bodyPr/>
          <a:lstStyle/>
          <a:p>
            <a:r>
              <a:rPr lang="en-US"/>
              <a:t>Click to edit Master title style</a:t>
            </a:r>
            <a:endParaRPr lang="en-US" dirty="0"/>
          </a:p>
        </p:txBody>
      </p:sp>
      <p:sp>
        <p:nvSpPr>
          <p:cNvPr id="12" name="Text Placeholder 19"/>
          <p:cNvSpPr>
            <a:spLocks noGrp="1"/>
          </p:cNvSpPr>
          <p:nvPr>
            <p:ph type="body" sz="quarter" idx="17" hasCustomPrompt="1"/>
          </p:nvPr>
        </p:nvSpPr>
        <p:spPr>
          <a:xfrm>
            <a:off x="8499117" y="9275989"/>
            <a:ext cx="3032482" cy="368300"/>
          </a:xfrm>
        </p:spPr>
        <p:txBody>
          <a:bodyPr>
            <a:normAutofit/>
          </a:bodyPr>
          <a:lstStyle>
            <a:lvl1pPr indent="0" algn="r">
              <a:buFontTx/>
              <a:buNone/>
              <a:defRPr sz="1400" b="1" cap="all" spc="0">
                <a:solidFill>
                  <a:schemeClr val="tx1"/>
                </a:solidFill>
              </a:defRPr>
            </a:lvl1pPr>
          </a:lstStyle>
          <a:p>
            <a:pPr lvl="0"/>
            <a:r>
              <a:rPr lang="en-US" dirty="0"/>
              <a:t>#TWITTERHASHTAG</a:t>
            </a:r>
          </a:p>
        </p:txBody>
      </p:sp>
    </p:spTree>
    <p:extLst>
      <p:ext uri="{BB962C8B-B14F-4D97-AF65-F5344CB8AC3E}">
        <p14:creationId xmlns:p14="http://schemas.microsoft.com/office/powerpoint/2010/main" val="3119110841"/>
      </p:ext>
    </p:extLst>
  </p:cSld>
  <p:clrMapOvr>
    <a:masterClrMapping/>
  </p:clrMapOvr>
  <mc:AlternateContent xmlns:mc="http://schemas.openxmlformats.org/markup-compatibility/2006" xmlns:p14="http://schemas.microsoft.com/office/powerpoint/2010/main">
    <mc:Choice Requires="p14">
      <p:transition spd="slow" p14:dur="2000" advClick="0" advTm="20000"/>
    </mc:Choice>
    <mc:Fallback xmlns="">
      <p:transition spd="slow" advClick="0" advTm="2000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Content – 2 Lines">
    <p:spTree>
      <p:nvGrpSpPr>
        <p:cNvPr id="1" name=""/>
        <p:cNvGrpSpPr/>
        <p:nvPr/>
      </p:nvGrpSpPr>
      <p:grpSpPr>
        <a:xfrm>
          <a:off x="0" y="0"/>
          <a:ext cx="0" cy="0"/>
          <a:chOff x="0" y="0"/>
          <a:chExt cx="0" cy="0"/>
        </a:xfrm>
      </p:grpSpPr>
      <p:sp>
        <p:nvSpPr>
          <p:cNvPr id="10" name="Rectangle 9"/>
          <p:cNvSpPr/>
          <p:nvPr userDrawn="1"/>
        </p:nvSpPr>
        <p:spPr>
          <a:xfrm>
            <a:off x="0" y="9162621"/>
            <a:ext cx="13003213" cy="594154"/>
          </a:xfrm>
          <a:prstGeom prst="rect">
            <a:avLst/>
          </a:prstGeom>
          <a:solidFill>
            <a:schemeClr val="bg2">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
        <p:nvSpPr>
          <p:cNvPr id="6" name="Slide Number Placeholder 5"/>
          <p:cNvSpPr>
            <a:spLocks noGrp="1"/>
          </p:cNvSpPr>
          <p:nvPr>
            <p:ph type="sldNum" sz="quarter" idx="12"/>
          </p:nvPr>
        </p:nvSpPr>
        <p:spPr/>
        <p:txBody>
          <a:bodyPr/>
          <a:lstStyle/>
          <a:p>
            <a:fld id="{39FF9D6F-101D-694C-B4A8-CDBC2F94FEE8}" type="slidenum">
              <a:rPr lang="en-US" smtClean="0">
                <a:solidFill>
                  <a:srgbClr val="6B6B6B"/>
                </a:solidFill>
              </a:rPr>
              <a:pPr/>
              <a:t>‹#›</a:t>
            </a:fld>
            <a:endParaRPr lang="en-US" dirty="0">
              <a:solidFill>
                <a:srgbClr val="6B6B6B"/>
              </a:solidFill>
            </a:endParaRPr>
          </a:p>
        </p:txBody>
      </p:sp>
      <p:pic>
        <p:nvPicPr>
          <p:cNvPr id="7" name="Picture 6" descr="arrow_blue.png"/>
          <p:cNvPicPr>
            <a:picLocks noChangeAspect="1"/>
          </p:cNvPicPr>
          <p:nvPr userDrawn="1"/>
        </p:nvPicPr>
        <p:blipFill>
          <a:blip r:embed="rId2">
            <a:extLst>
              <a:ext uri="{BEBA8EAE-BF5A-486C-A8C5-ECC9F3942E4B}">
                <a14:imgProps xmlns:a14="http://schemas.microsoft.com/office/drawing/2010/main">
                  <a14:imgLayer r:embed="rId3">
                    <a14:imgEffect>
                      <a14:saturation sat="0"/>
                    </a14:imgEffect>
                    <a14:imgEffect>
                      <a14:brightnessContrast bright="25000"/>
                    </a14:imgEffect>
                  </a14:imgLayer>
                </a14:imgProps>
              </a:ext>
              <a:ext uri="{28A0092B-C50C-407E-A947-70E740481C1C}">
                <a14:useLocalDpi xmlns:a14="http://schemas.microsoft.com/office/drawing/2010/main" val="0"/>
              </a:ext>
            </a:extLst>
          </a:blip>
          <a:stretch>
            <a:fillRect/>
          </a:stretch>
        </p:blipFill>
        <p:spPr>
          <a:xfrm rot="16200000">
            <a:off x="12131856" y="9370178"/>
            <a:ext cx="158750" cy="114300"/>
          </a:xfrm>
          <a:prstGeom prst="rect">
            <a:avLst/>
          </a:prstGeom>
        </p:spPr>
      </p:pic>
      <p:cxnSp>
        <p:nvCxnSpPr>
          <p:cNvPr id="8" name="Straight Connector 7"/>
          <p:cNvCxnSpPr/>
          <p:nvPr userDrawn="1"/>
        </p:nvCxnSpPr>
        <p:spPr>
          <a:xfrm>
            <a:off x="11684470" y="9301389"/>
            <a:ext cx="0" cy="260470"/>
          </a:xfrm>
          <a:prstGeom prst="line">
            <a:avLst/>
          </a:prstGeom>
          <a:ln w="12700">
            <a:solidFill>
              <a:schemeClr val="tx1">
                <a:alpha val="75000"/>
              </a:schemeClr>
            </a:solidFill>
            <a:prstDash val="sysDot"/>
          </a:ln>
          <a:effectLst/>
        </p:spPr>
        <p:style>
          <a:lnRef idx="2">
            <a:schemeClr val="accent1"/>
          </a:lnRef>
          <a:fillRef idx="0">
            <a:schemeClr val="accent1"/>
          </a:fillRef>
          <a:effectRef idx="1">
            <a:schemeClr val="accent1"/>
          </a:effectRef>
          <a:fontRef idx="minor">
            <a:schemeClr val="tx1"/>
          </a:fontRef>
        </p:style>
      </p:cxnSp>
      <p:sp>
        <p:nvSpPr>
          <p:cNvPr id="11" name="Title 10"/>
          <p:cNvSpPr>
            <a:spLocks noGrp="1"/>
          </p:cNvSpPr>
          <p:nvPr>
            <p:ph type="title" hasCustomPrompt="1"/>
          </p:nvPr>
        </p:nvSpPr>
        <p:spPr/>
        <p:txBody>
          <a:bodyPr/>
          <a:lstStyle/>
          <a:p>
            <a:r>
              <a:rPr lang="en-US" dirty="0"/>
              <a:t>Click to edit Master title style</a:t>
            </a:r>
            <a:br>
              <a:rPr lang="en-US" dirty="0"/>
            </a:br>
            <a:r>
              <a:rPr lang="en-US" dirty="0"/>
              <a:t>(two lines)</a:t>
            </a:r>
          </a:p>
        </p:txBody>
      </p:sp>
      <p:sp>
        <p:nvSpPr>
          <p:cNvPr id="13" name="Content Placeholder 12"/>
          <p:cNvSpPr>
            <a:spLocks noGrp="1"/>
          </p:cNvSpPr>
          <p:nvPr>
            <p:ph sz="quarter" idx="15"/>
          </p:nvPr>
        </p:nvSpPr>
        <p:spPr>
          <a:xfrm>
            <a:off x="650875" y="2311400"/>
            <a:ext cx="11700748" cy="6464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Text Placeholder 19"/>
          <p:cNvSpPr>
            <a:spLocks noGrp="1"/>
          </p:cNvSpPr>
          <p:nvPr>
            <p:ph type="body" sz="quarter" idx="17" hasCustomPrompt="1"/>
          </p:nvPr>
        </p:nvSpPr>
        <p:spPr>
          <a:xfrm>
            <a:off x="8499117" y="9275989"/>
            <a:ext cx="3032482" cy="368300"/>
          </a:xfrm>
        </p:spPr>
        <p:txBody>
          <a:bodyPr>
            <a:normAutofit/>
          </a:bodyPr>
          <a:lstStyle>
            <a:lvl1pPr indent="0" algn="r">
              <a:buFontTx/>
              <a:buNone/>
              <a:defRPr sz="1400" b="1" cap="all" spc="0">
                <a:solidFill>
                  <a:schemeClr val="tx1"/>
                </a:solidFill>
              </a:defRPr>
            </a:lvl1pPr>
          </a:lstStyle>
          <a:p>
            <a:pPr lvl="0"/>
            <a:r>
              <a:rPr lang="en-US" dirty="0"/>
              <a:t>#TWITTERHASHTAG</a:t>
            </a:r>
          </a:p>
        </p:txBody>
      </p:sp>
    </p:spTree>
    <p:extLst>
      <p:ext uri="{BB962C8B-B14F-4D97-AF65-F5344CB8AC3E}">
        <p14:creationId xmlns:p14="http://schemas.microsoft.com/office/powerpoint/2010/main" val="151197641"/>
      </p:ext>
    </p:extLst>
  </p:cSld>
  <p:clrMapOvr>
    <a:masterClrMapping/>
  </p:clrMapOvr>
  <mc:AlternateContent xmlns:mc="http://schemas.openxmlformats.org/markup-compatibility/2006" xmlns:p14="http://schemas.microsoft.com/office/powerpoint/2010/main">
    <mc:Choice Requires="p14">
      <p:transition spd="slow" p14:dur="2000" advClick="0" advTm="20000"/>
    </mc:Choice>
    <mc:Fallback xmlns="">
      <p:transition spd="slow" advClick="0" advTm="2000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hart">
    <p:spTree>
      <p:nvGrpSpPr>
        <p:cNvPr id="1" name=""/>
        <p:cNvGrpSpPr/>
        <p:nvPr/>
      </p:nvGrpSpPr>
      <p:grpSpPr>
        <a:xfrm>
          <a:off x="0" y="0"/>
          <a:ext cx="0" cy="0"/>
          <a:chOff x="0" y="0"/>
          <a:chExt cx="0" cy="0"/>
        </a:xfrm>
      </p:grpSpPr>
      <p:sp>
        <p:nvSpPr>
          <p:cNvPr id="14" name="Chart Placeholder 13"/>
          <p:cNvSpPr>
            <a:spLocks noGrp="1"/>
          </p:cNvSpPr>
          <p:nvPr>
            <p:ph type="chart" sz="quarter" idx="19"/>
          </p:nvPr>
        </p:nvSpPr>
        <p:spPr>
          <a:xfrm>
            <a:off x="650875" y="2232025"/>
            <a:ext cx="11701463" cy="6035675"/>
          </a:xfrm>
        </p:spPr>
        <p:txBody>
          <a:bodyPr/>
          <a:lstStyle/>
          <a:p>
            <a:r>
              <a:rPr lang="en-US" dirty="0"/>
              <a:t>Click icon to add chart</a:t>
            </a:r>
          </a:p>
        </p:txBody>
      </p:sp>
      <p:sp>
        <p:nvSpPr>
          <p:cNvPr id="5" name="Subtitle 2"/>
          <p:cNvSpPr>
            <a:spLocks noGrp="1"/>
          </p:cNvSpPr>
          <p:nvPr>
            <p:ph type="subTitle" idx="1" hasCustomPrompt="1"/>
          </p:nvPr>
        </p:nvSpPr>
        <p:spPr>
          <a:xfrm>
            <a:off x="650160" y="1432433"/>
            <a:ext cx="11701463" cy="531559"/>
          </a:xfrm>
          <a:prstGeom prst="rect">
            <a:avLst/>
          </a:prstGeom>
        </p:spPr>
        <p:txBody>
          <a:bodyPr/>
          <a:lstStyle>
            <a:lvl1pPr marL="0" indent="0" algn="l">
              <a:spcBef>
                <a:spcPts val="0"/>
              </a:spcBef>
              <a:buNone/>
              <a:defRPr sz="1800" b="0" i="0" cap="none" spc="0" baseline="0">
                <a:solidFill>
                  <a:schemeClr val="tx1"/>
                </a:solidFill>
              </a:defRPr>
            </a:lvl1pPr>
            <a:lvl2pPr marL="650276" indent="0" algn="ctr">
              <a:buNone/>
              <a:defRPr>
                <a:solidFill>
                  <a:schemeClr val="tx1">
                    <a:tint val="75000"/>
                  </a:schemeClr>
                </a:solidFill>
              </a:defRPr>
            </a:lvl2pPr>
            <a:lvl3pPr marL="1300551" indent="0" algn="ctr">
              <a:buNone/>
              <a:defRPr>
                <a:solidFill>
                  <a:schemeClr val="tx1">
                    <a:tint val="75000"/>
                  </a:schemeClr>
                </a:solidFill>
              </a:defRPr>
            </a:lvl3pPr>
            <a:lvl4pPr marL="1950827" indent="0" algn="ctr">
              <a:buNone/>
              <a:defRPr>
                <a:solidFill>
                  <a:schemeClr val="tx1">
                    <a:tint val="75000"/>
                  </a:schemeClr>
                </a:solidFill>
              </a:defRPr>
            </a:lvl4pPr>
            <a:lvl5pPr marL="2601102" indent="0" algn="ctr">
              <a:buNone/>
              <a:defRPr>
                <a:solidFill>
                  <a:schemeClr val="tx1">
                    <a:tint val="75000"/>
                  </a:schemeClr>
                </a:solidFill>
              </a:defRPr>
            </a:lvl5pPr>
            <a:lvl6pPr marL="3251378" indent="0" algn="ctr">
              <a:buNone/>
              <a:defRPr>
                <a:solidFill>
                  <a:schemeClr val="tx1">
                    <a:tint val="75000"/>
                  </a:schemeClr>
                </a:solidFill>
              </a:defRPr>
            </a:lvl6pPr>
            <a:lvl7pPr marL="3901653" indent="0" algn="ctr">
              <a:buNone/>
              <a:defRPr>
                <a:solidFill>
                  <a:schemeClr val="tx1">
                    <a:tint val="75000"/>
                  </a:schemeClr>
                </a:solidFill>
              </a:defRPr>
            </a:lvl7pPr>
            <a:lvl8pPr marL="4551929" indent="0" algn="ctr">
              <a:buNone/>
              <a:defRPr>
                <a:solidFill>
                  <a:schemeClr val="tx1">
                    <a:tint val="75000"/>
                  </a:schemeClr>
                </a:solidFill>
              </a:defRPr>
            </a:lvl8pPr>
            <a:lvl9pPr marL="5202204" indent="0" algn="ctr">
              <a:buNone/>
              <a:defRPr>
                <a:solidFill>
                  <a:schemeClr val="tx1">
                    <a:tint val="75000"/>
                  </a:schemeClr>
                </a:solidFill>
              </a:defRPr>
            </a:lvl9pPr>
          </a:lstStyle>
          <a:p>
            <a:r>
              <a:rPr lang="en-US" dirty="0"/>
              <a:t>Click to edit table/chart subtitle</a:t>
            </a:r>
          </a:p>
        </p:txBody>
      </p:sp>
      <p:sp>
        <p:nvSpPr>
          <p:cNvPr id="6" name="Rectangle 5"/>
          <p:cNvSpPr/>
          <p:nvPr userDrawn="1"/>
        </p:nvSpPr>
        <p:spPr>
          <a:xfrm>
            <a:off x="0" y="9162621"/>
            <a:ext cx="13003213" cy="594154"/>
          </a:xfrm>
          <a:prstGeom prst="rect">
            <a:avLst/>
          </a:prstGeom>
          <a:solidFill>
            <a:schemeClr val="bg2">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pic>
        <p:nvPicPr>
          <p:cNvPr id="7" name="Picture 6" descr="arrow_blue.png"/>
          <p:cNvPicPr>
            <a:picLocks noChangeAspect="1"/>
          </p:cNvPicPr>
          <p:nvPr userDrawn="1"/>
        </p:nvPicPr>
        <p:blipFill>
          <a:blip r:embed="rId2">
            <a:extLst>
              <a:ext uri="{BEBA8EAE-BF5A-486C-A8C5-ECC9F3942E4B}">
                <a14:imgProps xmlns:a14="http://schemas.microsoft.com/office/drawing/2010/main">
                  <a14:imgLayer r:embed="rId3">
                    <a14:imgEffect>
                      <a14:saturation sat="0"/>
                    </a14:imgEffect>
                    <a14:imgEffect>
                      <a14:brightnessContrast bright="25000"/>
                    </a14:imgEffect>
                  </a14:imgLayer>
                </a14:imgProps>
              </a:ext>
              <a:ext uri="{28A0092B-C50C-407E-A947-70E740481C1C}">
                <a14:useLocalDpi xmlns:a14="http://schemas.microsoft.com/office/drawing/2010/main" val="0"/>
              </a:ext>
            </a:extLst>
          </a:blip>
          <a:stretch>
            <a:fillRect/>
          </a:stretch>
        </p:blipFill>
        <p:spPr>
          <a:xfrm rot="16200000">
            <a:off x="12131856" y="9370178"/>
            <a:ext cx="158750" cy="114300"/>
          </a:xfrm>
          <a:prstGeom prst="rect">
            <a:avLst/>
          </a:prstGeom>
        </p:spPr>
      </p:pic>
      <p:cxnSp>
        <p:nvCxnSpPr>
          <p:cNvPr id="8" name="Straight Connector 7"/>
          <p:cNvCxnSpPr/>
          <p:nvPr userDrawn="1"/>
        </p:nvCxnSpPr>
        <p:spPr>
          <a:xfrm>
            <a:off x="11684470" y="9301389"/>
            <a:ext cx="0" cy="260470"/>
          </a:xfrm>
          <a:prstGeom prst="line">
            <a:avLst/>
          </a:prstGeom>
          <a:ln w="12700">
            <a:solidFill>
              <a:schemeClr val="tx1">
                <a:alpha val="75000"/>
              </a:schemeClr>
            </a:solidFill>
            <a:prstDash val="sysDot"/>
          </a:ln>
          <a:effectLst/>
        </p:spPr>
        <p:style>
          <a:lnRef idx="2">
            <a:schemeClr val="accent1"/>
          </a:lnRef>
          <a:fillRef idx="0">
            <a:schemeClr val="accent1"/>
          </a:fillRef>
          <a:effectRef idx="1">
            <a:schemeClr val="accent1"/>
          </a:effectRef>
          <a:fontRef idx="minor">
            <a:schemeClr val="tx1"/>
          </a:fontRef>
        </p:style>
      </p:cxnSp>
      <p:sp>
        <p:nvSpPr>
          <p:cNvPr id="10" name="Slide Number Placeholder 5"/>
          <p:cNvSpPr>
            <a:spLocks noGrp="1"/>
          </p:cNvSpPr>
          <p:nvPr>
            <p:ph type="sldNum" sz="quarter" idx="15"/>
          </p:nvPr>
        </p:nvSpPr>
        <p:spPr>
          <a:xfrm>
            <a:off x="11751733" y="8973857"/>
            <a:ext cx="330374" cy="519458"/>
          </a:xfrm>
        </p:spPr>
        <p:txBody>
          <a:bodyPr/>
          <a:lstStyle/>
          <a:p>
            <a:fld id="{39FF9D6F-101D-694C-B4A8-CDBC2F94FEE8}" type="slidenum">
              <a:rPr lang="en-US" smtClean="0">
                <a:solidFill>
                  <a:srgbClr val="6B6B6B"/>
                </a:solidFill>
              </a:rPr>
              <a:pPr/>
              <a:t>‹#›</a:t>
            </a:fld>
            <a:endParaRPr lang="en-US" dirty="0">
              <a:solidFill>
                <a:srgbClr val="6B6B6B"/>
              </a:solidFill>
            </a:endParaRPr>
          </a:p>
        </p:txBody>
      </p:sp>
      <p:sp>
        <p:nvSpPr>
          <p:cNvPr id="18" name="Title 17"/>
          <p:cNvSpPr>
            <a:spLocks noGrp="1"/>
          </p:cNvSpPr>
          <p:nvPr>
            <p:ph type="title"/>
          </p:nvPr>
        </p:nvSpPr>
        <p:spPr>
          <a:xfrm>
            <a:off x="650161" y="758826"/>
            <a:ext cx="11701462" cy="673607"/>
          </a:xfrm>
        </p:spPr>
        <p:txBody>
          <a:bodyPr/>
          <a:lstStyle/>
          <a:p>
            <a:r>
              <a:rPr lang="en-US"/>
              <a:t>Click to edit Master title style</a:t>
            </a:r>
          </a:p>
        </p:txBody>
      </p:sp>
      <p:sp>
        <p:nvSpPr>
          <p:cNvPr id="11" name="Text Placeholder 19"/>
          <p:cNvSpPr>
            <a:spLocks noGrp="1"/>
          </p:cNvSpPr>
          <p:nvPr>
            <p:ph type="body" sz="quarter" idx="18" hasCustomPrompt="1"/>
          </p:nvPr>
        </p:nvSpPr>
        <p:spPr>
          <a:xfrm>
            <a:off x="8499117" y="9275989"/>
            <a:ext cx="3032482" cy="368300"/>
          </a:xfrm>
        </p:spPr>
        <p:txBody>
          <a:bodyPr>
            <a:normAutofit/>
          </a:bodyPr>
          <a:lstStyle>
            <a:lvl1pPr indent="0" algn="r">
              <a:buFontTx/>
              <a:buNone/>
              <a:defRPr sz="1400" b="1" cap="all" spc="0">
                <a:solidFill>
                  <a:schemeClr val="tx1"/>
                </a:solidFill>
              </a:defRPr>
            </a:lvl1pPr>
          </a:lstStyle>
          <a:p>
            <a:pPr lvl="0"/>
            <a:r>
              <a:rPr lang="en-US" dirty="0"/>
              <a:t>#TWITTERHASHTAG</a:t>
            </a:r>
          </a:p>
        </p:txBody>
      </p:sp>
      <p:sp>
        <p:nvSpPr>
          <p:cNvPr id="15" name="Text Placeholder 37"/>
          <p:cNvSpPr>
            <a:spLocks noGrp="1"/>
          </p:cNvSpPr>
          <p:nvPr>
            <p:ph type="body" sz="quarter" idx="16" hasCustomPrompt="1"/>
          </p:nvPr>
        </p:nvSpPr>
        <p:spPr>
          <a:xfrm>
            <a:off x="650875" y="8616949"/>
            <a:ext cx="12352337" cy="545671"/>
          </a:xfrm>
          <a:prstGeom prst="rect">
            <a:avLst/>
          </a:prstGeom>
        </p:spPr>
        <p:txBody>
          <a:bodyPr>
            <a:normAutofit/>
          </a:bodyPr>
          <a:lstStyle>
            <a:lvl1pPr marL="0" indent="0" algn="l">
              <a:buNone/>
              <a:defRPr sz="1200" b="1" i="0" cap="all" spc="0">
                <a:solidFill>
                  <a:schemeClr val="tx1"/>
                </a:solidFill>
                <a:latin typeface="+mn-lt"/>
              </a:defRPr>
            </a:lvl1pPr>
          </a:lstStyle>
          <a:p>
            <a:pPr lvl="0"/>
            <a:r>
              <a:rPr lang="en-US" dirty="0"/>
              <a:t>Source: Insert here</a:t>
            </a:r>
          </a:p>
        </p:txBody>
      </p:sp>
    </p:spTree>
    <p:extLst>
      <p:ext uri="{BB962C8B-B14F-4D97-AF65-F5344CB8AC3E}">
        <p14:creationId xmlns:p14="http://schemas.microsoft.com/office/powerpoint/2010/main" val="1487633727"/>
      </p:ext>
    </p:extLst>
  </p:cSld>
  <p:clrMapOvr>
    <a:masterClrMapping/>
  </p:clrMapOvr>
  <mc:AlternateContent xmlns:mc="http://schemas.openxmlformats.org/markup-compatibility/2006" xmlns:p14="http://schemas.microsoft.com/office/powerpoint/2010/main">
    <mc:Choice Requires="p14">
      <p:transition spd="slow" p14:dur="2000" advClick="0" advTm="20000"/>
    </mc:Choice>
    <mc:Fallback xmlns="">
      <p:transition spd="slow" advClick="0" advTm="2000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llustrator Chart">
    <p:spTree>
      <p:nvGrpSpPr>
        <p:cNvPr id="1" name=""/>
        <p:cNvGrpSpPr/>
        <p:nvPr/>
      </p:nvGrpSpPr>
      <p:grpSpPr>
        <a:xfrm>
          <a:off x="0" y="0"/>
          <a:ext cx="0" cy="0"/>
          <a:chOff x="0" y="0"/>
          <a:chExt cx="0" cy="0"/>
        </a:xfrm>
      </p:grpSpPr>
      <p:sp>
        <p:nvSpPr>
          <p:cNvPr id="5" name="Picture Placeholder 13"/>
          <p:cNvSpPr>
            <a:spLocks noGrp="1"/>
          </p:cNvSpPr>
          <p:nvPr>
            <p:ph type="pic" sz="quarter" idx="16"/>
          </p:nvPr>
        </p:nvSpPr>
        <p:spPr>
          <a:xfrm>
            <a:off x="650875" y="2232025"/>
            <a:ext cx="11701463" cy="6035675"/>
          </a:xfrm>
        </p:spPr>
        <p:txBody>
          <a:bodyPr/>
          <a:lstStyle/>
          <a:p>
            <a:r>
              <a:rPr lang="en-US" dirty="0"/>
              <a:t>Click icon to add picture</a:t>
            </a:r>
          </a:p>
        </p:txBody>
      </p:sp>
      <p:sp>
        <p:nvSpPr>
          <p:cNvPr id="6" name="Rectangle 5"/>
          <p:cNvSpPr/>
          <p:nvPr userDrawn="1"/>
        </p:nvSpPr>
        <p:spPr>
          <a:xfrm>
            <a:off x="0" y="9162621"/>
            <a:ext cx="13003213" cy="594154"/>
          </a:xfrm>
          <a:prstGeom prst="rect">
            <a:avLst/>
          </a:prstGeom>
          <a:solidFill>
            <a:schemeClr val="bg2">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pic>
        <p:nvPicPr>
          <p:cNvPr id="7" name="Picture 6" descr="arrow_blue.png"/>
          <p:cNvPicPr>
            <a:picLocks noChangeAspect="1"/>
          </p:cNvPicPr>
          <p:nvPr userDrawn="1"/>
        </p:nvPicPr>
        <p:blipFill>
          <a:blip r:embed="rId2">
            <a:extLst>
              <a:ext uri="{BEBA8EAE-BF5A-486C-A8C5-ECC9F3942E4B}">
                <a14:imgProps xmlns:a14="http://schemas.microsoft.com/office/drawing/2010/main">
                  <a14:imgLayer r:embed="rId3">
                    <a14:imgEffect>
                      <a14:saturation sat="0"/>
                    </a14:imgEffect>
                    <a14:imgEffect>
                      <a14:brightnessContrast bright="25000"/>
                    </a14:imgEffect>
                  </a14:imgLayer>
                </a14:imgProps>
              </a:ext>
              <a:ext uri="{28A0092B-C50C-407E-A947-70E740481C1C}">
                <a14:useLocalDpi xmlns:a14="http://schemas.microsoft.com/office/drawing/2010/main" val="0"/>
              </a:ext>
            </a:extLst>
          </a:blip>
          <a:stretch>
            <a:fillRect/>
          </a:stretch>
        </p:blipFill>
        <p:spPr>
          <a:xfrm rot="16200000">
            <a:off x="12131856" y="9370178"/>
            <a:ext cx="158750" cy="114300"/>
          </a:xfrm>
          <a:prstGeom prst="rect">
            <a:avLst/>
          </a:prstGeom>
        </p:spPr>
      </p:pic>
      <p:cxnSp>
        <p:nvCxnSpPr>
          <p:cNvPr id="8" name="Straight Connector 7"/>
          <p:cNvCxnSpPr/>
          <p:nvPr userDrawn="1"/>
        </p:nvCxnSpPr>
        <p:spPr>
          <a:xfrm>
            <a:off x="11684470" y="9301389"/>
            <a:ext cx="0" cy="260470"/>
          </a:xfrm>
          <a:prstGeom prst="line">
            <a:avLst/>
          </a:prstGeom>
          <a:ln w="12700">
            <a:solidFill>
              <a:schemeClr val="tx1">
                <a:alpha val="75000"/>
              </a:schemeClr>
            </a:solidFill>
            <a:prstDash val="sysDot"/>
          </a:ln>
          <a:effectLst/>
        </p:spPr>
        <p:style>
          <a:lnRef idx="2">
            <a:schemeClr val="accent1"/>
          </a:lnRef>
          <a:fillRef idx="0">
            <a:schemeClr val="accent1"/>
          </a:fillRef>
          <a:effectRef idx="1">
            <a:schemeClr val="accent1"/>
          </a:effectRef>
          <a:fontRef idx="minor">
            <a:schemeClr val="tx1"/>
          </a:fontRef>
        </p:style>
      </p:cxnSp>
      <p:sp>
        <p:nvSpPr>
          <p:cNvPr id="9" name="Slide Number Placeholder 5"/>
          <p:cNvSpPr>
            <a:spLocks noGrp="1"/>
          </p:cNvSpPr>
          <p:nvPr>
            <p:ph type="sldNum" sz="quarter" idx="15"/>
          </p:nvPr>
        </p:nvSpPr>
        <p:spPr>
          <a:xfrm>
            <a:off x="11751733" y="8973857"/>
            <a:ext cx="330374" cy="519458"/>
          </a:xfrm>
        </p:spPr>
        <p:txBody>
          <a:bodyPr/>
          <a:lstStyle/>
          <a:p>
            <a:fld id="{39FF9D6F-101D-694C-B4A8-CDBC2F94FEE8}" type="slidenum">
              <a:rPr lang="en-US" smtClean="0">
                <a:solidFill>
                  <a:srgbClr val="6B6B6B"/>
                </a:solidFill>
              </a:rPr>
              <a:pPr/>
              <a:t>‹#›</a:t>
            </a:fld>
            <a:endParaRPr lang="en-US" dirty="0">
              <a:solidFill>
                <a:srgbClr val="6B6B6B"/>
              </a:solidFill>
            </a:endParaRPr>
          </a:p>
        </p:txBody>
      </p:sp>
      <p:sp>
        <p:nvSpPr>
          <p:cNvPr id="11" name="Text Placeholder 19"/>
          <p:cNvSpPr>
            <a:spLocks noGrp="1"/>
          </p:cNvSpPr>
          <p:nvPr>
            <p:ph type="body" sz="quarter" idx="17" hasCustomPrompt="1"/>
          </p:nvPr>
        </p:nvSpPr>
        <p:spPr>
          <a:xfrm>
            <a:off x="8499117" y="9275989"/>
            <a:ext cx="3032482" cy="368300"/>
          </a:xfrm>
        </p:spPr>
        <p:txBody>
          <a:bodyPr>
            <a:normAutofit/>
          </a:bodyPr>
          <a:lstStyle>
            <a:lvl1pPr indent="0" algn="r">
              <a:buFontTx/>
              <a:buNone/>
              <a:defRPr sz="1400" b="1" cap="all" spc="0">
                <a:solidFill>
                  <a:schemeClr val="tx1"/>
                </a:solidFill>
              </a:defRPr>
            </a:lvl1pPr>
          </a:lstStyle>
          <a:p>
            <a:pPr lvl="0"/>
            <a:r>
              <a:rPr lang="en-US" dirty="0"/>
              <a:t>#TWITTERHASHTAG</a:t>
            </a:r>
          </a:p>
        </p:txBody>
      </p:sp>
      <p:sp>
        <p:nvSpPr>
          <p:cNvPr id="12" name="Title 1"/>
          <p:cNvSpPr>
            <a:spLocks noGrp="1"/>
          </p:cNvSpPr>
          <p:nvPr>
            <p:ph type="title"/>
          </p:nvPr>
        </p:nvSpPr>
        <p:spPr>
          <a:xfrm>
            <a:off x="650161" y="758826"/>
            <a:ext cx="11701462" cy="673607"/>
          </a:xfrm>
        </p:spPr>
        <p:txBody>
          <a:bodyPr/>
          <a:lstStyle/>
          <a:p>
            <a:r>
              <a:rPr lang="en-US"/>
              <a:t>Click to edit Master title style</a:t>
            </a:r>
            <a:endParaRPr lang="en-US" dirty="0"/>
          </a:p>
        </p:txBody>
      </p:sp>
      <p:sp>
        <p:nvSpPr>
          <p:cNvPr id="13" name="Subtitle 2"/>
          <p:cNvSpPr>
            <a:spLocks noGrp="1"/>
          </p:cNvSpPr>
          <p:nvPr>
            <p:ph type="subTitle" idx="1" hasCustomPrompt="1"/>
          </p:nvPr>
        </p:nvSpPr>
        <p:spPr>
          <a:xfrm>
            <a:off x="650160" y="1432433"/>
            <a:ext cx="11701463" cy="531559"/>
          </a:xfrm>
          <a:prstGeom prst="rect">
            <a:avLst/>
          </a:prstGeom>
        </p:spPr>
        <p:txBody>
          <a:bodyPr/>
          <a:lstStyle>
            <a:lvl1pPr marL="0" indent="0" algn="l">
              <a:spcBef>
                <a:spcPts val="0"/>
              </a:spcBef>
              <a:buNone/>
              <a:defRPr sz="1800" b="0" i="0" cap="none" spc="0" baseline="0">
                <a:solidFill>
                  <a:schemeClr val="tx1"/>
                </a:solidFill>
              </a:defRPr>
            </a:lvl1pPr>
            <a:lvl2pPr marL="650276" indent="0" algn="ctr">
              <a:buNone/>
              <a:defRPr>
                <a:solidFill>
                  <a:schemeClr val="tx1">
                    <a:tint val="75000"/>
                  </a:schemeClr>
                </a:solidFill>
              </a:defRPr>
            </a:lvl2pPr>
            <a:lvl3pPr marL="1300551" indent="0" algn="ctr">
              <a:buNone/>
              <a:defRPr>
                <a:solidFill>
                  <a:schemeClr val="tx1">
                    <a:tint val="75000"/>
                  </a:schemeClr>
                </a:solidFill>
              </a:defRPr>
            </a:lvl3pPr>
            <a:lvl4pPr marL="1950827" indent="0" algn="ctr">
              <a:buNone/>
              <a:defRPr>
                <a:solidFill>
                  <a:schemeClr val="tx1">
                    <a:tint val="75000"/>
                  </a:schemeClr>
                </a:solidFill>
              </a:defRPr>
            </a:lvl4pPr>
            <a:lvl5pPr marL="2601102" indent="0" algn="ctr">
              <a:buNone/>
              <a:defRPr>
                <a:solidFill>
                  <a:schemeClr val="tx1">
                    <a:tint val="75000"/>
                  </a:schemeClr>
                </a:solidFill>
              </a:defRPr>
            </a:lvl5pPr>
            <a:lvl6pPr marL="3251378" indent="0" algn="ctr">
              <a:buNone/>
              <a:defRPr>
                <a:solidFill>
                  <a:schemeClr val="tx1">
                    <a:tint val="75000"/>
                  </a:schemeClr>
                </a:solidFill>
              </a:defRPr>
            </a:lvl6pPr>
            <a:lvl7pPr marL="3901653" indent="0" algn="ctr">
              <a:buNone/>
              <a:defRPr>
                <a:solidFill>
                  <a:schemeClr val="tx1">
                    <a:tint val="75000"/>
                  </a:schemeClr>
                </a:solidFill>
              </a:defRPr>
            </a:lvl7pPr>
            <a:lvl8pPr marL="4551929" indent="0" algn="ctr">
              <a:buNone/>
              <a:defRPr>
                <a:solidFill>
                  <a:schemeClr val="tx1">
                    <a:tint val="75000"/>
                  </a:schemeClr>
                </a:solidFill>
              </a:defRPr>
            </a:lvl8pPr>
            <a:lvl9pPr marL="5202204" indent="0" algn="ctr">
              <a:buNone/>
              <a:defRPr>
                <a:solidFill>
                  <a:schemeClr val="tx1">
                    <a:tint val="75000"/>
                  </a:schemeClr>
                </a:solidFill>
              </a:defRPr>
            </a:lvl9pPr>
          </a:lstStyle>
          <a:p>
            <a:r>
              <a:rPr lang="en-US" dirty="0"/>
              <a:t>Click to edit table/chart subtitle</a:t>
            </a:r>
          </a:p>
        </p:txBody>
      </p:sp>
      <p:sp>
        <p:nvSpPr>
          <p:cNvPr id="18" name="Text Placeholder 37"/>
          <p:cNvSpPr>
            <a:spLocks noGrp="1"/>
          </p:cNvSpPr>
          <p:nvPr>
            <p:ph type="body" sz="quarter" idx="18" hasCustomPrompt="1"/>
          </p:nvPr>
        </p:nvSpPr>
        <p:spPr>
          <a:xfrm>
            <a:off x="650875" y="8616949"/>
            <a:ext cx="12352337" cy="545671"/>
          </a:xfrm>
          <a:prstGeom prst="rect">
            <a:avLst/>
          </a:prstGeom>
        </p:spPr>
        <p:txBody>
          <a:bodyPr>
            <a:normAutofit/>
          </a:bodyPr>
          <a:lstStyle>
            <a:lvl1pPr marL="0" indent="0" algn="l">
              <a:buNone/>
              <a:defRPr sz="1200" b="1" i="0" cap="all" spc="0">
                <a:solidFill>
                  <a:schemeClr val="tx1"/>
                </a:solidFill>
                <a:latin typeface="+mn-lt"/>
              </a:defRPr>
            </a:lvl1pPr>
          </a:lstStyle>
          <a:p>
            <a:pPr lvl="0"/>
            <a:r>
              <a:rPr lang="en-US" dirty="0"/>
              <a:t>Source: Insert here</a:t>
            </a:r>
          </a:p>
        </p:txBody>
      </p:sp>
    </p:spTree>
    <p:extLst>
      <p:ext uri="{BB962C8B-B14F-4D97-AF65-F5344CB8AC3E}">
        <p14:creationId xmlns:p14="http://schemas.microsoft.com/office/powerpoint/2010/main" val="3817572816"/>
      </p:ext>
    </p:extLst>
  </p:cSld>
  <p:clrMapOvr>
    <a:masterClrMapping/>
  </p:clrMapOvr>
  <mc:AlternateContent xmlns:mc="http://schemas.openxmlformats.org/markup-compatibility/2006" xmlns:p14="http://schemas.microsoft.com/office/powerpoint/2010/main">
    <mc:Choice Requires="p14">
      <p:transition spd="slow" p14:dur="2000" advClick="0" advTm="20000"/>
    </mc:Choice>
    <mc:Fallback xmlns="">
      <p:transition spd="slow" advClick="0" advTm="2000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Maps">
    <p:spTree>
      <p:nvGrpSpPr>
        <p:cNvPr id="1" name=""/>
        <p:cNvGrpSpPr/>
        <p:nvPr/>
      </p:nvGrpSpPr>
      <p:grpSpPr>
        <a:xfrm>
          <a:off x="0" y="0"/>
          <a:ext cx="0" cy="0"/>
          <a:chOff x="0" y="0"/>
          <a:chExt cx="0" cy="0"/>
        </a:xfrm>
      </p:grpSpPr>
      <p:sp>
        <p:nvSpPr>
          <p:cNvPr id="48" name="Rectangle 47"/>
          <p:cNvSpPr/>
          <p:nvPr userDrawn="1"/>
        </p:nvSpPr>
        <p:spPr>
          <a:xfrm>
            <a:off x="0" y="9162621"/>
            <a:ext cx="13003213" cy="594154"/>
          </a:xfrm>
          <a:prstGeom prst="rect">
            <a:avLst/>
          </a:prstGeom>
          <a:solidFill>
            <a:schemeClr val="bg2">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
        <p:nvSpPr>
          <p:cNvPr id="44" name="Rectangle 43"/>
          <p:cNvSpPr/>
          <p:nvPr userDrawn="1"/>
        </p:nvSpPr>
        <p:spPr>
          <a:xfrm flipV="1">
            <a:off x="-1587" y="0"/>
            <a:ext cx="4346578" cy="8973856"/>
          </a:xfrm>
          <a:prstGeom prst="rect">
            <a:avLst/>
          </a:prstGeom>
          <a:solidFill>
            <a:srgbClr val="E8E8E8"/>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prstClr val="white"/>
              </a:solidFill>
            </a:endParaRPr>
          </a:p>
        </p:txBody>
      </p:sp>
      <p:pic>
        <p:nvPicPr>
          <p:cNvPr id="21" name="Picture 20" descr="arrow_blue.png"/>
          <p:cNvPicPr>
            <a:picLocks noChangeAspect="1"/>
          </p:cNvPicPr>
          <p:nvPr userDrawn="1"/>
        </p:nvPicPr>
        <p:blipFill>
          <a:blip r:embed="rId2">
            <a:extLst>
              <a:ext uri="{BEBA8EAE-BF5A-486C-A8C5-ECC9F3942E4B}">
                <a14:imgProps xmlns:a14="http://schemas.microsoft.com/office/drawing/2010/main">
                  <a14:imgLayer r:embed="rId3">
                    <a14:imgEffect>
                      <a14:saturation sat="0"/>
                    </a14:imgEffect>
                    <a14:imgEffect>
                      <a14:brightnessContrast bright="25000"/>
                    </a14:imgEffect>
                  </a14:imgLayer>
                </a14:imgProps>
              </a:ext>
              <a:ext uri="{28A0092B-C50C-407E-A947-70E740481C1C}">
                <a14:useLocalDpi xmlns:a14="http://schemas.microsoft.com/office/drawing/2010/main" val="0"/>
              </a:ext>
            </a:extLst>
          </a:blip>
          <a:stretch>
            <a:fillRect/>
          </a:stretch>
        </p:blipFill>
        <p:spPr>
          <a:xfrm rot="16200000">
            <a:off x="12131856" y="9370178"/>
            <a:ext cx="158750" cy="114300"/>
          </a:xfrm>
          <a:prstGeom prst="rect">
            <a:avLst/>
          </a:prstGeom>
        </p:spPr>
      </p:pic>
      <p:cxnSp>
        <p:nvCxnSpPr>
          <p:cNvPr id="22" name="Straight Connector 21"/>
          <p:cNvCxnSpPr/>
          <p:nvPr userDrawn="1"/>
        </p:nvCxnSpPr>
        <p:spPr>
          <a:xfrm>
            <a:off x="11684470" y="9301389"/>
            <a:ext cx="0" cy="260470"/>
          </a:xfrm>
          <a:prstGeom prst="line">
            <a:avLst/>
          </a:prstGeom>
          <a:ln w="12700">
            <a:solidFill>
              <a:schemeClr val="tx1">
                <a:alpha val="75000"/>
              </a:schemeClr>
            </a:solidFill>
            <a:prstDash val="sysDot"/>
          </a:ln>
          <a:effectLst/>
        </p:spPr>
        <p:style>
          <a:lnRef idx="2">
            <a:schemeClr val="accent1"/>
          </a:lnRef>
          <a:fillRef idx="0">
            <a:schemeClr val="accent1"/>
          </a:fillRef>
          <a:effectRef idx="1">
            <a:schemeClr val="accent1"/>
          </a:effectRef>
          <a:fontRef idx="minor">
            <a:schemeClr val="tx1"/>
          </a:fontRef>
        </p:style>
      </p:cxnSp>
      <p:sp>
        <p:nvSpPr>
          <p:cNvPr id="24" name="Slide Number Placeholder 5"/>
          <p:cNvSpPr>
            <a:spLocks noGrp="1"/>
          </p:cNvSpPr>
          <p:nvPr>
            <p:ph type="sldNum" sz="quarter" idx="15"/>
          </p:nvPr>
        </p:nvSpPr>
        <p:spPr>
          <a:xfrm>
            <a:off x="11751733" y="8973857"/>
            <a:ext cx="330374" cy="519458"/>
          </a:xfrm>
        </p:spPr>
        <p:txBody>
          <a:bodyPr/>
          <a:lstStyle/>
          <a:p>
            <a:fld id="{39FF9D6F-101D-694C-B4A8-CDBC2F94FEE8}" type="slidenum">
              <a:rPr lang="en-US" smtClean="0">
                <a:solidFill>
                  <a:srgbClr val="6B6B6B"/>
                </a:solidFill>
              </a:rPr>
              <a:pPr/>
              <a:t>‹#›</a:t>
            </a:fld>
            <a:endParaRPr lang="en-US" dirty="0">
              <a:solidFill>
                <a:srgbClr val="6B6B6B"/>
              </a:solidFill>
            </a:endParaRPr>
          </a:p>
        </p:txBody>
      </p:sp>
      <p:sp>
        <p:nvSpPr>
          <p:cNvPr id="26" name="Picture Placeholder 25"/>
          <p:cNvSpPr>
            <a:spLocks noGrp="1"/>
          </p:cNvSpPr>
          <p:nvPr>
            <p:ph type="pic" sz="quarter" idx="16"/>
          </p:nvPr>
        </p:nvSpPr>
        <p:spPr>
          <a:xfrm>
            <a:off x="4581431" y="0"/>
            <a:ext cx="8421781" cy="8973856"/>
          </a:xfrm>
        </p:spPr>
        <p:txBody>
          <a:bodyPr/>
          <a:lstStyle/>
          <a:p>
            <a:r>
              <a:rPr lang="en-US" dirty="0"/>
              <a:t>Click icon to add picture</a:t>
            </a:r>
          </a:p>
        </p:txBody>
      </p:sp>
      <p:sp>
        <p:nvSpPr>
          <p:cNvPr id="42" name="Rounded Rectangle 41"/>
          <p:cNvSpPr/>
          <p:nvPr userDrawn="1"/>
        </p:nvSpPr>
        <p:spPr>
          <a:xfrm rot="16200000">
            <a:off x="4021197" y="1735904"/>
            <a:ext cx="607039" cy="513430"/>
          </a:xfrm>
          <a:prstGeom prst="round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prstClr val="white"/>
              </a:solidFill>
            </a:endParaRPr>
          </a:p>
        </p:txBody>
      </p:sp>
      <p:pic>
        <p:nvPicPr>
          <p:cNvPr id="43" name="Picture 42" descr="arrow_blue.pn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rot="16200000">
            <a:off x="4160841" y="1881034"/>
            <a:ext cx="317500" cy="228600"/>
          </a:xfrm>
          <a:prstGeom prst="rect">
            <a:avLst/>
          </a:prstGeom>
        </p:spPr>
      </p:pic>
      <p:sp>
        <p:nvSpPr>
          <p:cNvPr id="13" name="Text Placeholder 37"/>
          <p:cNvSpPr>
            <a:spLocks noGrp="1"/>
          </p:cNvSpPr>
          <p:nvPr>
            <p:ph type="body" sz="quarter" idx="17" hasCustomPrompt="1"/>
          </p:nvPr>
        </p:nvSpPr>
        <p:spPr>
          <a:xfrm>
            <a:off x="650875" y="6388100"/>
            <a:ext cx="3527425" cy="1701800"/>
          </a:xfrm>
          <a:prstGeom prst="rect">
            <a:avLst/>
          </a:prstGeom>
        </p:spPr>
        <p:txBody>
          <a:bodyPr>
            <a:normAutofit/>
          </a:bodyPr>
          <a:lstStyle>
            <a:lvl1pPr marL="0" indent="0" algn="l">
              <a:buNone/>
              <a:defRPr sz="1300" b="1" i="0" cap="all" spc="0">
                <a:solidFill>
                  <a:schemeClr val="tx1"/>
                </a:solidFill>
                <a:latin typeface="+mn-lt"/>
              </a:defRPr>
            </a:lvl1pPr>
          </a:lstStyle>
          <a:p>
            <a:pPr lvl="0"/>
            <a:r>
              <a:rPr lang="en-US" dirty="0"/>
              <a:t>Source: Insert here</a:t>
            </a:r>
          </a:p>
        </p:txBody>
      </p:sp>
      <p:sp>
        <p:nvSpPr>
          <p:cNvPr id="14" name="Title 13"/>
          <p:cNvSpPr>
            <a:spLocks noGrp="1"/>
          </p:cNvSpPr>
          <p:nvPr>
            <p:ph type="title"/>
          </p:nvPr>
        </p:nvSpPr>
        <p:spPr>
          <a:xfrm>
            <a:off x="650161" y="758826"/>
            <a:ext cx="3417840" cy="2847974"/>
          </a:xfrm>
        </p:spPr>
        <p:txBody>
          <a:bodyPr/>
          <a:lstStyle/>
          <a:p>
            <a:r>
              <a:rPr lang="en-US"/>
              <a:t>Click to edit Master title style</a:t>
            </a:r>
            <a:endParaRPr lang="en-US" dirty="0"/>
          </a:p>
        </p:txBody>
      </p:sp>
      <p:sp>
        <p:nvSpPr>
          <p:cNvPr id="15" name="Text Placeholder 19"/>
          <p:cNvSpPr>
            <a:spLocks noGrp="1"/>
          </p:cNvSpPr>
          <p:nvPr>
            <p:ph type="body" sz="quarter" idx="18" hasCustomPrompt="1"/>
          </p:nvPr>
        </p:nvSpPr>
        <p:spPr>
          <a:xfrm>
            <a:off x="8499117" y="9275989"/>
            <a:ext cx="3032482" cy="368300"/>
          </a:xfrm>
        </p:spPr>
        <p:txBody>
          <a:bodyPr>
            <a:normAutofit/>
          </a:bodyPr>
          <a:lstStyle>
            <a:lvl1pPr indent="0" algn="r">
              <a:buFontTx/>
              <a:buNone/>
              <a:defRPr sz="1400" b="1" cap="all" spc="0">
                <a:solidFill>
                  <a:schemeClr val="tx1"/>
                </a:solidFill>
              </a:defRPr>
            </a:lvl1pPr>
          </a:lstStyle>
          <a:p>
            <a:pPr lvl="0"/>
            <a:r>
              <a:rPr lang="en-US" dirty="0"/>
              <a:t>#TWITTERHASHTAG</a:t>
            </a:r>
          </a:p>
        </p:txBody>
      </p:sp>
    </p:spTree>
    <p:extLst>
      <p:ext uri="{BB962C8B-B14F-4D97-AF65-F5344CB8AC3E}">
        <p14:creationId xmlns:p14="http://schemas.microsoft.com/office/powerpoint/2010/main" val="4038612161"/>
      </p:ext>
    </p:extLst>
  </p:cSld>
  <p:clrMapOvr>
    <a:masterClrMapping/>
  </p:clrMapOvr>
  <mc:AlternateContent xmlns:mc="http://schemas.openxmlformats.org/markup-compatibility/2006" xmlns:p14="http://schemas.microsoft.com/office/powerpoint/2010/main">
    <mc:Choice Requires="p14">
      <p:transition spd="slow" p14:dur="2000" advClick="0" advTm="20000"/>
    </mc:Choice>
    <mc:Fallback xmlns="">
      <p:transition spd="slow" advClick="0" advTm="2000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Horizontal Image">
    <p:spTree>
      <p:nvGrpSpPr>
        <p:cNvPr id="1" name=""/>
        <p:cNvGrpSpPr/>
        <p:nvPr/>
      </p:nvGrpSpPr>
      <p:grpSpPr>
        <a:xfrm>
          <a:off x="0" y="0"/>
          <a:ext cx="0" cy="0"/>
          <a:chOff x="0" y="0"/>
          <a:chExt cx="0" cy="0"/>
        </a:xfrm>
      </p:grpSpPr>
      <p:sp>
        <p:nvSpPr>
          <p:cNvPr id="14" name="Picture Placeholder 13"/>
          <p:cNvSpPr>
            <a:spLocks noGrp="1"/>
          </p:cNvSpPr>
          <p:nvPr>
            <p:ph type="pic" sz="quarter" idx="16"/>
          </p:nvPr>
        </p:nvSpPr>
        <p:spPr>
          <a:xfrm>
            <a:off x="650875" y="2092325"/>
            <a:ext cx="11701463" cy="6337300"/>
          </a:xfrm>
        </p:spPr>
        <p:txBody>
          <a:bodyPr/>
          <a:lstStyle/>
          <a:p>
            <a:r>
              <a:rPr lang="en-US" dirty="0"/>
              <a:t>Click icon to add picture</a:t>
            </a:r>
          </a:p>
        </p:txBody>
      </p:sp>
      <p:sp>
        <p:nvSpPr>
          <p:cNvPr id="8" name="Rectangle 7"/>
          <p:cNvSpPr/>
          <p:nvPr userDrawn="1"/>
        </p:nvSpPr>
        <p:spPr>
          <a:xfrm>
            <a:off x="0" y="9162621"/>
            <a:ext cx="13003213" cy="594154"/>
          </a:xfrm>
          <a:prstGeom prst="rect">
            <a:avLst/>
          </a:prstGeom>
          <a:solidFill>
            <a:schemeClr val="bg2">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pic>
        <p:nvPicPr>
          <p:cNvPr id="9" name="Picture 8" descr="arrow_blue.png"/>
          <p:cNvPicPr>
            <a:picLocks noChangeAspect="1"/>
          </p:cNvPicPr>
          <p:nvPr userDrawn="1"/>
        </p:nvPicPr>
        <p:blipFill>
          <a:blip r:embed="rId2">
            <a:extLst>
              <a:ext uri="{BEBA8EAE-BF5A-486C-A8C5-ECC9F3942E4B}">
                <a14:imgProps xmlns:a14="http://schemas.microsoft.com/office/drawing/2010/main">
                  <a14:imgLayer r:embed="rId3">
                    <a14:imgEffect>
                      <a14:saturation sat="0"/>
                    </a14:imgEffect>
                    <a14:imgEffect>
                      <a14:brightnessContrast bright="25000"/>
                    </a14:imgEffect>
                  </a14:imgLayer>
                </a14:imgProps>
              </a:ext>
              <a:ext uri="{28A0092B-C50C-407E-A947-70E740481C1C}">
                <a14:useLocalDpi xmlns:a14="http://schemas.microsoft.com/office/drawing/2010/main" val="0"/>
              </a:ext>
            </a:extLst>
          </a:blip>
          <a:stretch>
            <a:fillRect/>
          </a:stretch>
        </p:blipFill>
        <p:spPr>
          <a:xfrm rot="16200000">
            <a:off x="12131856" y="9370178"/>
            <a:ext cx="158750" cy="114300"/>
          </a:xfrm>
          <a:prstGeom prst="rect">
            <a:avLst/>
          </a:prstGeom>
        </p:spPr>
      </p:pic>
      <p:cxnSp>
        <p:nvCxnSpPr>
          <p:cNvPr id="10" name="Straight Connector 9"/>
          <p:cNvCxnSpPr/>
          <p:nvPr userDrawn="1"/>
        </p:nvCxnSpPr>
        <p:spPr>
          <a:xfrm>
            <a:off x="11684470" y="9301389"/>
            <a:ext cx="0" cy="260470"/>
          </a:xfrm>
          <a:prstGeom prst="line">
            <a:avLst/>
          </a:prstGeom>
          <a:ln w="12700">
            <a:solidFill>
              <a:schemeClr val="tx1">
                <a:alpha val="75000"/>
              </a:schemeClr>
            </a:solidFill>
            <a:prstDash val="sysDot"/>
          </a:ln>
          <a:effectLst/>
        </p:spPr>
        <p:style>
          <a:lnRef idx="2">
            <a:schemeClr val="accent1"/>
          </a:lnRef>
          <a:fillRef idx="0">
            <a:schemeClr val="accent1"/>
          </a:fillRef>
          <a:effectRef idx="1">
            <a:schemeClr val="accent1"/>
          </a:effectRef>
          <a:fontRef idx="minor">
            <a:schemeClr val="tx1"/>
          </a:fontRef>
        </p:style>
      </p:cxnSp>
      <p:sp>
        <p:nvSpPr>
          <p:cNvPr id="11" name="Slide Number Placeholder 5"/>
          <p:cNvSpPr>
            <a:spLocks noGrp="1"/>
          </p:cNvSpPr>
          <p:nvPr>
            <p:ph type="sldNum" sz="quarter" idx="15"/>
          </p:nvPr>
        </p:nvSpPr>
        <p:spPr>
          <a:xfrm>
            <a:off x="11751733" y="8973857"/>
            <a:ext cx="330374" cy="519458"/>
          </a:xfrm>
        </p:spPr>
        <p:txBody>
          <a:bodyPr/>
          <a:lstStyle/>
          <a:p>
            <a:fld id="{39FF9D6F-101D-694C-B4A8-CDBC2F94FEE8}" type="slidenum">
              <a:rPr lang="en-US" smtClean="0">
                <a:solidFill>
                  <a:srgbClr val="6B6B6B"/>
                </a:solidFill>
              </a:rPr>
              <a:pPr/>
              <a:t>‹#›</a:t>
            </a:fld>
            <a:endParaRPr lang="en-US" dirty="0">
              <a:solidFill>
                <a:srgbClr val="6B6B6B"/>
              </a:solidFill>
            </a:endParaRPr>
          </a:p>
        </p:txBody>
      </p:sp>
      <p:sp>
        <p:nvSpPr>
          <p:cNvPr id="20" name="Title 1"/>
          <p:cNvSpPr>
            <a:spLocks noGrp="1"/>
          </p:cNvSpPr>
          <p:nvPr>
            <p:ph type="title"/>
          </p:nvPr>
        </p:nvSpPr>
        <p:spPr>
          <a:xfrm>
            <a:off x="650161" y="758826"/>
            <a:ext cx="11701462" cy="1177926"/>
          </a:xfrm>
        </p:spPr>
        <p:txBody>
          <a:bodyPr/>
          <a:lstStyle/>
          <a:p>
            <a:r>
              <a:rPr lang="en-US"/>
              <a:t>Click to edit Master title style</a:t>
            </a:r>
            <a:endParaRPr lang="en-US" dirty="0"/>
          </a:p>
        </p:txBody>
      </p:sp>
      <p:sp>
        <p:nvSpPr>
          <p:cNvPr id="13" name="Text Placeholder 19"/>
          <p:cNvSpPr>
            <a:spLocks noGrp="1"/>
          </p:cNvSpPr>
          <p:nvPr>
            <p:ph type="body" sz="quarter" idx="17" hasCustomPrompt="1"/>
          </p:nvPr>
        </p:nvSpPr>
        <p:spPr>
          <a:xfrm>
            <a:off x="8499117" y="9275989"/>
            <a:ext cx="3032482" cy="368300"/>
          </a:xfrm>
        </p:spPr>
        <p:txBody>
          <a:bodyPr>
            <a:normAutofit/>
          </a:bodyPr>
          <a:lstStyle>
            <a:lvl1pPr indent="0" algn="r">
              <a:buFontTx/>
              <a:buNone/>
              <a:defRPr sz="1400" b="1" cap="all" spc="0">
                <a:solidFill>
                  <a:schemeClr val="tx1"/>
                </a:solidFill>
              </a:defRPr>
            </a:lvl1pPr>
          </a:lstStyle>
          <a:p>
            <a:pPr lvl="0"/>
            <a:r>
              <a:rPr lang="en-US" dirty="0"/>
              <a:t>#TWITTERHASHTAG</a:t>
            </a:r>
          </a:p>
        </p:txBody>
      </p:sp>
    </p:spTree>
    <p:extLst>
      <p:ext uri="{BB962C8B-B14F-4D97-AF65-F5344CB8AC3E}">
        <p14:creationId xmlns:p14="http://schemas.microsoft.com/office/powerpoint/2010/main" val="4223186187"/>
      </p:ext>
    </p:extLst>
  </p:cSld>
  <p:clrMapOvr>
    <a:masterClrMapping/>
  </p:clrMapOvr>
  <mc:AlternateContent xmlns:mc="http://schemas.openxmlformats.org/markup-compatibility/2006" xmlns:p14="http://schemas.microsoft.com/office/powerpoint/2010/main">
    <mc:Choice Requires="p14">
      <p:transition spd="slow" p14:dur="2000" advClick="0" advTm="20000"/>
    </mc:Choice>
    <mc:Fallback xmlns="">
      <p:transition spd="slow" advClick="0" advTm="2000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17" name="Table Placeholder 16"/>
          <p:cNvSpPr>
            <a:spLocks noGrp="1"/>
          </p:cNvSpPr>
          <p:nvPr>
            <p:ph type="tbl" sz="quarter" idx="19"/>
          </p:nvPr>
        </p:nvSpPr>
        <p:spPr>
          <a:xfrm>
            <a:off x="650875" y="2232025"/>
            <a:ext cx="11701463" cy="6197600"/>
          </a:xfrm>
        </p:spPr>
        <p:txBody>
          <a:bodyPr/>
          <a:lstStyle/>
          <a:p>
            <a:r>
              <a:rPr lang="en-US" dirty="0"/>
              <a:t>Click icon to add table</a:t>
            </a:r>
          </a:p>
        </p:txBody>
      </p:sp>
      <p:sp>
        <p:nvSpPr>
          <p:cNvPr id="2" name="Title 1"/>
          <p:cNvSpPr>
            <a:spLocks noGrp="1"/>
          </p:cNvSpPr>
          <p:nvPr>
            <p:ph type="title"/>
          </p:nvPr>
        </p:nvSpPr>
        <p:spPr>
          <a:xfrm>
            <a:off x="650161" y="758826"/>
            <a:ext cx="11701462" cy="673607"/>
          </a:xfrm>
        </p:spPr>
        <p:txBody>
          <a:bodyPr/>
          <a:lstStyle/>
          <a:p>
            <a:r>
              <a:rPr lang="en-US"/>
              <a:t>Click to edit Master title style</a:t>
            </a:r>
            <a:endParaRPr lang="en-US" dirty="0"/>
          </a:p>
        </p:txBody>
      </p:sp>
      <p:sp>
        <p:nvSpPr>
          <p:cNvPr id="8" name="Rectangle 7"/>
          <p:cNvSpPr/>
          <p:nvPr userDrawn="1"/>
        </p:nvSpPr>
        <p:spPr>
          <a:xfrm>
            <a:off x="0" y="9162621"/>
            <a:ext cx="13003213" cy="594154"/>
          </a:xfrm>
          <a:prstGeom prst="rect">
            <a:avLst/>
          </a:prstGeom>
          <a:solidFill>
            <a:schemeClr val="bg2">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pic>
        <p:nvPicPr>
          <p:cNvPr id="9" name="Picture 8" descr="arrow_blue.png"/>
          <p:cNvPicPr>
            <a:picLocks noChangeAspect="1"/>
          </p:cNvPicPr>
          <p:nvPr userDrawn="1"/>
        </p:nvPicPr>
        <p:blipFill>
          <a:blip r:embed="rId2">
            <a:extLst>
              <a:ext uri="{BEBA8EAE-BF5A-486C-A8C5-ECC9F3942E4B}">
                <a14:imgProps xmlns:a14="http://schemas.microsoft.com/office/drawing/2010/main">
                  <a14:imgLayer r:embed="rId3">
                    <a14:imgEffect>
                      <a14:saturation sat="0"/>
                    </a14:imgEffect>
                    <a14:imgEffect>
                      <a14:brightnessContrast bright="25000"/>
                    </a14:imgEffect>
                  </a14:imgLayer>
                </a14:imgProps>
              </a:ext>
              <a:ext uri="{28A0092B-C50C-407E-A947-70E740481C1C}">
                <a14:useLocalDpi xmlns:a14="http://schemas.microsoft.com/office/drawing/2010/main" val="0"/>
              </a:ext>
            </a:extLst>
          </a:blip>
          <a:stretch>
            <a:fillRect/>
          </a:stretch>
        </p:blipFill>
        <p:spPr>
          <a:xfrm rot="16200000">
            <a:off x="12131856" y="9370178"/>
            <a:ext cx="158750" cy="114300"/>
          </a:xfrm>
          <a:prstGeom prst="rect">
            <a:avLst/>
          </a:prstGeom>
        </p:spPr>
      </p:pic>
      <p:cxnSp>
        <p:nvCxnSpPr>
          <p:cNvPr id="10" name="Straight Connector 9"/>
          <p:cNvCxnSpPr/>
          <p:nvPr userDrawn="1"/>
        </p:nvCxnSpPr>
        <p:spPr>
          <a:xfrm>
            <a:off x="11684470" y="9301389"/>
            <a:ext cx="0" cy="260470"/>
          </a:xfrm>
          <a:prstGeom prst="line">
            <a:avLst/>
          </a:prstGeom>
          <a:ln w="12700">
            <a:solidFill>
              <a:schemeClr val="tx1">
                <a:alpha val="75000"/>
              </a:schemeClr>
            </a:solidFill>
            <a:prstDash val="sysDot"/>
          </a:ln>
          <a:effectLst/>
        </p:spPr>
        <p:style>
          <a:lnRef idx="2">
            <a:schemeClr val="accent1"/>
          </a:lnRef>
          <a:fillRef idx="0">
            <a:schemeClr val="accent1"/>
          </a:fillRef>
          <a:effectRef idx="1">
            <a:schemeClr val="accent1"/>
          </a:effectRef>
          <a:fontRef idx="minor">
            <a:schemeClr val="tx1"/>
          </a:fontRef>
        </p:style>
      </p:cxnSp>
      <p:sp>
        <p:nvSpPr>
          <p:cNvPr id="11" name="Slide Number Placeholder 5"/>
          <p:cNvSpPr>
            <a:spLocks noGrp="1"/>
          </p:cNvSpPr>
          <p:nvPr>
            <p:ph type="sldNum" sz="quarter" idx="15"/>
          </p:nvPr>
        </p:nvSpPr>
        <p:spPr>
          <a:xfrm>
            <a:off x="11751733" y="8973857"/>
            <a:ext cx="330374" cy="519458"/>
          </a:xfrm>
        </p:spPr>
        <p:txBody>
          <a:bodyPr/>
          <a:lstStyle/>
          <a:p>
            <a:fld id="{39FF9D6F-101D-694C-B4A8-CDBC2F94FEE8}" type="slidenum">
              <a:rPr lang="en-US" smtClean="0">
                <a:solidFill>
                  <a:srgbClr val="6B6B6B"/>
                </a:solidFill>
              </a:rPr>
              <a:pPr/>
              <a:t>‹#›</a:t>
            </a:fld>
            <a:endParaRPr lang="en-US" dirty="0">
              <a:solidFill>
                <a:srgbClr val="6B6B6B"/>
              </a:solidFill>
            </a:endParaRPr>
          </a:p>
        </p:txBody>
      </p:sp>
      <p:sp>
        <p:nvSpPr>
          <p:cNvPr id="14" name="Text Placeholder 37"/>
          <p:cNvSpPr>
            <a:spLocks noGrp="1"/>
          </p:cNvSpPr>
          <p:nvPr>
            <p:ph type="body" sz="quarter" idx="16" hasCustomPrompt="1"/>
          </p:nvPr>
        </p:nvSpPr>
        <p:spPr>
          <a:xfrm>
            <a:off x="650875" y="8616949"/>
            <a:ext cx="12352337" cy="545671"/>
          </a:xfrm>
          <a:prstGeom prst="rect">
            <a:avLst/>
          </a:prstGeom>
        </p:spPr>
        <p:txBody>
          <a:bodyPr>
            <a:normAutofit/>
          </a:bodyPr>
          <a:lstStyle>
            <a:lvl1pPr marL="0" indent="0" algn="l">
              <a:buNone/>
              <a:defRPr sz="1200" b="1" i="0" cap="all" spc="0">
                <a:solidFill>
                  <a:schemeClr val="tx1"/>
                </a:solidFill>
                <a:latin typeface="+mn-lt"/>
              </a:defRPr>
            </a:lvl1pPr>
          </a:lstStyle>
          <a:p>
            <a:pPr lvl="0"/>
            <a:r>
              <a:rPr lang="en-US" dirty="0"/>
              <a:t>Source: Insert here</a:t>
            </a:r>
          </a:p>
        </p:txBody>
      </p:sp>
      <p:sp>
        <p:nvSpPr>
          <p:cNvPr id="13" name="Text Placeholder 19"/>
          <p:cNvSpPr>
            <a:spLocks noGrp="1"/>
          </p:cNvSpPr>
          <p:nvPr>
            <p:ph type="body" sz="quarter" idx="17" hasCustomPrompt="1"/>
          </p:nvPr>
        </p:nvSpPr>
        <p:spPr>
          <a:xfrm>
            <a:off x="8499117" y="9275989"/>
            <a:ext cx="3032482" cy="368300"/>
          </a:xfrm>
        </p:spPr>
        <p:txBody>
          <a:bodyPr>
            <a:normAutofit/>
          </a:bodyPr>
          <a:lstStyle>
            <a:lvl1pPr indent="0" algn="r">
              <a:buFontTx/>
              <a:buNone/>
              <a:defRPr sz="1400" b="1" cap="all" spc="0">
                <a:solidFill>
                  <a:schemeClr val="tx1"/>
                </a:solidFill>
              </a:defRPr>
            </a:lvl1pPr>
          </a:lstStyle>
          <a:p>
            <a:pPr lvl="0"/>
            <a:r>
              <a:rPr lang="en-US" dirty="0"/>
              <a:t>#TWITTERHASHTAG</a:t>
            </a:r>
          </a:p>
        </p:txBody>
      </p:sp>
      <p:sp>
        <p:nvSpPr>
          <p:cNvPr id="12" name="Subtitle 2"/>
          <p:cNvSpPr>
            <a:spLocks noGrp="1"/>
          </p:cNvSpPr>
          <p:nvPr>
            <p:ph type="subTitle" idx="1" hasCustomPrompt="1"/>
          </p:nvPr>
        </p:nvSpPr>
        <p:spPr>
          <a:xfrm>
            <a:off x="650160" y="1432433"/>
            <a:ext cx="11701463" cy="531559"/>
          </a:xfrm>
          <a:prstGeom prst="rect">
            <a:avLst/>
          </a:prstGeom>
        </p:spPr>
        <p:txBody>
          <a:bodyPr/>
          <a:lstStyle>
            <a:lvl1pPr marL="0" indent="0" algn="l">
              <a:spcBef>
                <a:spcPts val="0"/>
              </a:spcBef>
              <a:buNone/>
              <a:defRPr sz="1800" b="0" i="0" cap="none" spc="0" baseline="0">
                <a:solidFill>
                  <a:schemeClr val="tx1"/>
                </a:solidFill>
              </a:defRPr>
            </a:lvl1pPr>
            <a:lvl2pPr marL="650276" indent="0" algn="ctr">
              <a:buNone/>
              <a:defRPr>
                <a:solidFill>
                  <a:schemeClr val="tx1">
                    <a:tint val="75000"/>
                  </a:schemeClr>
                </a:solidFill>
              </a:defRPr>
            </a:lvl2pPr>
            <a:lvl3pPr marL="1300551" indent="0" algn="ctr">
              <a:buNone/>
              <a:defRPr>
                <a:solidFill>
                  <a:schemeClr val="tx1">
                    <a:tint val="75000"/>
                  </a:schemeClr>
                </a:solidFill>
              </a:defRPr>
            </a:lvl3pPr>
            <a:lvl4pPr marL="1950827" indent="0" algn="ctr">
              <a:buNone/>
              <a:defRPr>
                <a:solidFill>
                  <a:schemeClr val="tx1">
                    <a:tint val="75000"/>
                  </a:schemeClr>
                </a:solidFill>
              </a:defRPr>
            </a:lvl4pPr>
            <a:lvl5pPr marL="2601102" indent="0" algn="ctr">
              <a:buNone/>
              <a:defRPr>
                <a:solidFill>
                  <a:schemeClr val="tx1">
                    <a:tint val="75000"/>
                  </a:schemeClr>
                </a:solidFill>
              </a:defRPr>
            </a:lvl5pPr>
            <a:lvl6pPr marL="3251378" indent="0" algn="ctr">
              <a:buNone/>
              <a:defRPr>
                <a:solidFill>
                  <a:schemeClr val="tx1">
                    <a:tint val="75000"/>
                  </a:schemeClr>
                </a:solidFill>
              </a:defRPr>
            </a:lvl6pPr>
            <a:lvl7pPr marL="3901653" indent="0" algn="ctr">
              <a:buNone/>
              <a:defRPr>
                <a:solidFill>
                  <a:schemeClr val="tx1">
                    <a:tint val="75000"/>
                  </a:schemeClr>
                </a:solidFill>
              </a:defRPr>
            </a:lvl7pPr>
            <a:lvl8pPr marL="4551929" indent="0" algn="ctr">
              <a:buNone/>
              <a:defRPr>
                <a:solidFill>
                  <a:schemeClr val="tx1">
                    <a:tint val="75000"/>
                  </a:schemeClr>
                </a:solidFill>
              </a:defRPr>
            </a:lvl8pPr>
            <a:lvl9pPr marL="5202204" indent="0" algn="ctr">
              <a:buNone/>
              <a:defRPr>
                <a:solidFill>
                  <a:schemeClr val="tx1">
                    <a:tint val="75000"/>
                  </a:schemeClr>
                </a:solidFill>
              </a:defRPr>
            </a:lvl9pPr>
          </a:lstStyle>
          <a:p>
            <a:r>
              <a:rPr lang="en-US" dirty="0"/>
              <a:t>Click to edit table/chart subtitle</a:t>
            </a:r>
          </a:p>
        </p:txBody>
      </p:sp>
    </p:spTree>
    <p:extLst>
      <p:ext uri="{BB962C8B-B14F-4D97-AF65-F5344CB8AC3E}">
        <p14:creationId xmlns:p14="http://schemas.microsoft.com/office/powerpoint/2010/main" val="2211419847"/>
      </p:ext>
    </p:extLst>
  </p:cSld>
  <p:clrMapOvr>
    <a:masterClrMapping/>
  </p:clrMapOvr>
  <mc:AlternateContent xmlns:mc="http://schemas.openxmlformats.org/markup-compatibility/2006" xmlns:p14="http://schemas.microsoft.com/office/powerpoint/2010/main">
    <mc:Choice Requires="p14">
      <p:transition spd="slow" p14:dur="2000" advClick="0" advTm="20000"/>
    </mc:Choice>
    <mc:Fallback xmlns="">
      <p:transition spd="slow" advClick="0" advTm="2000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7" name="Rectangle 6"/>
          <p:cNvSpPr/>
          <p:nvPr userDrawn="1"/>
        </p:nvSpPr>
        <p:spPr>
          <a:xfrm flipV="1">
            <a:off x="0" y="1"/>
            <a:ext cx="13003213" cy="7798752"/>
          </a:xfrm>
          <a:prstGeom prst="rect">
            <a:avLst/>
          </a:prstGeom>
          <a:solidFill>
            <a:schemeClr val="bg2">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pic>
        <p:nvPicPr>
          <p:cNvPr id="17" name="Picture 16"/>
          <p:cNvPicPr>
            <a:picLocks noChangeAspect="1"/>
          </p:cNvPicPr>
          <p:nvPr userDrawn="1"/>
        </p:nvPicPr>
        <p:blipFill>
          <a:blip r:embed="rId2">
            <a:alphaModFix amt="25000"/>
            <a:extLst>
              <a:ext uri="{28A0092B-C50C-407E-A947-70E740481C1C}">
                <a14:useLocalDpi xmlns:a14="http://schemas.microsoft.com/office/drawing/2010/main" val="0"/>
              </a:ext>
            </a:extLst>
          </a:blip>
          <a:stretch>
            <a:fillRect/>
          </a:stretch>
        </p:blipFill>
        <p:spPr>
          <a:xfrm>
            <a:off x="-1587" y="1"/>
            <a:ext cx="13004800" cy="8547101"/>
          </a:xfrm>
          <a:prstGeom prst="rect">
            <a:avLst/>
          </a:prstGeom>
        </p:spPr>
      </p:pic>
      <p:sp>
        <p:nvSpPr>
          <p:cNvPr id="16" name="Rectangle 15"/>
          <p:cNvSpPr/>
          <p:nvPr userDrawn="1"/>
        </p:nvSpPr>
        <p:spPr>
          <a:xfrm>
            <a:off x="0" y="0"/>
            <a:ext cx="13004800" cy="5536392"/>
          </a:xfrm>
          <a:prstGeom prst="rect">
            <a:avLst/>
          </a:prstGeom>
          <a:gradFill flip="none" rotWithShape="1">
            <a:gsLst>
              <a:gs pos="0">
                <a:schemeClr val="bg2">
                  <a:lumMod val="10000"/>
                  <a:alpha val="25000"/>
                </a:schemeClr>
              </a:gs>
              <a:gs pos="100000">
                <a:schemeClr val="bg2">
                  <a:lumMod val="10000"/>
                  <a:alpha val="0"/>
                </a:schemeClr>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
        <p:nvSpPr>
          <p:cNvPr id="8" name="Title 1"/>
          <p:cNvSpPr>
            <a:spLocks noGrp="1"/>
          </p:cNvSpPr>
          <p:nvPr>
            <p:ph type="ctrTitle" hasCustomPrompt="1"/>
          </p:nvPr>
        </p:nvSpPr>
        <p:spPr>
          <a:xfrm>
            <a:off x="650161" y="2827754"/>
            <a:ext cx="11539022" cy="1388646"/>
          </a:xfrm>
          <a:prstGeom prst="rect">
            <a:avLst/>
          </a:prstGeom>
        </p:spPr>
        <p:txBody>
          <a:bodyPr>
            <a:normAutofit/>
          </a:bodyPr>
          <a:lstStyle>
            <a:lvl1pPr>
              <a:defRPr sz="3200" cap="none" spc="0" baseline="0">
                <a:solidFill>
                  <a:schemeClr val="accent2"/>
                </a:solidFill>
                <a:effectLst/>
                <a:latin typeface="Georgia"/>
                <a:cs typeface="Georgia"/>
              </a:defRPr>
            </a:lvl1pPr>
          </a:lstStyle>
          <a:p>
            <a:r>
              <a:rPr lang="en-US" dirty="0"/>
              <a:t>Presentation Title</a:t>
            </a:r>
          </a:p>
        </p:txBody>
      </p:sp>
      <p:sp>
        <p:nvSpPr>
          <p:cNvPr id="9" name="Rectangle 8"/>
          <p:cNvSpPr>
            <a:spLocks/>
          </p:cNvSpPr>
          <p:nvPr userDrawn="1"/>
        </p:nvSpPr>
        <p:spPr>
          <a:xfrm>
            <a:off x="11645218" y="0"/>
            <a:ext cx="543965" cy="1358900"/>
          </a:xfrm>
          <a:prstGeom prst="rect">
            <a:avLst/>
          </a:prstGeom>
          <a:solidFill>
            <a:srgbClr val="000000"/>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prstClr val="white"/>
              </a:solidFill>
            </a:endParaRPr>
          </a:p>
        </p:txBody>
      </p:sp>
      <p:pic>
        <p:nvPicPr>
          <p:cNvPr id="10" name="Picture 9" descr="arrow_blue.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753172" y="889388"/>
            <a:ext cx="317500" cy="228600"/>
          </a:xfrm>
          <a:prstGeom prst="rect">
            <a:avLst/>
          </a:prstGeom>
        </p:spPr>
      </p:pic>
      <p:cxnSp>
        <p:nvCxnSpPr>
          <p:cNvPr id="11" name="Straight Connector 10"/>
          <p:cNvCxnSpPr/>
          <p:nvPr userDrawn="1"/>
        </p:nvCxnSpPr>
        <p:spPr>
          <a:xfrm>
            <a:off x="650160" y="2397335"/>
            <a:ext cx="11539023" cy="0"/>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3" name="Subtitle 2"/>
          <p:cNvSpPr>
            <a:spLocks noGrp="1"/>
          </p:cNvSpPr>
          <p:nvPr>
            <p:ph type="subTitle" idx="1" hasCustomPrompt="1"/>
          </p:nvPr>
        </p:nvSpPr>
        <p:spPr>
          <a:xfrm>
            <a:off x="655573" y="8015541"/>
            <a:ext cx="11533610" cy="531559"/>
          </a:xfrm>
          <a:prstGeom prst="rect">
            <a:avLst/>
          </a:prstGeom>
        </p:spPr>
        <p:txBody>
          <a:bodyPr/>
          <a:lstStyle>
            <a:lvl1pPr marL="0" indent="0" algn="l">
              <a:spcBef>
                <a:spcPts val="0"/>
              </a:spcBef>
              <a:buNone/>
              <a:defRPr sz="1800" b="1" i="0" cap="none" baseline="0">
                <a:solidFill>
                  <a:schemeClr val="tx1"/>
                </a:solidFill>
              </a:defRPr>
            </a:lvl1pPr>
            <a:lvl2pPr marL="650276" indent="0" algn="ctr">
              <a:buNone/>
              <a:defRPr>
                <a:solidFill>
                  <a:schemeClr val="tx1">
                    <a:tint val="75000"/>
                  </a:schemeClr>
                </a:solidFill>
              </a:defRPr>
            </a:lvl2pPr>
            <a:lvl3pPr marL="1300551" indent="0" algn="ctr">
              <a:buNone/>
              <a:defRPr>
                <a:solidFill>
                  <a:schemeClr val="tx1">
                    <a:tint val="75000"/>
                  </a:schemeClr>
                </a:solidFill>
              </a:defRPr>
            </a:lvl3pPr>
            <a:lvl4pPr marL="1950827" indent="0" algn="ctr">
              <a:buNone/>
              <a:defRPr>
                <a:solidFill>
                  <a:schemeClr val="tx1">
                    <a:tint val="75000"/>
                  </a:schemeClr>
                </a:solidFill>
              </a:defRPr>
            </a:lvl4pPr>
            <a:lvl5pPr marL="2601102" indent="0" algn="ctr">
              <a:buNone/>
              <a:defRPr>
                <a:solidFill>
                  <a:schemeClr val="tx1">
                    <a:tint val="75000"/>
                  </a:schemeClr>
                </a:solidFill>
              </a:defRPr>
            </a:lvl5pPr>
            <a:lvl6pPr marL="3251378" indent="0" algn="ctr">
              <a:buNone/>
              <a:defRPr>
                <a:solidFill>
                  <a:schemeClr val="tx1">
                    <a:tint val="75000"/>
                  </a:schemeClr>
                </a:solidFill>
              </a:defRPr>
            </a:lvl6pPr>
            <a:lvl7pPr marL="3901653" indent="0" algn="ctr">
              <a:buNone/>
              <a:defRPr>
                <a:solidFill>
                  <a:schemeClr val="tx1">
                    <a:tint val="75000"/>
                  </a:schemeClr>
                </a:solidFill>
              </a:defRPr>
            </a:lvl7pPr>
            <a:lvl8pPr marL="4551929" indent="0" algn="ctr">
              <a:buNone/>
              <a:defRPr>
                <a:solidFill>
                  <a:schemeClr val="tx1">
                    <a:tint val="75000"/>
                  </a:schemeClr>
                </a:solidFill>
              </a:defRPr>
            </a:lvl8pPr>
            <a:lvl9pPr marL="5202204" indent="0" algn="ctr">
              <a:buNone/>
              <a:defRPr>
                <a:solidFill>
                  <a:schemeClr val="tx1">
                    <a:tint val="75000"/>
                  </a:schemeClr>
                </a:solidFill>
              </a:defRPr>
            </a:lvl9pPr>
          </a:lstStyle>
          <a:p>
            <a:r>
              <a:rPr lang="en-US" dirty="0"/>
              <a:t>Presented by the Institute for Housing Studies at conference name/title</a:t>
            </a:r>
          </a:p>
        </p:txBody>
      </p:sp>
      <p:sp>
        <p:nvSpPr>
          <p:cNvPr id="14" name="Text Placeholder 37"/>
          <p:cNvSpPr>
            <a:spLocks noGrp="1"/>
          </p:cNvSpPr>
          <p:nvPr>
            <p:ph type="body" sz="quarter" idx="12" hasCustomPrompt="1"/>
          </p:nvPr>
        </p:nvSpPr>
        <p:spPr>
          <a:xfrm>
            <a:off x="650875" y="8458200"/>
            <a:ext cx="3133725" cy="444500"/>
          </a:xfrm>
          <a:prstGeom prst="rect">
            <a:avLst/>
          </a:prstGeom>
        </p:spPr>
        <p:txBody>
          <a:bodyPr/>
          <a:lstStyle>
            <a:lvl1pPr marL="0" indent="0">
              <a:buNone/>
              <a:defRPr sz="1800" i="0">
                <a:solidFill>
                  <a:schemeClr val="tx1"/>
                </a:solidFill>
              </a:defRPr>
            </a:lvl1pPr>
          </a:lstStyle>
          <a:p>
            <a:pPr lvl="0"/>
            <a:r>
              <a:rPr lang="en-US" dirty="0"/>
              <a:t>#</a:t>
            </a:r>
            <a:r>
              <a:rPr lang="en-US" dirty="0" err="1"/>
              <a:t>TwitterHashtag</a:t>
            </a:r>
            <a:endParaRPr lang="en-US" dirty="0"/>
          </a:p>
        </p:txBody>
      </p:sp>
      <p:sp>
        <p:nvSpPr>
          <p:cNvPr id="15" name="Footer Placeholder 20"/>
          <p:cNvSpPr>
            <a:spLocks noGrp="1"/>
          </p:cNvSpPr>
          <p:nvPr>
            <p:ph type="ftr" sz="quarter" idx="14"/>
          </p:nvPr>
        </p:nvSpPr>
        <p:spPr>
          <a:xfrm>
            <a:off x="650161" y="8992286"/>
            <a:ext cx="10898842" cy="519458"/>
          </a:xfrm>
        </p:spPr>
        <p:txBody>
          <a:bodyPr/>
          <a:lstStyle/>
          <a:p>
            <a:r>
              <a:rPr lang="en-US" dirty="0">
                <a:solidFill>
                  <a:srgbClr val="6B6B6B"/>
                </a:solidFill>
              </a:rPr>
              <a:t>©2014 Institute of Housing Studies at DePaul University</a:t>
            </a:r>
          </a:p>
        </p:txBody>
      </p:sp>
      <p:pic>
        <p:nvPicPr>
          <p:cNvPr id="20" name="Picture 19"/>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3091286" y="5048783"/>
            <a:ext cx="487609" cy="487609"/>
          </a:xfrm>
          <a:prstGeom prst="rect">
            <a:avLst/>
          </a:prstGeom>
        </p:spPr>
      </p:pic>
      <p:cxnSp>
        <p:nvCxnSpPr>
          <p:cNvPr id="23" name="Straight Connector 22"/>
          <p:cNvCxnSpPr/>
          <p:nvPr userDrawn="1"/>
        </p:nvCxnSpPr>
        <p:spPr>
          <a:xfrm>
            <a:off x="655573" y="4677979"/>
            <a:ext cx="11539023" cy="0"/>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8" name="Text Placeholder 19"/>
          <p:cNvSpPr>
            <a:spLocks noGrp="1"/>
          </p:cNvSpPr>
          <p:nvPr>
            <p:ph type="body" sz="quarter" idx="17" hasCustomPrompt="1"/>
          </p:nvPr>
        </p:nvSpPr>
        <p:spPr>
          <a:xfrm>
            <a:off x="9258300" y="1978235"/>
            <a:ext cx="3032482" cy="368300"/>
          </a:xfrm>
        </p:spPr>
        <p:txBody>
          <a:bodyPr>
            <a:normAutofit/>
          </a:bodyPr>
          <a:lstStyle>
            <a:lvl1pPr indent="0" algn="r">
              <a:buFontTx/>
              <a:buNone/>
              <a:defRPr sz="1600" b="1">
                <a:solidFill>
                  <a:schemeClr val="tx1"/>
                </a:solidFill>
              </a:defRPr>
            </a:lvl1pPr>
          </a:lstStyle>
          <a:p>
            <a:pPr lvl="0"/>
            <a:r>
              <a:rPr lang="en-US" dirty="0"/>
              <a:t>December 11, 2013</a:t>
            </a:r>
          </a:p>
        </p:txBody>
      </p:sp>
      <p:sp>
        <p:nvSpPr>
          <p:cNvPr id="19" name="Text Placeholder 19"/>
          <p:cNvSpPr>
            <a:spLocks noGrp="1"/>
          </p:cNvSpPr>
          <p:nvPr>
            <p:ph type="body" sz="quarter" idx="18" hasCustomPrompt="1"/>
          </p:nvPr>
        </p:nvSpPr>
        <p:spPr>
          <a:xfrm>
            <a:off x="655573" y="5104592"/>
            <a:ext cx="2435713" cy="368300"/>
          </a:xfrm>
        </p:spPr>
        <p:txBody>
          <a:bodyPr>
            <a:normAutofit/>
          </a:bodyPr>
          <a:lstStyle>
            <a:lvl1pPr indent="0" algn="l">
              <a:buFontTx/>
              <a:buNone/>
              <a:defRPr sz="1800" b="0" cap="none" spc="0">
                <a:solidFill>
                  <a:schemeClr val="tx1"/>
                </a:solidFill>
              </a:defRPr>
            </a:lvl1pPr>
          </a:lstStyle>
          <a:p>
            <a:pPr lvl="0"/>
            <a:r>
              <a:rPr lang="en-US" dirty="0" err="1"/>
              <a:t>housingstudies.org</a:t>
            </a:r>
            <a:endParaRPr lang="en-US" dirty="0"/>
          </a:p>
        </p:txBody>
      </p:sp>
      <p:sp>
        <p:nvSpPr>
          <p:cNvPr id="22" name="Text Placeholder 19"/>
          <p:cNvSpPr>
            <a:spLocks noGrp="1"/>
          </p:cNvSpPr>
          <p:nvPr>
            <p:ph type="body" sz="quarter" idx="19" hasCustomPrompt="1"/>
          </p:nvPr>
        </p:nvSpPr>
        <p:spPr>
          <a:xfrm>
            <a:off x="3464595" y="5104592"/>
            <a:ext cx="2110705" cy="368300"/>
          </a:xfrm>
        </p:spPr>
        <p:txBody>
          <a:bodyPr>
            <a:normAutofit/>
          </a:bodyPr>
          <a:lstStyle>
            <a:lvl1pPr indent="0" algn="l">
              <a:buFontTx/>
              <a:buNone/>
              <a:defRPr sz="1800" b="0" cap="none" spc="0">
                <a:solidFill>
                  <a:schemeClr val="tx1"/>
                </a:solidFill>
              </a:defRPr>
            </a:lvl1pPr>
          </a:lstStyle>
          <a:p>
            <a:pPr lvl="0"/>
            <a:r>
              <a:rPr lang="en-US" dirty="0"/>
              <a:t>@</a:t>
            </a:r>
            <a:r>
              <a:rPr lang="en-US" dirty="0" err="1"/>
              <a:t>housingstudies</a:t>
            </a:r>
            <a:endParaRPr lang="en-US" dirty="0"/>
          </a:p>
        </p:txBody>
      </p:sp>
      <p:sp>
        <p:nvSpPr>
          <p:cNvPr id="24" name="Text Placeholder 19"/>
          <p:cNvSpPr>
            <a:spLocks noGrp="1"/>
          </p:cNvSpPr>
          <p:nvPr>
            <p:ph type="body" sz="quarter" idx="20" hasCustomPrompt="1"/>
          </p:nvPr>
        </p:nvSpPr>
        <p:spPr>
          <a:xfrm>
            <a:off x="5900308" y="5104592"/>
            <a:ext cx="4653392" cy="368300"/>
          </a:xfrm>
        </p:spPr>
        <p:txBody>
          <a:bodyPr>
            <a:normAutofit/>
          </a:bodyPr>
          <a:lstStyle>
            <a:lvl1pPr indent="0" algn="l">
              <a:buFontTx/>
              <a:buNone/>
              <a:defRPr sz="1800" b="0" cap="none" spc="0">
                <a:solidFill>
                  <a:schemeClr val="tx1"/>
                </a:solidFill>
              </a:defRPr>
            </a:lvl1pPr>
          </a:lstStyle>
          <a:p>
            <a:pPr lvl="0"/>
            <a:r>
              <a:rPr lang="en-US" dirty="0"/>
              <a:t>contact: gsmith33@depaul</a:t>
            </a:r>
          </a:p>
        </p:txBody>
      </p:sp>
      <p:pic>
        <p:nvPicPr>
          <p:cNvPr id="25" name="Picture 24"/>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650160" y="580429"/>
            <a:ext cx="3124200" cy="795786"/>
          </a:xfrm>
          <a:prstGeom prst="rect">
            <a:avLst/>
          </a:prstGeom>
        </p:spPr>
      </p:pic>
    </p:spTree>
    <p:extLst>
      <p:ext uri="{BB962C8B-B14F-4D97-AF65-F5344CB8AC3E}">
        <p14:creationId xmlns:p14="http://schemas.microsoft.com/office/powerpoint/2010/main" val="1419833748"/>
      </p:ext>
    </p:extLst>
  </p:cSld>
  <p:clrMapOvr>
    <a:masterClrMapping/>
  </p:clrMapOvr>
  <mc:AlternateContent xmlns:mc="http://schemas.openxmlformats.org/markup-compatibility/2006" xmlns:p14="http://schemas.microsoft.com/office/powerpoint/2010/main">
    <mc:Choice Requires="p14">
      <p:transition spd="slow" p14:dur="2000" advClick="0" advTm="20000"/>
    </mc:Choice>
    <mc:Fallback xmlns="">
      <p:transition spd="slow" advClick="0" advTm="2000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 name="Text Placeholder 10"/>
          <p:cNvSpPr>
            <a:spLocks noGrp="1"/>
          </p:cNvSpPr>
          <p:nvPr>
            <p:ph type="body" idx="1"/>
          </p:nvPr>
        </p:nvSpPr>
        <p:spPr>
          <a:xfrm>
            <a:off x="650875" y="2206626"/>
            <a:ext cx="11701463" cy="630237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Title Placeholder 8"/>
          <p:cNvSpPr>
            <a:spLocks noGrp="1"/>
          </p:cNvSpPr>
          <p:nvPr>
            <p:ph type="title"/>
          </p:nvPr>
        </p:nvSpPr>
        <p:spPr>
          <a:xfrm>
            <a:off x="650161" y="758826"/>
            <a:ext cx="11701462" cy="1177926"/>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5" name="Footer Placeholder 4"/>
          <p:cNvSpPr>
            <a:spLocks noGrp="1"/>
          </p:cNvSpPr>
          <p:nvPr>
            <p:ph type="ftr" sz="quarter" idx="3"/>
          </p:nvPr>
        </p:nvSpPr>
        <p:spPr>
          <a:xfrm>
            <a:off x="650161" y="8992286"/>
            <a:ext cx="10898842" cy="519458"/>
          </a:xfrm>
          <a:prstGeom prst="rect">
            <a:avLst/>
          </a:prstGeom>
        </p:spPr>
        <p:txBody>
          <a:bodyPr vert="horz" lIns="0" tIns="0" rIns="0" bIns="0" rtlCol="0" anchor="b" anchorCtr="0"/>
          <a:lstStyle>
            <a:lvl1pPr algn="l">
              <a:lnSpc>
                <a:spcPct val="150000"/>
              </a:lnSpc>
              <a:defRPr sz="1000" b="1" i="0" kern="600" cap="all" spc="200">
                <a:solidFill>
                  <a:schemeClr val="tx1"/>
                </a:solidFill>
                <a:latin typeface="Arial"/>
                <a:cs typeface="Arial"/>
              </a:defRPr>
            </a:lvl1pPr>
          </a:lstStyle>
          <a:p>
            <a:r>
              <a:rPr lang="en-US" dirty="0">
                <a:solidFill>
                  <a:srgbClr val="6B6B6B"/>
                </a:solidFill>
              </a:rPr>
              <a:t>©2012 Institute of Housing Studies at DePaul University</a:t>
            </a:r>
          </a:p>
        </p:txBody>
      </p:sp>
      <p:sp>
        <p:nvSpPr>
          <p:cNvPr id="6" name="Slide Number Placeholder 5"/>
          <p:cNvSpPr>
            <a:spLocks noGrp="1"/>
          </p:cNvSpPr>
          <p:nvPr>
            <p:ph type="sldNum" sz="quarter" idx="4"/>
          </p:nvPr>
        </p:nvSpPr>
        <p:spPr>
          <a:xfrm>
            <a:off x="11751733" y="8973857"/>
            <a:ext cx="330374" cy="519458"/>
          </a:xfrm>
          <a:prstGeom prst="rect">
            <a:avLst/>
          </a:prstGeom>
        </p:spPr>
        <p:txBody>
          <a:bodyPr vert="horz" lIns="0" tIns="0" rIns="0" bIns="0" rtlCol="0" anchor="b" anchorCtr="0"/>
          <a:lstStyle>
            <a:lvl1pPr algn="ctr">
              <a:lnSpc>
                <a:spcPct val="150000"/>
              </a:lnSpc>
              <a:defRPr sz="1200" b="0" i="0" kern="600" spc="200">
                <a:solidFill>
                  <a:schemeClr val="tx1"/>
                </a:solidFill>
                <a:latin typeface="Georgia"/>
                <a:cs typeface="Georgia"/>
              </a:defRPr>
            </a:lvl1pPr>
          </a:lstStyle>
          <a:p>
            <a:fld id="{39FF9D6F-101D-694C-B4A8-CDBC2F94FEE8}" type="slidenum">
              <a:rPr lang="en-US" smtClean="0">
                <a:solidFill>
                  <a:srgbClr val="6B6B6B"/>
                </a:solidFill>
              </a:rPr>
              <a:pPr/>
              <a:t>‹#›</a:t>
            </a:fld>
            <a:endParaRPr lang="en-US" dirty="0">
              <a:solidFill>
                <a:srgbClr val="6B6B6B"/>
              </a:solidFill>
            </a:endParaRPr>
          </a:p>
        </p:txBody>
      </p:sp>
    </p:spTree>
    <p:extLst>
      <p:ext uri="{BB962C8B-B14F-4D97-AF65-F5344CB8AC3E}">
        <p14:creationId xmlns:p14="http://schemas.microsoft.com/office/powerpoint/2010/main" val="3024109830"/>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Lst>
  <mc:AlternateContent xmlns:mc="http://schemas.openxmlformats.org/markup-compatibility/2006" xmlns:p14="http://schemas.microsoft.com/office/powerpoint/2010/main">
    <mc:Choice Requires="p14">
      <p:transition spd="slow" p14:dur="2000" advClick="0" advTm="20000"/>
    </mc:Choice>
    <mc:Fallback xmlns="">
      <p:transition spd="slow" advClick="0" advTm="20000"/>
    </mc:Fallback>
  </mc:AlternateContent>
  <p:hf hdr="0"/>
  <p:txStyles>
    <p:titleStyle>
      <a:lvl1pPr algn="l" defTabSz="650276" rtl="0" eaLnBrk="1" latinLnBrk="0" hangingPunct="1">
        <a:lnSpc>
          <a:spcPct val="100000"/>
        </a:lnSpc>
        <a:spcBef>
          <a:spcPct val="0"/>
        </a:spcBef>
        <a:buNone/>
        <a:defRPr sz="3200" b="1" i="0" kern="1200" cap="none" spc="0">
          <a:solidFill>
            <a:schemeClr val="tx1"/>
          </a:solidFill>
          <a:effectLst/>
          <a:latin typeface="+mj-lt"/>
          <a:ea typeface="+mj-ea"/>
          <a:cs typeface="Georgia"/>
        </a:defRPr>
      </a:lvl1pPr>
    </p:titleStyle>
    <p:bodyStyle>
      <a:lvl1pPr marL="0" indent="177800" algn="l" defTabSz="650276" rtl="0" eaLnBrk="1" latinLnBrk="0" hangingPunct="1">
        <a:spcBef>
          <a:spcPct val="20000"/>
        </a:spcBef>
        <a:buClr>
          <a:schemeClr val="tx2"/>
        </a:buClr>
        <a:buFont typeface="Arial"/>
        <a:buChar char="•"/>
        <a:tabLst>
          <a:tab pos="228600" algn="l"/>
        </a:tabLst>
        <a:defRPr sz="2800" kern="1200" cap="none">
          <a:solidFill>
            <a:schemeClr val="accent2"/>
          </a:solidFill>
          <a:latin typeface="Arial"/>
          <a:ea typeface="+mn-ea"/>
          <a:cs typeface="Arial"/>
        </a:defRPr>
      </a:lvl1pPr>
      <a:lvl2pPr marL="458788" indent="-166688" algn="l" defTabSz="650276" rtl="0" eaLnBrk="1" latinLnBrk="0" hangingPunct="1">
        <a:spcBef>
          <a:spcPct val="20000"/>
        </a:spcBef>
        <a:buFont typeface="Arial"/>
        <a:buChar char="•"/>
        <a:defRPr sz="2400" kern="1200">
          <a:solidFill>
            <a:schemeClr val="tx1"/>
          </a:solidFill>
          <a:latin typeface="Arial"/>
          <a:ea typeface="+mn-ea"/>
          <a:cs typeface="Arial"/>
        </a:defRPr>
      </a:lvl2pPr>
      <a:lvl3pPr marL="749300" indent="-228600" algn="l" defTabSz="650276" rtl="0" eaLnBrk="1" latinLnBrk="0" hangingPunct="1">
        <a:spcBef>
          <a:spcPct val="20000"/>
        </a:spcBef>
        <a:buFont typeface="Lucida Grande"/>
        <a:buChar char="–"/>
        <a:defRPr sz="2400" b="0" i="0" kern="1200">
          <a:solidFill>
            <a:schemeClr val="tx1"/>
          </a:solidFill>
          <a:latin typeface="Arial"/>
          <a:ea typeface="+mn-ea"/>
          <a:cs typeface="Arial"/>
        </a:defRPr>
      </a:lvl3pPr>
      <a:lvl4pPr marL="977900" indent="-228600" algn="l" defTabSz="650276" rtl="0" eaLnBrk="1" latinLnBrk="0" hangingPunct="1">
        <a:spcBef>
          <a:spcPct val="20000"/>
        </a:spcBef>
        <a:buFont typeface="Lucida Grande"/>
        <a:buChar char="–"/>
        <a:defRPr sz="2400" b="0" i="0" kern="1200">
          <a:solidFill>
            <a:schemeClr val="tx1"/>
          </a:solidFill>
          <a:latin typeface="Arial"/>
          <a:ea typeface="+mn-ea"/>
          <a:cs typeface="Arial"/>
        </a:defRPr>
      </a:lvl4pPr>
      <a:lvl5pPr marL="1206500" indent="-228600" algn="l" defTabSz="650276" rtl="0" eaLnBrk="1" latinLnBrk="0" hangingPunct="1">
        <a:spcBef>
          <a:spcPct val="20000"/>
        </a:spcBef>
        <a:buFont typeface="Lucida Grande"/>
        <a:buChar char="–"/>
        <a:defRPr sz="2400" b="0" i="0" kern="1200" cap="none" baseline="0">
          <a:solidFill>
            <a:schemeClr val="tx1"/>
          </a:solidFill>
          <a:latin typeface="Arial"/>
          <a:ea typeface="+mn-ea"/>
          <a:cs typeface="Arial"/>
        </a:defRPr>
      </a:lvl5pPr>
      <a:lvl6pPr marL="1206500" indent="-228600" algn="l" defTabSz="650276" rtl="0" eaLnBrk="1" latinLnBrk="0" hangingPunct="1">
        <a:spcBef>
          <a:spcPct val="20000"/>
        </a:spcBef>
        <a:buFont typeface="Lucida Grande"/>
        <a:buChar char="–"/>
        <a:defRPr sz="2200" b="0" i="0" kern="1200">
          <a:solidFill>
            <a:schemeClr val="tx1"/>
          </a:solidFill>
          <a:latin typeface="Arial"/>
          <a:ea typeface="+mn-ea"/>
          <a:cs typeface="Arial"/>
        </a:defRPr>
      </a:lvl6pPr>
      <a:lvl7pPr marL="4226791" indent="-325138" algn="l" defTabSz="650276" rtl="0" eaLnBrk="1" latinLnBrk="0" hangingPunct="1">
        <a:spcBef>
          <a:spcPct val="20000"/>
        </a:spcBef>
        <a:buFont typeface="Arial"/>
        <a:buChar char="•"/>
        <a:defRPr sz="2800" kern="1200">
          <a:solidFill>
            <a:schemeClr val="tx1"/>
          </a:solidFill>
          <a:latin typeface="+mn-lt"/>
          <a:ea typeface="+mn-ea"/>
          <a:cs typeface="+mn-cs"/>
        </a:defRPr>
      </a:lvl7pPr>
      <a:lvl8pPr marL="4877067" indent="-325138" algn="l" defTabSz="650276" rtl="0" eaLnBrk="1" latinLnBrk="0" hangingPunct="1">
        <a:spcBef>
          <a:spcPct val="20000"/>
        </a:spcBef>
        <a:buFont typeface="Arial"/>
        <a:buChar char="•"/>
        <a:defRPr sz="2800" kern="1200">
          <a:solidFill>
            <a:schemeClr val="tx1"/>
          </a:solidFill>
          <a:latin typeface="+mn-lt"/>
          <a:ea typeface="+mn-ea"/>
          <a:cs typeface="+mn-cs"/>
        </a:defRPr>
      </a:lvl8pPr>
      <a:lvl9pPr marL="5527342" indent="-325138" algn="l" defTabSz="650276" rtl="0" eaLnBrk="1" latinLnBrk="0" hangingPunct="1">
        <a:spcBef>
          <a:spcPct val="20000"/>
        </a:spcBef>
        <a:buFont typeface="Arial"/>
        <a:buChar char="•"/>
        <a:defRPr sz="2800" kern="1200">
          <a:solidFill>
            <a:schemeClr val="tx1"/>
          </a:solidFill>
          <a:latin typeface="+mn-lt"/>
          <a:ea typeface="+mn-ea"/>
          <a:cs typeface="+mn-cs"/>
        </a:defRPr>
      </a:lvl9pPr>
    </p:bodyStyle>
    <p:otherStyle>
      <a:defPPr>
        <a:defRPr lang="en-US"/>
      </a:defPPr>
      <a:lvl1pPr marL="0" algn="l" defTabSz="650276" rtl="0" eaLnBrk="1" latinLnBrk="0" hangingPunct="1">
        <a:defRPr sz="2600" kern="1200">
          <a:solidFill>
            <a:schemeClr val="tx1"/>
          </a:solidFill>
          <a:latin typeface="+mn-lt"/>
          <a:ea typeface="+mn-ea"/>
          <a:cs typeface="+mn-cs"/>
        </a:defRPr>
      </a:lvl1pPr>
      <a:lvl2pPr marL="650276" algn="l" defTabSz="650276" rtl="0" eaLnBrk="1" latinLnBrk="0" hangingPunct="1">
        <a:defRPr sz="2600" kern="1200">
          <a:solidFill>
            <a:schemeClr val="tx1"/>
          </a:solidFill>
          <a:latin typeface="+mn-lt"/>
          <a:ea typeface="+mn-ea"/>
          <a:cs typeface="+mn-cs"/>
        </a:defRPr>
      </a:lvl2pPr>
      <a:lvl3pPr marL="1300551" algn="l" defTabSz="650276" rtl="0" eaLnBrk="1" latinLnBrk="0" hangingPunct="1">
        <a:defRPr sz="2600" kern="1200">
          <a:solidFill>
            <a:schemeClr val="tx1"/>
          </a:solidFill>
          <a:latin typeface="+mn-lt"/>
          <a:ea typeface="+mn-ea"/>
          <a:cs typeface="+mn-cs"/>
        </a:defRPr>
      </a:lvl3pPr>
      <a:lvl4pPr marL="1950827" algn="l" defTabSz="650276" rtl="0" eaLnBrk="1" latinLnBrk="0" hangingPunct="1">
        <a:defRPr sz="2600" kern="1200">
          <a:solidFill>
            <a:schemeClr val="tx1"/>
          </a:solidFill>
          <a:latin typeface="+mn-lt"/>
          <a:ea typeface="+mn-ea"/>
          <a:cs typeface="+mn-cs"/>
        </a:defRPr>
      </a:lvl4pPr>
      <a:lvl5pPr marL="2601102" algn="l" defTabSz="650276" rtl="0" eaLnBrk="1" latinLnBrk="0" hangingPunct="1">
        <a:defRPr sz="2600" kern="1200">
          <a:solidFill>
            <a:schemeClr val="tx1"/>
          </a:solidFill>
          <a:latin typeface="+mn-lt"/>
          <a:ea typeface="+mn-ea"/>
          <a:cs typeface="+mn-cs"/>
        </a:defRPr>
      </a:lvl5pPr>
      <a:lvl6pPr marL="3251378" algn="l" defTabSz="650276" rtl="0" eaLnBrk="1" latinLnBrk="0" hangingPunct="1">
        <a:defRPr sz="2600" kern="1200">
          <a:solidFill>
            <a:schemeClr val="tx1"/>
          </a:solidFill>
          <a:latin typeface="+mn-lt"/>
          <a:ea typeface="+mn-ea"/>
          <a:cs typeface="+mn-cs"/>
        </a:defRPr>
      </a:lvl6pPr>
      <a:lvl7pPr marL="3901653" algn="l" defTabSz="650276" rtl="0" eaLnBrk="1" latinLnBrk="0" hangingPunct="1">
        <a:defRPr sz="2600" kern="1200">
          <a:solidFill>
            <a:schemeClr val="tx1"/>
          </a:solidFill>
          <a:latin typeface="+mn-lt"/>
          <a:ea typeface="+mn-ea"/>
          <a:cs typeface="+mn-cs"/>
        </a:defRPr>
      </a:lvl7pPr>
      <a:lvl8pPr marL="4551929" algn="l" defTabSz="650276" rtl="0" eaLnBrk="1" latinLnBrk="0" hangingPunct="1">
        <a:defRPr sz="2600" kern="1200">
          <a:solidFill>
            <a:schemeClr val="tx1"/>
          </a:solidFill>
          <a:latin typeface="+mn-lt"/>
          <a:ea typeface="+mn-ea"/>
          <a:cs typeface="+mn-cs"/>
        </a:defRPr>
      </a:lvl8pPr>
      <a:lvl9pPr marL="5202204" algn="l" defTabSz="650276" rtl="0" eaLnBrk="1" latinLnBrk="0" hangingPunct="1">
        <a:defRPr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Communities United and Institute for Housing Studies Youth Survey Findings</a:t>
            </a:r>
            <a:endParaRPr lang="en-US" dirty="0"/>
          </a:p>
        </p:txBody>
      </p:sp>
      <p:sp>
        <p:nvSpPr>
          <p:cNvPr id="5" name="Text Placeholder 4"/>
          <p:cNvSpPr>
            <a:spLocks noGrp="1"/>
          </p:cNvSpPr>
          <p:nvPr>
            <p:ph type="body" sz="quarter" idx="17"/>
          </p:nvPr>
        </p:nvSpPr>
        <p:spPr/>
        <p:txBody>
          <a:bodyPr/>
          <a:lstStyle/>
          <a:p>
            <a:r>
              <a:rPr lang="en-US" dirty="0" smtClean="0"/>
              <a:t>December 15, 2020</a:t>
            </a:r>
            <a:endParaRPr lang="en-US" dirty="0"/>
          </a:p>
        </p:txBody>
      </p:sp>
    </p:spTree>
    <p:extLst>
      <p:ext uri="{BB962C8B-B14F-4D97-AF65-F5344CB8AC3E}">
        <p14:creationId xmlns:p14="http://schemas.microsoft.com/office/powerpoint/2010/main" val="209443054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5"/>
          </p:nvPr>
        </p:nvSpPr>
        <p:spPr/>
        <p:txBody>
          <a:bodyPr/>
          <a:lstStyle/>
          <a:p>
            <a:fld id="{39FF9D6F-101D-694C-B4A8-CDBC2F94FEE8}" type="slidenum">
              <a:rPr lang="en-US" smtClean="0">
                <a:solidFill>
                  <a:srgbClr val="6B6B6B"/>
                </a:solidFill>
              </a:rPr>
              <a:pPr/>
              <a:t>10</a:t>
            </a:fld>
            <a:endParaRPr lang="en-US" dirty="0">
              <a:solidFill>
                <a:srgbClr val="6B6B6B"/>
              </a:solidFill>
            </a:endParaRPr>
          </a:p>
        </p:txBody>
      </p:sp>
      <p:sp>
        <p:nvSpPr>
          <p:cNvPr id="6" name="Text Placeholder 5"/>
          <p:cNvSpPr>
            <a:spLocks noGrp="1"/>
          </p:cNvSpPr>
          <p:nvPr>
            <p:ph type="body" sz="quarter" idx="18"/>
          </p:nvPr>
        </p:nvSpPr>
        <p:spPr/>
        <p:txBody>
          <a:bodyPr/>
          <a:lstStyle/>
          <a:p>
            <a:endParaRPr lang="en-US"/>
          </a:p>
        </p:txBody>
      </p:sp>
      <p:sp>
        <p:nvSpPr>
          <p:cNvPr id="10" name="Title 4"/>
          <p:cNvSpPr>
            <a:spLocks noGrp="1"/>
          </p:cNvSpPr>
          <p:nvPr>
            <p:ph type="title"/>
          </p:nvPr>
        </p:nvSpPr>
        <p:spPr>
          <a:xfrm>
            <a:off x="650875" y="2159414"/>
            <a:ext cx="11701462" cy="1773382"/>
          </a:xfrm>
        </p:spPr>
        <p:txBody>
          <a:bodyPr>
            <a:normAutofit/>
          </a:bodyPr>
          <a:lstStyle/>
          <a:p>
            <a:pPr algn="ctr"/>
            <a:r>
              <a:rPr lang="en-US" sz="2800" dirty="0" smtClean="0"/>
              <a:t>As a result of the COVID-19 pandemic, what </a:t>
            </a:r>
            <a:r>
              <a:rPr lang="en-US" sz="2800" dirty="0"/>
              <a:t>are </a:t>
            </a:r>
            <a:r>
              <a:rPr lang="en-US" sz="2800" dirty="0" smtClean="0"/>
              <a:t>the </a:t>
            </a:r>
            <a:r>
              <a:rPr lang="en-US" sz="2800" i="1" dirty="0" smtClean="0"/>
              <a:t>top three</a:t>
            </a:r>
            <a:r>
              <a:rPr lang="en-US" sz="2800" dirty="0" smtClean="0"/>
              <a:t> challenges you, your family and friends, or your community have experienced?</a:t>
            </a:r>
            <a:r>
              <a:rPr lang="en-US" sz="2800" dirty="0"/>
              <a:t> </a:t>
            </a:r>
          </a:p>
        </p:txBody>
      </p:sp>
      <p:sp>
        <p:nvSpPr>
          <p:cNvPr id="5" name="TextBox 4"/>
          <p:cNvSpPr txBox="1"/>
          <p:nvPr/>
        </p:nvSpPr>
        <p:spPr>
          <a:xfrm>
            <a:off x="4044273" y="3908891"/>
            <a:ext cx="4914667" cy="1938992"/>
          </a:xfrm>
          <a:prstGeom prst="rect">
            <a:avLst/>
          </a:prstGeom>
          <a:noFill/>
        </p:spPr>
        <p:txBody>
          <a:bodyPr wrap="square" rtlCol="0">
            <a:spAutoFit/>
          </a:bodyPr>
          <a:lstStyle/>
          <a:p>
            <a:pPr marL="457200" indent="-457200">
              <a:buAutoNum type="alphaLcPeriod"/>
            </a:pPr>
            <a:r>
              <a:rPr lang="en-US" sz="2400" dirty="0" smtClean="0"/>
              <a:t>Increase in rent</a:t>
            </a:r>
          </a:p>
          <a:p>
            <a:pPr marL="457200" indent="-457200">
              <a:buAutoNum type="alphaLcPeriod"/>
            </a:pPr>
            <a:r>
              <a:rPr lang="en-US" sz="2400" dirty="0" smtClean="0"/>
              <a:t>Loss of income</a:t>
            </a:r>
          </a:p>
          <a:p>
            <a:pPr marL="457200" indent="-457200">
              <a:buAutoNum type="alphaLcPeriod"/>
            </a:pPr>
            <a:r>
              <a:rPr lang="en-US" sz="2400" dirty="0" smtClean="0"/>
              <a:t>Increase in community violence</a:t>
            </a:r>
          </a:p>
          <a:p>
            <a:pPr marL="457200" indent="-457200">
              <a:buAutoNum type="alphaLcPeriod"/>
            </a:pPr>
            <a:r>
              <a:rPr lang="en-US" sz="2400" dirty="0" smtClean="0"/>
              <a:t>Increased anxiety</a:t>
            </a:r>
          </a:p>
          <a:p>
            <a:pPr marL="457200" indent="-457200">
              <a:buAutoNum type="alphaLcPeriod"/>
            </a:pPr>
            <a:r>
              <a:rPr lang="en-US" sz="2400" dirty="0"/>
              <a:t>A</a:t>
            </a:r>
            <a:r>
              <a:rPr lang="en-US" sz="2400" dirty="0" smtClean="0"/>
              <a:t>djusting to remote learning</a:t>
            </a:r>
          </a:p>
        </p:txBody>
      </p:sp>
      <p:sp>
        <p:nvSpPr>
          <p:cNvPr id="7" name="Text Placeholder 6"/>
          <p:cNvSpPr>
            <a:spLocks noGrp="1"/>
          </p:cNvSpPr>
          <p:nvPr>
            <p:ph type="body" sz="quarter" idx="16"/>
          </p:nvPr>
        </p:nvSpPr>
        <p:spPr>
          <a:xfrm>
            <a:off x="650875" y="8616949"/>
            <a:ext cx="12352337" cy="545671"/>
          </a:xfrm>
        </p:spPr>
        <p:txBody>
          <a:bodyPr/>
          <a:lstStyle/>
          <a:p>
            <a:r>
              <a:rPr lang="en-US" dirty="0"/>
              <a:t>Source: IHS/CU youth Housing Survey, 2020</a:t>
            </a:r>
          </a:p>
          <a:p>
            <a:endParaRPr lang="en-US" dirty="0"/>
          </a:p>
        </p:txBody>
      </p:sp>
    </p:spTree>
    <p:extLst>
      <p:ext uri="{BB962C8B-B14F-4D97-AF65-F5344CB8AC3E}">
        <p14:creationId xmlns:p14="http://schemas.microsoft.com/office/powerpoint/2010/main" val="562768118"/>
      </p:ext>
    </p:extLst>
  </p:cSld>
  <p:clrMapOvr>
    <a:masterClrMapping/>
  </p:clrMapOvr>
  <mc:AlternateContent xmlns:mc="http://schemas.openxmlformats.org/markup-compatibility/2006" xmlns:p14="http://schemas.microsoft.com/office/powerpoint/2010/main">
    <mc:Choice Requires="p14">
      <p:transition spd="slow" p14:dur="2000" advClick="0" advTm="20000"/>
    </mc:Choice>
    <mc:Fallback xmlns="">
      <p:transition spd="slow" advClick="0" advTm="20000"/>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50160" y="1712407"/>
            <a:ext cx="11701463" cy="531559"/>
          </a:xfrm>
        </p:spPr>
        <p:txBody>
          <a:bodyPr>
            <a:normAutofit fontScale="92500" lnSpcReduction="20000"/>
          </a:bodyPr>
          <a:lstStyle/>
          <a:p>
            <a:r>
              <a:rPr lang="en-US" dirty="0"/>
              <a:t>What are some of the </a:t>
            </a:r>
            <a:r>
              <a:rPr lang="en-US" dirty="0" smtClean="0"/>
              <a:t>housing related challenges </a:t>
            </a:r>
            <a:r>
              <a:rPr lang="en-US" dirty="0"/>
              <a:t>you, your family, or friends have </a:t>
            </a:r>
            <a:r>
              <a:rPr lang="en-US" dirty="0" smtClean="0"/>
              <a:t>experienced this year as </a:t>
            </a:r>
            <a:r>
              <a:rPr lang="en-US" dirty="0"/>
              <a:t>a result of </a:t>
            </a:r>
            <a:r>
              <a:rPr lang="en-US" dirty="0" smtClean="0"/>
              <a:t>COVID-19?</a:t>
            </a:r>
            <a:r>
              <a:rPr lang="en-US" dirty="0"/>
              <a:t> </a:t>
            </a:r>
          </a:p>
        </p:txBody>
      </p:sp>
      <p:sp>
        <p:nvSpPr>
          <p:cNvPr id="4" name="Slide Number Placeholder 3"/>
          <p:cNvSpPr>
            <a:spLocks noGrp="1"/>
          </p:cNvSpPr>
          <p:nvPr>
            <p:ph type="sldNum" sz="quarter" idx="15"/>
          </p:nvPr>
        </p:nvSpPr>
        <p:spPr/>
        <p:txBody>
          <a:bodyPr/>
          <a:lstStyle/>
          <a:p>
            <a:fld id="{39FF9D6F-101D-694C-B4A8-CDBC2F94FEE8}" type="slidenum">
              <a:rPr lang="en-US" smtClean="0">
                <a:solidFill>
                  <a:srgbClr val="6B6B6B"/>
                </a:solidFill>
              </a:rPr>
              <a:pPr/>
              <a:t>11</a:t>
            </a:fld>
            <a:endParaRPr lang="en-US" dirty="0">
              <a:solidFill>
                <a:srgbClr val="6B6B6B"/>
              </a:solidFill>
            </a:endParaRPr>
          </a:p>
        </p:txBody>
      </p:sp>
      <p:sp>
        <p:nvSpPr>
          <p:cNvPr id="5" name="Title 4"/>
          <p:cNvSpPr>
            <a:spLocks noGrp="1"/>
          </p:cNvSpPr>
          <p:nvPr>
            <p:ph type="title"/>
          </p:nvPr>
        </p:nvSpPr>
        <p:spPr>
          <a:xfrm>
            <a:off x="650876" y="592818"/>
            <a:ext cx="11701462" cy="673607"/>
          </a:xfrm>
        </p:spPr>
        <p:txBody>
          <a:bodyPr>
            <a:normAutofit fontScale="90000"/>
          </a:bodyPr>
          <a:lstStyle/>
          <a:p>
            <a:r>
              <a:rPr lang="en-US" dirty="0" smtClean="0"/>
              <a:t>As a result of the pandemic, youth and their families experienced challenges with loss of income and increased anxiety</a:t>
            </a:r>
            <a:endParaRPr lang="en-US" dirty="0"/>
          </a:p>
        </p:txBody>
      </p:sp>
      <p:sp>
        <p:nvSpPr>
          <p:cNvPr id="6" name="Text Placeholder 5"/>
          <p:cNvSpPr>
            <a:spLocks noGrp="1"/>
          </p:cNvSpPr>
          <p:nvPr>
            <p:ph type="body" sz="quarter" idx="18"/>
          </p:nvPr>
        </p:nvSpPr>
        <p:spPr/>
        <p:txBody>
          <a:bodyPr/>
          <a:lstStyle/>
          <a:p>
            <a:endParaRPr lang="en-US"/>
          </a:p>
        </p:txBody>
      </p:sp>
      <p:sp>
        <p:nvSpPr>
          <p:cNvPr id="7" name="Text Placeholder 6"/>
          <p:cNvSpPr>
            <a:spLocks noGrp="1"/>
          </p:cNvSpPr>
          <p:nvPr>
            <p:ph type="body" sz="quarter" idx="16"/>
          </p:nvPr>
        </p:nvSpPr>
        <p:spPr/>
        <p:txBody>
          <a:bodyPr/>
          <a:lstStyle/>
          <a:p>
            <a:r>
              <a:rPr lang="en-US" dirty="0"/>
              <a:t>Source: IHS/CU youth Housing Survey, 2020</a:t>
            </a:r>
          </a:p>
          <a:p>
            <a:endParaRPr lang="en-US" dirty="0"/>
          </a:p>
        </p:txBody>
      </p:sp>
      <p:graphicFrame>
        <p:nvGraphicFramePr>
          <p:cNvPr id="9" name="Chart Placeholder 8"/>
          <p:cNvGraphicFramePr>
            <a:graphicFrameLocks noGrp="1"/>
          </p:cNvGraphicFramePr>
          <p:nvPr>
            <p:ph type="chart" sz="quarter" idx="19"/>
            <p:extLst>
              <p:ext uri="{D42A27DB-BD31-4B8C-83A1-F6EECF244321}">
                <p14:modId xmlns:p14="http://schemas.microsoft.com/office/powerpoint/2010/main" val="1366366477"/>
              </p:ext>
            </p:extLst>
          </p:nvPr>
        </p:nvGraphicFramePr>
        <p:xfrm>
          <a:off x="650875" y="2232025"/>
          <a:ext cx="11701463" cy="60356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37345469"/>
      </p:ext>
    </p:extLst>
  </p:cSld>
  <p:clrMapOvr>
    <a:masterClrMapping/>
  </p:clrMapOvr>
  <mc:AlternateContent xmlns:mc="http://schemas.openxmlformats.org/markup-compatibility/2006" xmlns:p14="http://schemas.microsoft.com/office/powerpoint/2010/main">
    <mc:Choice Requires="p14">
      <p:transition spd="slow" p14:dur="2000" advClick="0" advTm="20000"/>
    </mc:Choice>
    <mc:Fallback xmlns="">
      <p:transition spd="slow" advClick="0" advTm="20000"/>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5"/>
          </p:nvPr>
        </p:nvSpPr>
        <p:spPr/>
        <p:txBody>
          <a:bodyPr/>
          <a:lstStyle/>
          <a:p>
            <a:fld id="{39FF9D6F-101D-694C-B4A8-CDBC2F94FEE8}" type="slidenum">
              <a:rPr lang="en-US" smtClean="0">
                <a:solidFill>
                  <a:srgbClr val="6B6B6B"/>
                </a:solidFill>
              </a:rPr>
              <a:pPr/>
              <a:t>12</a:t>
            </a:fld>
            <a:endParaRPr lang="en-US" dirty="0">
              <a:solidFill>
                <a:srgbClr val="6B6B6B"/>
              </a:solidFill>
            </a:endParaRPr>
          </a:p>
        </p:txBody>
      </p:sp>
      <p:sp>
        <p:nvSpPr>
          <p:cNvPr id="6" name="Text Placeholder 5"/>
          <p:cNvSpPr>
            <a:spLocks noGrp="1"/>
          </p:cNvSpPr>
          <p:nvPr>
            <p:ph type="body" sz="quarter" idx="18"/>
          </p:nvPr>
        </p:nvSpPr>
        <p:spPr/>
        <p:txBody>
          <a:bodyPr/>
          <a:lstStyle/>
          <a:p>
            <a:endParaRPr lang="en-US"/>
          </a:p>
        </p:txBody>
      </p:sp>
      <p:sp>
        <p:nvSpPr>
          <p:cNvPr id="10" name="Title 4"/>
          <p:cNvSpPr>
            <a:spLocks noGrp="1"/>
          </p:cNvSpPr>
          <p:nvPr>
            <p:ph type="title"/>
          </p:nvPr>
        </p:nvSpPr>
        <p:spPr>
          <a:xfrm>
            <a:off x="650875" y="3991696"/>
            <a:ext cx="11701462" cy="1773382"/>
          </a:xfrm>
        </p:spPr>
        <p:txBody>
          <a:bodyPr>
            <a:normAutofit fontScale="90000"/>
          </a:bodyPr>
          <a:lstStyle/>
          <a:p>
            <a:r>
              <a:rPr lang="en-US" sz="2800" b="0" dirty="0"/>
              <a:t>“COVID-19 changed a </a:t>
            </a:r>
            <a:r>
              <a:rPr lang="en-US" sz="2800" b="0" dirty="0" smtClean="0"/>
              <a:t>lot. Everybody </a:t>
            </a:r>
            <a:r>
              <a:rPr lang="en-US" sz="2800" b="0" dirty="0"/>
              <a:t>who’s going to school is forced to use e- learning at home. Some families don’t have </a:t>
            </a:r>
            <a:r>
              <a:rPr lang="en-US" sz="2800" b="0" dirty="0" err="1" smtClean="0"/>
              <a:t>wifi</a:t>
            </a:r>
            <a:r>
              <a:rPr lang="en-US" sz="2800" b="0" dirty="0" smtClean="0"/>
              <a:t>. When </a:t>
            </a:r>
            <a:r>
              <a:rPr lang="en-US" sz="2800" b="0" dirty="0"/>
              <a:t>we were at </a:t>
            </a:r>
            <a:r>
              <a:rPr lang="en-US" sz="2800" b="0" dirty="0" smtClean="0"/>
              <a:t>school, </a:t>
            </a:r>
            <a:r>
              <a:rPr lang="en-US" sz="2800" b="0" dirty="0"/>
              <a:t>there was somewhere to go if </a:t>
            </a:r>
            <a:r>
              <a:rPr lang="en-US" sz="2800" b="0" dirty="0" smtClean="0"/>
              <a:t>you’re </a:t>
            </a:r>
            <a:r>
              <a:rPr lang="en-US" sz="2800" b="0" dirty="0"/>
              <a:t>going through something, having trouble at home, mental help and etc</a:t>
            </a:r>
            <a:r>
              <a:rPr lang="en-US" sz="2800" b="0" dirty="0" smtClean="0"/>
              <a:t>.”</a:t>
            </a:r>
            <a:endParaRPr lang="en-US" sz="2800" b="0" dirty="0"/>
          </a:p>
        </p:txBody>
      </p:sp>
      <p:sp>
        <p:nvSpPr>
          <p:cNvPr id="5" name="Text Placeholder 6"/>
          <p:cNvSpPr>
            <a:spLocks noGrp="1"/>
          </p:cNvSpPr>
          <p:nvPr>
            <p:ph type="body" sz="quarter" idx="16"/>
          </p:nvPr>
        </p:nvSpPr>
        <p:spPr>
          <a:xfrm>
            <a:off x="650875" y="8616949"/>
            <a:ext cx="12352337" cy="545671"/>
          </a:xfrm>
        </p:spPr>
        <p:txBody>
          <a:bodyPr/>
          <a:lstStyle/>
          <a:p>
            <a:r>
              <a:rPr lang="en-US" dirty="0"/>
              <a:t>Source: IHS/CU youth Housing Survey, 2020</a:t>
            </a:r>
          </a:p>
          <a:p>
            <a:endParaRPr lang="en-US" dirty="0"/>
          </a:p>
        </p:txBody>
      </p:sp>
      <p:sp>
        <p:nvSpPr>
          <p:cNvPr id="7" name="Title 4"/>
          <p:cNvSpPr txBox="1">
            <a:spLocks/>
          </p:cNvSpPr>
          <p:nvPr/>
        </p:nvSpPr>
        <p:spPr>
          <a:xfrm>
            <a:off x="650877" y="1280972"/>
            <a:ext cx="11701462" cy="673607"/>
          </a:xfrm>
          <a:prstGeom prst="rect">
            <a:avLst/>
          </a:prstGeom>
        </p:spPr>
        <p:txBody>
          <a:bodyPr vert="horz" lIns="91440" tIns="45720" rIns="91440" bIns="45720" rtlCol="0" anchor="t">
            <a:noAutofit/>
          </a:bodyPr>
          <a:lstStyle>
            <a:lvl1pPr algn="l" defTabSz="650276" rtl="0" eaLnBrk="1" latinLnBrk="0" hangingPunct="1">
              <a:lnSpc>
                <a:spcPct val="100000"/>
              </a:lnSpc>
              <a:spcBef>
                <a:spcPct val="0"/>
              </a:spcBef>
              <a:buNone/>
              <a:defRPr sz="3200" b="1" i="0" kern="1200" cap="none" spc="0">
                <a:solidFill>
                  <a:schemeClr val="tx1"/>
                </a:solidFill>
                <a:effectLst/>
                <a:latin typeface="+mj-lt"/>
                <a:ea typeface="+mj-ea"/>
                <a:cs typeface="Georgia"/>
              </a:defRPr>
            </a:lvl1pPr>
          </a:lstStyle>
          <a:p>
            <a:r>
              <a:rPr lang="en-US" sz="2800" dirty="0"/>
              <a:t>What are some of the challenges you, your family, or friends have </a:t>
            </a:r>
            <a:r>
              <a:rPr lang="en-US" sz="2800" dirty="0" smtClean="0"/>
              <a:t>experienced this year as </a:t>
            </a:r>
            <a:r>
              <a:rPr lang="en-US" sz="2800" dirty="0"/>
              <a:t>a result of </a:t>
            </a:r>
            <a:r>
              <a:rPr lang="en-US" sz="2800" dirty="0" smtClean="0"/>
              <a:t>COVID-19? </a:t>
            </a:r>
            <a:endParaRPr lang="en-US" sz="2800" dirty="0"/>
          </a:p>
        </p:txBody>
      </p:sp>
      <p:sp>
        <p:nvSpPr>
          <p:cNvPr id="8" name="Subtitle 2"/>
          <p:cNvSpPr>
            <a:spLocks noGrp="1"/>
          </p:cNvSpPr>
          <p:nvPr>
            <p:ph type="subTitle" idx="1"/>
          </p:nvPr>
        </p:nvSpPr>
        <p:spPr>
          <a:xfrm>
            <a:off x="650877" y="2305930"/>
            <a:ext cx="11701463" cy="531559"/>
          </a:xfrm>
        </p:spPr>
        <p:txBody>
          <a:bodyPr>
            <a:normAutofit/>
          </a:bodyPr>
          <a:lstStyle/>
          <a:p>
            <a:r>
              <a:rPr lang="en-US" dirty="0" smtClean="0"/>
              <a:t>Open-ended answers</a:t>
            </a:r>
            <a:endParaRPr lang="en-US" dirty="0"/>
          </a:p>
        </p:txBody>
      </p:sp>
    </p:spTree>
    <p:extLst>
      <p:ext uri="{BB962C8B-B14F-4D97-AF65-F5344CB8AC3E}">
        <p14:creationId xmlns:p14="http://schemas.microsoft.com/office/powerpoint/2010/main" val="2156024450"/>
      </p:ext>
    </p:extLst>
  </p:cSld>
  <p:clrMapOvr>
    <a:masterClrMapping/>
  </p:clrMapOvr>
  <mc:AlternateContent xmlns:mc="http://schemas.openxmlformats.org/markup-compatibility/2006" xmlns:p14="http://schemas.microsoft.com/office/powerpoint/2010/main">
    <mc:Choice Requires="p14">
      <p:transition spd="slow" p14:dur="2000" advClick="0" advTm="20000"/>
    </mc:Choice>
    <mc:Fallback xmlns="">
      <p:transition spd="slow" advClick="0" advTm="20000"/>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5"/>
          </p:nvPr>
        </p:nvSpPr>
        <p:spPr/>
        <p:txBody>
          <a:bodyPr/>
          <a:lstStyle/>
          <a:p>
            <a:fld id="{39FF9D6F-101D-694C-B4A8-CDBC2F94FEE8}" type="slidenum">
              <a:rPr lang="en-US" smtClean="0">
                <a:solidFill>
                  <a:srgbClr val="6B6B6B"/>
                </a:solidFill>
              </a:rPr>
              <a:pPr/>
              <a:t>13</a:t>
            </a:fld>
            <a:endParaRPr lang="en-US" dirty="0">
              <a:solidFill>
                <a:srgbClr val="6B6B6B"/>
              </a:solidFill>
            </a:endParaRPr>
          </a:p>
        </p:txBody>
      </p:sp>
      <p:sp>
        <p:nvSpPr>
          <p:cNvPr id="6" name="Text Placeholder 5"/>
          <p:cNvSpPr>
            <a:spLocks noGrp="1"/>
          </p:cNvSpPr>
          <p:nvPr>
            <p:ph type="body" sz="quarter" idx="18"/>
          </p:nvPr>
        </p:nvSpPr>
        <p:spPr/>
        <p:txBody>
          <a:bodyPr/>
          <a:lstStyle/>
          <a:p>
            <a:endParaRPr lang="en-US"/>
          </a:p>
        </p:txBody>
      </p:sp>
      <p:sp>
        <p:nvSpPr>
          <p:cNvPr id="10" name="Title 4"/>
          <p:cNvSpPr>
            <a:spLocks noGrp="1"/>
          </p:cNvSpPr>
          <p:nvPr>
            <p:ph type="title"/>
          </p:nvPr>
        </p:nvSpPr>
        <p:spPr>
          <a:xfrm>
            <a:off x="650875" y="2218809"/>
            <a:ext cx="11701462" cy="1773382"/>
          </a:xfrm>
        </p:spPr>
        <p:txBody>
          <a:bodyPr>
            <a:normAutofit/>
          </a:bodyPr>
          <a:lstStyle/>
          <a:p>
            <a:pPr algn="ctr"/>
            <a:r>
              <a:rPr lang="en-US" sz="2800" dirty="0"/>
              <a:t>Reflecting on this </a:t>
            </a:r>
            <a:r>
              <a:rPr lang="en-US" sz="2800" dirty="0" smtClean="0"/>
              <a:t>past year, what has been the </a:t>
            </a:r>
            <a:r>
              <a:rPr lang="en-US" sz="2800" i="1" dirty="0" smtClean="0"/>
              <a:t>top</a:t>
            </a:r>
            <a:r>
              <a:rPr lang="en-US" sz="2800" dirty="0" smtClean="0"/>
              <a:t> </a:t>
            </a:r>
            <a:r>
              <a:rPr lang="en-US" sz="2800" i="1" dirty="0" smtClean="0"/>
              <a:t>two </a:t>
            </a:r>
            <a:r>
              <a:rPr lang="en-US" sz="2800" dirty="0" smtClean="0"/>
              <a:t>most significant changes that occurred in your neighborhood due</a:t>
            </a:r>
            <a:r>
              <a:rPr lang="en-US" sz="2800" i="1" dirty="0" smtClean="0"/>
              <a:t> </a:t>
            </a:r>
            <a:r>
              <a:rPr lang="en-US" sz="2800" dirty="0" smtClean="0"/>
              <a:t>to </a:t>
            </a:r>
            <a:r>
              <a:rPr lang="en-US" sz="2800" dirty="0"/>
              <a:t>the </a:t>
            </a:r>
            <a:r>
              <a:rPr lang="en-US" sz="2800" dirty="0" smtClean="0"/>
              <a:t>COVID-19 pandemic? </a:t>
            </a:r>
            <a:endParaRPr lang="en-US" sz="2800" dirty="0"/>
          </a:p>
        </p:txBody>
      </p:sp>
      <p:sp>
        <p:nvSpPr>
          <p:cNvPr id="7" name="TextBox 6"/>
          <p:cNvSpPr txBox="1"/>
          <p:nvPr/>
        </p:nvSpPr>
        <p:spPr>
          <a:xfrm>
            <a:off x="3584450" y="3908891"/>
            <a:ext cx="5834312" cy="1938992"/>
          </a:xfrm>
          <a:prstGeom prst="rect">
            <a:avLst/>
          </a:prstGeom>
          <a:noFill/>
        </p:spPr>
        <p:txBody>
          <a:bodyPr wrap="square" rtlCol="0">
            <a:spAutoFit/>
          </a:bodyPr>
          <a:lstStyle/>
          <a:p>
            <a:pPr marL="457200" indent="-457200">
              <a:buAutoNum type="alphaLcPeriod"/>
            </a:pPr>
            <a:r>
              <a:rPr lang="en-US" sz="2400" dirty="0" smtClean="0"/>
              <a:t>Increase in police presence</a:t>
            </a:r>
          </a:p>
          <a:p>
            <a:pPr marL="457200" indent="-457200">
              <a:buAutoNum type="alphaLcPeriod"/>
            </a:pPr>
            <a:r>
              <a:rPr lang="en-US" sz="2400" dirty="0" smtClean="0"/>
              <a:t>Increase in unemployment</a:t>
            </a:r>
          </a:p>
          <a:p>
            <a:pPr marL="457200" indent="-457200">
              <a:buAutoNum type="alphaLcPeriod"/>
            </a:pPr>
            <a:r>
              <a:rPr lang="en-US" sz="2400" dirty="0" smtClean="0"/>
              <a:t>Increase in community violence</a:t>
            </a:r>
          </a:p>
          <a:p>
            <a:pPr marL="457200" indent="-457200">
              <a:buAutoNum type="alphaLcPeriod"/>
            </a:pPr>
            <a:r>
              <a:rPr lang="en-US" sz="2400" dirty="0" smtClean="0"/>
              <a:t>Lack of affordable housing</a:t>
            </a:r>
          </a:p>
          <a:p>
            <a:pPr marL="457200" indent="-457200">
              <a:buAutoNum type="alphaLcPeriod"/>
            </a:pPr>
            <a:r>
              <a:rPr lang="en-US" sz="2400" dirty="0" smtClean="0"/>
              <a:t>Greater need for social services</a:t>
            </a:r>
          </a:p>
        </p:txBody>
      </p:sp>
      <p:sp>
        <p:nvSpPr>
          <p:cNvPr id="8" name="Text Placeholder 6"/>
          <p:cNvSpPr>
            <a:spLocks noGrp="1"/>
          </p:cNvSpPr>
          <p:nvPr>
            <p:ph type="body" sz="quarter" idx="16"/>
          </p:nvPr>
        </p:nvSpPr>
        <p:spPr>
          <a:xfrm>
            <a:off x="650875" y="8616949"/>
            <a:ext cx="12352337" cy="545671"/>
          </a:xfrm>
        </p:spPr>
        <p:txBody>
          <a:bodyPr/>
          <a:lstStyle/>
          <a:p>
            <a:r>
              <a:rPr lang="en-US" dirty="0"/>
              <a:t>Source: IHS/CU youth Housing Survey, 2020</a:t>
            </a:r>
          </a:p>
          <a:p>
            <a:endParaRPr lang="en-US" dirty="0"/>
          </a:p>
        </p:txBody>
      </p:sp>
    </p:spTree>
    <p:extLst>
      <p:ext uri="{BB962C8B-B14F-4D97-AF65-F5344CB8AC3E}">
        <p14:creationId xmlns:p14="http://schemas.microsoft.com/office/powerpoint/2010/main" val="3659031693"/>
      </p:ext>
    </p:extLst>
  </p:cSld>
  <p:clrMapOvr>
    <a:masterClrMapping/>
  </p:clrMapOvr>
  <mc:AlternateContent xmlns:mc="http://schemas.openxmlformats.org/markup-compatibility/2006" xmlns:p14="http://schemas.microsoft.com/office/powerpoint/2010/main">
    <mc:Choice Requires="p14">
      <p:transition spd="slow" p14:dur="2000" advClick="0" advTm="20000"/>
    </mc:Choice>
    <mc:Fallback xmlns="">
      <p:transition spd="slow" advClick="0" advTm="20000"/>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50160" y="1712407"/>
            <a:ext cx="11701463" cy="531559"/>
          </a:xfrm>
        </p:spPr>
        <p:txBody>
          <a:bodyPr>
            <a:normAutofit fontScale="92500" lnSpcReduction="20000"/>
          </a:bodyPr>
          <a:lstStyle/>
          <a:p>
            <a:r>
              <a:rPr lang="en-US" dirty="0"/>
              <a:t>Reflecting on </a:t>
            </a:r>
            <a:r>
              <a:rPr lang="en-US" dirty="0" smtClean="0"/>
              <a:t>this year so </a:t>
            </a:r>
            <a:r>
              <a:rPr lang="en-US" dirty="0"/>
              <a:t>far, how do you think your neighborhood has changed due to the pandemic and social disturbance?</a:t>
            </a:r>
          </a:p>
        </p:txBody>
      </p:sp>
      <p:sp>
        <p:nvSpPr>
          <p:cNvPr id="4" name="Slide Number Placeholder 3"/>
          <p:cNvSpPr>
            <a:spLocks noGrp="1"/>
          </p:cNvSpPr>
          <p:nvPr>
            <p:ph type="sldNum" sz="quarter" idx="15"/>
          </p:nvPr>
        </p:nvSpPr>
        <p:spPr/>
        <p:txBody>
          <a:bodyPr/>
          <a:lstStyle/>
          <a:p>
            <a:fld id="{39FF9D6F-101D-694C-B4A8-CDBC2F94FEE8}" type="slidenum">
              <a:rPr lang="en-US" smtClean="0">
                <a:solidFill>
                  <a:srgbClr val="6B6B6B"/>
                </a:solidFill>
              </a:rPr>
              <a:pPr/>
              <a:t>14</a:t>
            </a:fld>
            <a:endParaRPr lang="en-US" dirty="0">
              <a:solidFill>
                <a:srgbClr val="6B6B6B"/>
              </a:solidFill>
            </a:endParaRPr>
          </a:p>
        </p:txBody>
      </p:sp>
      <p:sp>
        <p:nvSpPr>
          <p:cNvPr id="5" name="Title 4"/>
          <p:cNvSpPr>
            <a:spLocks noGrp="1"/>
          </p:cNvSpPr>
          <p:nvPr>
            <p:ph type="title"/>
          </p:nvPr>
        </p:nvSpPr>
        <p:spPr>
          <a:xfrm>
            <a:off x="650876" y="592818"/>
            <a:ext cx="11701462" cy="673607"/>
          </a:xfrm>
        </p:spPr>
        <p:txBody>
          <a:bodyPr>
            <a:normAutofit fontScale="90000"/>
          </a:bodyPr>
          <a:lstStyle/>
          <a:p>
            <a:r>
              <a:rPr lang="en-US" sz="3100" dirty="0" smtClean="0"/>
              <a:t>Youth noted an increase in unemployment and community violence as their communities’ biggest challenges this year</a:t>
            </a:r>
            <a:endParaRPr lang="en-US" dirty="0"/>
          </a:p>
        </p:txBody>
      </p:sp>
      <p:sp>
        <p:nvSpPr>
          <p:cNvPr id="6" name="Text Placeholder 5"/>
          <p:cNvSpPr>
            <a:spLocks noGrp="1"/>
          </p:cNvSpPr>
          <p:nvPr>
            <p:ph type="body" sz="quarter" idx="18"/>
          </p:nvPr>
        </p:nvSpPr>
        <p:spPr/>
        <p:txBody>
          <a:bodyPr/>
          <a:lstStyle/>
          <a:p>
            <a:endParaRPr lang="en-US"/>
          </a:p>
        </p:txBody>
      </p:sp>
      <p:sp>
        <p:nvSpPr>
          <p:cNvPr id="7" name="Text Placeholder 6"/>
          <p:cNvSpPr>
            <a:spLocks noGrp="1"/>
          </p:cNvSpPr>
          <p:nvPr>
            <p:ph type="body" sz="quarter" idx="16"/>
          </p:nvPr>
        </p:nvSpPr>
        <p:spPr/>
        <p:txBody>
          <a:bodyPr/>
          <a:lstStyle/>
          <a:p>
            <a:r>
              <a:rPr lang="en-US" dirty="0"/>
              <a:t>Source: IHS/CU youth Housing Survey, 2020</a:t>
            </a:r>
          </a:p>
          <a:p>
            <a:endParaRPr lang="en-US" dirty="0"/>
          </a:p>
        </p:txBody>
      </p:sp>
      <p:graphicFrame>
        <p:nvGraphicFramePr>
          <p:cNvPr id="10" name="Chart Placeholder 9"/>
          <p:cNvGraphicFramePr>
            <a:graphicFrameLocks noGrp="1"/>
          </p:cNvGraphicFramePr>
          <p:nvPr>
            <p:ph type="chart" sz="quarter" idx="19"/>
            <p:extLst>
              <p:ext uri="{D42A27DB-BD31-4B8C-83A1-F6EECF244321}">
                <p14:modId xmlns:p14="http://schemas.microsoft.com/office/powerpoint/2010/main" val="3523047645"/>
              </p:ext>
            </p:extLst>
          </p:nvPr>
        </p:nvGraphicFramePr>
        <p:xfrm>
          <a:off x="650875" y="2232025"/>
          <a:ext cx="11701463" cy="60356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68597224"/>
      </p:ext>
    </p:extLst>
  </p:cSld>
  <p:clrMapOvr>
    <a:masterClrMapping/>
  </p:clrMapOvr>
  <mc:AlternateContent xmlns:mc="http://schemas.openxmlformats.org/markup-compatibility/2006" xmlns:p14="http://schemas.microsoft.com/office/powerpoint/2010/main">
    <mc:Choice Requires="p14">
      <p:transition spd="slow" p14:dur="2000" advClick="0" advTm="20000"/>
    </mc:Choice>
    <mc:Fallback xmlns="">
      <p:transition spd="slow" advClick="0" advTm="20000"/>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5"/>
          </p:nvPr>
        </p:nvSpPr>
        <p:spPr/>
        <p:txBody>
          <a:bodyPr/>
          <a:lstStyle/>
          <a:p>
            <a:fld id="{39FF9D6F-101D-694C-B4A8-CDBC2F94FEE8}" type="slidenum">
              <a:rPr lang="en-US" smtClean="0">
                <a:solidFill>
                  <a:srgbClr val="6B6B6B"/>
                </a:solidFill>
              </a:rPr>
              <a:pPr/>
              <a:t>15</a:t>
            </a:fld>
            <a:endParaRPr lang="en-US" dirty="0">
              <a:solidFill>
                <a:srgbClr val="6B6B6B"/>
              </a:solidFill>
            </a:endParaRPr>
          </a:p>
        </p:txBody>
      </p:sp>
      <p:sp>
        <p:nvSpPr>
          <p:cNvPr id="6" name="Text Placeholder 5"/>
          <p:cNvSpPr>
            <a:spLocks noGrp="1"/>
          </p:cNvSpPr>
          <p:nvPr>
            <p:ph type="body" sz="quarter" idx="18"/>
          </p:nvPr>
        </p:nvSpPr>
        <p:spPr/>
        <p:txBody>
          <a:bodyPr/>
          <a:lstStyle/>
          <a:p>
            <a:endParaRPr lang="en-US"/>
          </a:p>
        </p:txBody>
      </p:sp>
      <p:sp>
        <p:nvSpPr>
          <p:cNvPr id="10" name="Title 4"/>
          <p:cNvSpPr>
            <a:spLocks noGrp="1"/>
          </p:cNvSpPr>
          <p:nvPr>
            <p:ph type="title"/>
          </p:nvPr>
        </p:nvSpPr>
        <p:spPr>
          <a:xfrm>
            <a:off x="650875" y="2691505"/>
            <a:ext cx="11701462" cy="1773382"/>
          </a:xfrm>
        </p:spPr>
        <p:txBody>
          <a:bodyPr>
            <a:normAutofit/>
          </a:bodyPr>
          <a:lstStyle/>
          <a:p>
            <a:pPr algn="ctr"/>
            <a:r>
              <a:rPr lang="en-US" sz="2800" dirty="0" smtClean="0"/>
              <a:t>What </a:t>
            </a:r>
            <a:r>
              <a:rPr lang="en-US" sz="2800" i="1" dirty="0" smtClean="0"/>
              <a:t>top two </a:t>
            </a:r>
            <a:r>
              <a:rPr lang="en-US" sz="2800" dirty="0"/>
              <a:t>resources do </a:t>
            </a:r>
            <a:r>
              <a:rPr lang="en-US" sz="2800" dirty="0" smtClean="0"/>
              <a:t>you </a:t>
            </a:r>
            <a:r>
              <a:rPr lang="en-US" sz="2800" dirty="0"/>
              <a:t>think are </a:t>
            </a:r>
            <a:r>
              <a:rPr lang="en-US" sz="2800" i="1" dirty="0"/>
              <a:t>missing</a:t>
            </a:r>
            <a:r>
              <a:rPr lang="en-US" sz="2800" dirty="0"/>
              <a:t> in </a:t>
            </a:r>
            <a:r>
              <a:rPr lang="en-US" sz="2800" dirty="0" smtClean="0"/>
              <a:t>your neighborhood?</a:t>
            </a:r>
            <a:endParaRPr lang="en-US" sz="2800" dirty="0"/>
          </a:p>
        </p:txBody>
      </p:sp>
      <p:sp>
        <p:nvSpPr>
          <p:cNvPr id="5" name="TextBox 4"/>
          <p:cNvSpPr txBox="1"/>
          <p:nvPr/>
        </p:nvSpPr>
        <p:spPr>
          <a:xfrm>
            <a:off x="4668982" y="3908891"/>
            <a:ext cx="4749780" cy="1569660"/>
          </a:xfrm>
          <a:prstGeom prst="rect">
            <a:avLst/>
          </a:prstGeom>
          <a:noFill/>
        </p:spPr>
        <p:txBody>
          <a:bodyPr wrap="square" rtlCol="0">
            <a:spAutoFit/>
          </a:bodyPr>
          <a:lstStyle/>
          <a:p>
            <a:pPr marL="457200" indent="-457200">
              <a:buAutoNum type="alphaLcPeriod"/>
            </a:pPr>
            <a:r>
              <a:rPr lang="en-US" sz="2400" dirty="0" smtClean="0"/>
              <a:t>Affordable housing</a:t>
            </a:r>
          </a:p>
          <a:p>
            <a:pPr marL="457200" indent="-457200">
              <a:buAutoNum type="alphaLcPeriod"/>
            </a:pPr>
            <a:r>
              <a:rPr lang="en-US" sz="2400" dirty="0" smtClean="0"/>
              <a:t>Job opportunities</a:t>
            </a:r>
          </a:p>
          <a:p>
            <a:pPr marL="457200" indent="-457200">
              <a:buAutoNum type="alphaLcPeriod"/>
            </a:pPr>
            <a:r>
              <a:rPr lang="en-US" sz="2400" dirty="0" smtClean="0"/>
              <a:t>Greenspace</a:t>
            </a:r>
          </a:p>
          <a:p>
            <a:pPr marL="457200" indent="-457200">
              <a:buAutoNum type="alphaLcPeriod"/>
            </a:pPr>
            <a:r>
              <a:rPr lang="en-US" sz="2400" dirty="0" smtClean="0"/>
              <a:t>Mental health services</a:t>
            </a:r>
          </a:p>
        </p:txBody>
      </p:sp>
      <p:sp>
        <p:nvSpPr>
          <p:cNvPr id="7" name="Text Placeholder 6"/>
          <p:cNvSpPr>
            <a:spLocks noGrp="1"/>
          </p:cNvSpPr>
          <p:nvPr>
            <p:ph type="body" sz="quarter" idx="16"/>
          </p:nvPr>
        </p:nvSpPr>
        <p:spPr>
          <a:xfrm>
            <a:off x="650875" y="8616949"/>
            <a:ext cx="12352337" cy="545671"/>
          </a:xfrm>
        </p:spPr>
        <p:txBody>
          <a:bodyPr/>
          <a:lstStyle/>
          <a:p>
            <a:r>
              <a:rPr lang="en-US" dirty="0"/>
              <a:t>Source: IHS/CU youth Housing Survey, 2020</a:t>
            </a:r>
          </a:p>
          <a:p>
            <a:endParaRPr lang="en-US" dirty="0"/>
          </a:p>
        </p:txBody>
      </p:sp>
    </p:spTree>
    <p:extLst>
      <p:ext uri="{BB962C8B-B14F-4D97-AF65-F5344CB8AC3E}">
        <p14:creationId xmlns:p14="http://schemas.microsoft.com/office/powerpoint/2010/main" val="2383141682"/>
      </p:ext>
    </p:extLst>
  </p:cSld>
  <p:clrMapOvr>
    <a:masterClrMapping/>
  </p:clrMapOvr>
  <mc:AlternateContent xmlns:mc="http://schemas.openxmlformats.org/markup-compatibility/2006" xmlns:p14="http://schemas.microsoft.com/office/powerpoint/2010/main">
    <mc:Choice Requires="p14">
      <p:transition spd="slow" p14:dur="2000" advClick="0" advTm="20000"/>
    </mc:Choice>
    <mc:Fallback xmlns="">
      <p:transition spd="slow" advClick="0" advTm="20000"/>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5"/>
          </p:nvPr>
        </p:nvSpPr>
        <p:spPr/>
        <p:txBody>
          <a:bodyPr/>
          <a:lstStyle/>
          <a:p>
            <a:fld id="{39FF9D6F-101D-694C-B4A8-CDBC2F94FEE8}" type="slidenum">
              <a:rPr lang="en-US" smtClean="0">
                <a:solidFill>
                  <a:srgbClr val="6B6B6B"/>
                </a:solidFill>
              </a:rPr>
              <a:pPr/>
              <a:t>16</a:t>
            </a:fld>
            <a:endParaRPr lang="en-US" dirty="0">
              <a:solidFill>
                <a:srgbClr val="6B6B6B"/>
              </a:solidFill>
            </a:endParaRPr>
          </a:p>
        </p:txBody>
      </p:sp>
      <p:sp>
        <p:nvSpPr>
          <p:cNvPr id="6" name="Text Placeholder 5"/>
          <p:cNvSpPr>
            <a:spLocks noGrp="1"/>
          </p:cNvSpPr>
          <p:nvPr>
            <p:ph type="body" sz="quarter" idx="18"/>
          </p:nvPr>
        </p:nvSpPr>
        <p:spPr/>
        <p:txBody>
          <a:bodyPr/>
          <a:lstStyle/>
          <a:p>
            <a:endParaRPr lang="en-US"/>
          </a:p>
        </p:txBody>
      </p:sp>
      <p:sp>
        <p:nvSpPr>
          <p:cNvPr id="7" name="Text Placeholder 6"/>
          <p:cNvSpPr>
            <a:spLocks noGrp="1"/>
          </p:cNvSpPr>
          <p:nvPr>
            <p:ph type="body" sz="quarter" idx="16"/>
          </p:nvPr>
        </p:nvSpPr>
        <p:spPr/>
        <p:txBody>
          <a:bodyPr/>
          <a:lstStyle/>
          <a:p>
            <a:r>
              <a:rPr lang="en-US" dirty="0"/>
              <a:t>Source: IHS/CU youth Housing Survey, 2020</a:t>
            </a:r>
          </a:p>
          <a:p>
            <a:endParaRPr lang="en-US" dirty="0"/>
          </a:p>
        </p:txBody>
      </p:sp>
      <p:sp>
        <p:nvSpPr>
          <p:cNvPr id="12" name="Subtitle 2"/>
          <p:cNvSpPr>
            <a:spLocks noGrp="1"/>
          </p:cNvSpPr>
          <p:nvPr>
            <p:ph type="subTitle" idx="1"/>
          </p:nvPr>
        </p:nvSpPr>
        <p:spPr>
          <a:xfrm>
            <a:off x="650160" y="1712407"/>
            <a:ext cx="11701463" cy="531559"/>
          </a:xfrm>
        </p:spPr>
        <p:txBody>
          <a:bodyPr>
            <a:normAutofit/>
          </a:bodyPr>
          <a:lstStyle/>
          <a:p>
            <a:r>
              <a:rPr lang="en-US" dirty="0"/>
              <a:t>What resources do you think are missing in your neighborhood?</a:t>
            </a:r>
          </a:p>
        </p:txBody>
      </p:sp>
      <p:sp>
        <p:nvSpPr>
          <p:cNvPr id="13" name="Title 4"/>
          <p:cNvSpPr>
            <a:spLocks noGrp="1"/>
          </p:cNvSpPr>
          <p:nvPr>
            <p:ph type="title"/>
          </p:nvPr>
        </p:nvSpPr>
        <p:spPr>
          <a:xfrm>
            <a:off x="650876" y="592818"/>
            <a:ext cx="11701462" cy="673607"/>
          </a:xfrm>
        </p:spPr>
        <p:txBody>
          <a:bodyPr>
            <a:normAutofit fontScale="90000"/>
          </a:bodyPr>
          <a:lstStyle/>
          <a:p>
            <a:r>
              <a:rPr lang="en-US" dirty="0" smtClean="0"/>
              <a:t>Youth consider mental </a:t>
            </a:r>
            <a:r>
              <a:rPr lang="en-US" dirty="0"/>
              <a:t>health services and job </a:t>
            </a:r>
            <a:r>
              <a:rPr lang="en-US" dirty="0" smtClean="0"/>
              <a:t>opportunities the top two resources missing in </a:t>
            </a:r>
            <a:r>
              <a:rPr lang="en-US" dirty="0"/>
              <a:t>their communities</a:t>
            </a:r>
          </a:p>
        </p:txBody>
      </p:sp>
      <p:graphicFrame>
        <p:nvGraphicFramePr>
          <p:cNvPr id="9" name="Chart Placeholder 8"/>
          <p:cNvGraphicFramePr>
            <a:graphicFrameLocks noGrp="1"/>
          </p:cNvGraphicFramePr>
          <p:nvPr>
            <p:ph type="chart" sz="quarter" idx="19"/>
            <p:extLst>
              <p:ext uri="{D42A27DB-BD31-4B8C-83A1-F6EECF244321}">
                <p14:modId xmlns:p14="http://schemas.microsoft.com/office/powerpoint/2010/main" val="2735698385"/>
              </p:ext>
            </p:extLst>
          </p:nvPr>
        </p:nvGraphicFramePr>
        <p:xfrm>
          <a:off x="650875" y="2232025"/>
          <a:ext cx="11701463" cy="603567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15928124"/>
      </p:ext>
    </p:extLst>
  </p:cSld>
  <p:clrMapOvr>
    <a:masterClrMapping/>
  </p:clrMapOvr>
  <mc:AlternateContent xmlns:mc="http://schemas.openxmlformats.org/markup-compatibility/2006" xmlns:p14="http://schemas.microsoft.com/office/powerpoint/2010/main">
    <mc:Choice Requires="p14">
      <p:transition spd="slow" p14:dur="2000" advClick="0" advTm="20000"/>
    </mc:Choice>
    <mc:Fallback xmlns="">
      <p:transition spd="slow" advClick="0" advTm="20000"/>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5"/>
          </p:nvPr>
        </p:nvSpPr>
        <p:spPr/>
        <p:txBody>
          <a:bodyPr/>
          <a:lstStyle/>
          <a:p>
            <a:fld id="{39FF9D6F-101D-694C-B4A8-CDBC2F94FEE8}" type="slidenum">
              <a:rPr lang="en-US" smtClean="0">
                <a:solidFill>
                  <a:srgbClr val="6B6B6B"/>
                </a:solidFill>
              </a:rPr>
              <a:pPr/>
              <a:t>17</a:t>
            </a:fld>
            <a:endParaRPr lang="en-US" dirty="0">
              <a:solidFill>
                <a:srgbClr val="6B6B6B"/>
              </a:solidFill>
            </a:endParaRPr>
          </a:p>
        </p:txBody>
      </p:sp>
      <p:sp>
        <p:nvSpPr>
          <p:cNvPr id="6" name="Text Placeholder 5"/>
          <p:cNvSpPr>
            <a:spLocks noGrp="1"/>
          </p:cNvSpPr>
          <p:nvPr>
            <p:ph type="body" sz="quarter" idx="18"/>
          </p:nvPr>
        </p:nvSpPr>
        <p:spPr/>
        <p:txBody>
          <a:bodyPr/>
          <a:lstStyle/>
          <a:p>
            <a:endParaRPr lang="en-US"/>
          </a:p>
        </p:txBody>
      </p:sp>
      <p:sp>
        <p:nvSpPr>
          <p:cNvPr id="10" name="Title 4"/>
          <p:cNvSpPr>
            <a:spLocks noGrp="1"/>
          </p:cNvSpPr>
          <p:nvPr>
            <p:ph type="title"/>
          </p:nvPr>
        </p:nvSpPr>
        <p:spPr>
          <a:xfrm>
            <a:off x="650875" y="2576946"/>
            <a:ext cx="11701462" cy="1773382"/>
          </a:xfrm>
        </p:spPr>
        <p:txBody>
          <a:bodyPr>
            <a:normAutofit/>
          </a:bodyPr>
          <a:lstStyle/>
          <a:p>
            <a:pPr algn="ctr"/>
            <a:r>
              <a:rPr lang="en-US" sz="2800" dirty="0"/>
              <a:t>W</a:t>
            </a:r>
            <a:r>
              <a:rPr lang="en-US" sz="2800" dirty="0" smtClean="0"/>
              <a:t>hat </a:t>
            </a:r>
            <a:r>
              <a:rPr lang="en-US" sz="2800" dirty="0"/>
              <a:t>are the </a:t>
            </a:r>
            <a:r>
              <a:rPr lang="en-US" sz="2800" i="1" dirty="0"/>
              <a:t>top two issues </a:t>
            </a:r>
            <a:r>
              <a:rPr lang="en-US" sz="2800" dirty="0"/>
              <a:t>you would like to see improved in your neighborhood over the next few years?</a:t>
            </a:r>
          </a:p>
        </p:txBody>
      </p:sp>
      <p:sp>
        <p:nvSpPr>
          <p:cNvPr id="5" name="TextBox 4"/>
          <p:cNvSpPr txBox="1"/>
          <p:nvPr/>
        </p:nvSpPr>
        <p:spPr>
          <a:xfrm>
            <a:off x="4050516" y="3908891"/>
            <a:ext cx="4902180" cy="1938992"/>
          </a:xfrm>
          <a:prstGeom prst="rect">
            <a:avLst/>
          </a:prstGeom>
          <a:noFill/>
        </p:spPr>
        <p:txBody>
          <a:bodyPr wrap="square" rtlCol="0">
            <a:spAutoFit/>
          </a:bodyPr>
          <a:lstStyle/>
          <a:p>
            <a:pPr marL="457200" indent="-457200">
              <a:buAutoNum type="alphaLcPeriod"/>
            </a:pPr>
            <a:r>
              <a:rPr lang="en-US" sz="2400" dirty="0" smtClean="0"/>
              <a:t>Access to affordable housing</a:t>
            </a:r>
          </a:p>
          <a:p>
            <a:pPr marL="457200" indent="-457200">
              <a:buAutoNum type="alphaLcPeriod"/>
            </a:pPr>
            <a:r>
              <a:rPr lang="en-US" sz="2400" dirty="0" smtClean="0"/>
              <a:t>More greenspace</a:t>
            </a:r>
          </a:p>
          <a:p>
            <a:pPr marL="457200" indent="-457200">
              <a:buAutoNum type="alphaLcPeriod"/>
            </a:pPr>
            <a:r>
              <a:rPr lang="en-US" sz="2400" dirty="0" smtClean="0"/>
              <a:t>Improved public safety </a:t>
            </a:r>
          </a:p>
          <a:p>
            <a:pPr marL="457200" indent="-457200">
              <a:buAutoNum type="alphaLcPeriod"/>
            </a:pPr>
            <a:r>
              <a:rPr lang="en-US" sz="2400" dirty="0" smtClean="0"/>
              <a:t>Investment in local businesses</a:t>
            </a:r>
          </a:p>
          <a:p>
            <a:pPr marL="457200" indent="-457200">
              <a:buAutoNum type="alphaLcPeriod"/>
            </a:pPr>
            <a:r>
              <a:rPr lang="en-US" sz="2400" dirty="0" smtClean="0"/>
              <a:t>Improved community resources</a:t>
            </a:r>
          </a:p>
        </p:txBody>
      </p:sp>
      <p:sp>
        <p:nvSpPr>
          <p:cNvPr id="7" name="Text Placeholder 6"/>
          <p:cNvSpPr>
            <a:spLocks noGrp="1"/>
          </p:cNvSpPr>
          <p:nvPr>
            <p:ph type="body" sz="quarter" idx="16"/>
          </p:nvPr>
        </p:nvSpPr>
        <p:spPr>
          <a:xfrm>
            <a:off x="650875" y="8616949"/>
            <a:ext cx="12352337" cy="545671"/>
          </a:xfrm>
        </p:spPr>
        <p:txBody>
          <a:bodyPr/>
          <a:lstStyle/>
          <a:p>
            <a:r>
              <a:rPr lang="en-US" dirty="0"/>
              <a:t>Source: IHS/CU youth Housing Survey, 2020</a:t>
            </a:r>
          </a:p>
          <a:p>
            <a:endParaRPr lang="en-US" dirty="0"/>
          </a:p>
        </p:txBody>
      </p:sp>
    </p:spTree>
    <p:extLst>
      <p:ext uri="{BB962C8B-B14F-4D97-AF65-F5344CB8AC3E}">
        <p14:creationId xmlns:p14="http://schemas.microsoft.com/office/powerpoint/2010/main" val="1600865059"/>
      </p:ext>
    </p:extLst>
  </p:cSld>
  <p:clrMapOvr>
    <a:masterClrMapping/>
  </p:clrMapOvr>
  <mc:AlternateContent xmlns:mc="http://schemas.openxmlformats.org/markup-compatibility/2006" xmlns:p14="http://schemas.microsoft.com/office/powerpoint/2010/main">
    <mc:Choice Requires="p14">
      <p:transition spd="slow" p14:dur="2000" advClick="0" advTm="20000"/>
    </mc:Choice>
    <mc:Fallback xmlns="">
      <p:transition spd="slow" advClick="0" advTm="20000"/>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5"/>
          </p:nvPr>
        </p:nvSpPr>
        <p:spPr/>
        <p:txBody>
          <a:bodyPr/>
          <a:lstStyle/>
          <a:p>
            <a:fld id="{39FF9D6F-101D-694C-B4A8-CDBC2F94FEE8}" type="slidenum">
              <a:rPr lang="en-US" smtClean="0">
                <a:solidFill>
                  <a:srgbClr val="6B6B6B"/>
                </a:solidFill>
              </a:rPr>
              <a:pPr/>
              <a:t>18</a:t>
            </a:fld>
            <a:endParaRPr lang="en-US" dirty="0">
              <a:solidFill>
                <a:srgbClr val="6B6B6B"/>
              </a:solidFill>
            </a:endParaRPr>
          </a:p>
        </p:txBody>
      </p:sp>
      <p:sp>
        <p:nvSpPr>
          <p:cNvPr id="6" name="Text Placeholder 5"/>
          <p:cNvSpPr>
            <a:spLocks noGrp="1"/>
          </p:cNvSpPr>
          <p:nvPr>
            <p:ph type="body" sz="quarter" idx="18"/>
          </p:nvPr>
        </p:nvSpPr>
        <p:spPr/>
        <p:txBody>
          <a:bodyPr/>
          <a:lstStyle/>
          <a:p>
            <a:endParaRPr lang="en-US"/>
          </a:p>
        </p:txBody>
      </p:sp>
      <p:sp>
        <p:nvSpPr>
          <p:cNvPr id="7" name="Text Placeholder 6"/>
          <p:cNvSpPr>
            <a:spLocks noGrp="1"/>
          </p:cNvSpPr>
          <p:nvPr>
            <p:ph type="body" sz="quarter" idx="16"/>
          </p:nvPr>
        </p:nvSpPr>
        <p:spPr/>
        <p:txBody>
          <a:bodyPr/>
          <a:lstStyle/>
          <a:p>
            <a:r>
              <a:rPr lang="en-US" dirty="0"/>
              <a:t>Source: IHS/CU youth Housing Survey, 2020</a:t>
            </a:r>
          </a:p>
          <a:p>
            <a:endParaRPr lang="en-US" dirty="0"/>
          </a:p>
        </p:txBody>
      </p:sp>
      <p:sp>
        <p:nvSpPr>
          <p:cNvPr id="12" name="Subtitle 2"/>
          <p:cNvSpPr>
            <a:spLocks noGrp="1"/>
          </p:cNvSpPr>
          <p:nvPr>
            <p:ph type="subTitle" idx="1"/>
          </p:nvPr>
        </p:nvSpPr>
        <p:spPr>
          <a:xfrm>
            <a:off x="650160" y="1712407"/>
            <a:ext cx="11701463" cy="531559"/>
          </a:xfrm>
        </p:spPr>
        <p:txBody>
          <a:bodyPr>
            <a:normAutofit fontScale="92500" lnSpcReduction="20000"/>
          </a:bodyPr>
          <a:lstStyle/>
          <a:p>
            <a:r>
              <a:rPr lang="en-US" dirty="0"/>
              <a:t>As your community emerges from recent challenges, what are the top two issues you would like to see improved in your neighborhood over the next few years?</a:t>
            </a:r>
          </a:p>
        </p:txBody>
      </p:sp>
      <p:sp>
        <p:nvSpPr>
          <p:cNvPr id="13" name="Title 4"/>
          <p:cNvSpPr>
            <a:spLocks noGrp="1"/>
          </p:cNvSpPr>
          <p:nvPr>
            <p:ph type="title"/>
          </p:nvPr>
        </p:nvSpPr>
        <p:spPr>
          <a:xfrm>
            <a:off x="650876" y="592818"/>
            <a:ext cx="11701462" cy="673607"/>
          </a:xfrm>
        </p:spPr>
        <p:txBody>
          <a:bodyPr>
            <a:normAutofit fontScale="90000"/>
          </a:bodyPr>
          <a:lstStyle/>
          <a:p>
            <a:r>
              <a:rPr lang="en-US" dirty="0" smtClean="0"/>
              <a:t>Moving forward, the top two issues youth want to prioritize include improved public safety and community resources</a:t>
            </a:r>
            <a:endParaRPr lang="en-US" dirty="0"/>
          </a:p>
        </p:txBody>
      </p:sp>
      <p:graphicFrame>
        <p:nvGraphicFramePr>
          <p:cNvPr id="9" name="Chart Placeholder 8"/>
          <p:cNvGraphicFramePr>
            <a:graphicFrameLocks noGrp="1"/>
          </p:cNvGraphicFramePr>
          <p:nvPr>
            <p:ph type="chart" sz="quarter" idx="19"/>
            <p:extLst>
              <p:ext uri="{D42A27DB-BD31-4B8C-83A1-F6EECF244321}">
                <p14:modId xmlns:p14="http://schemas.microsoft.com/office/powerpoint/2010/main" val="2620328621"/>
              </p:ext>
            </p:extLst>
          </p:nvPr>
        </p:nvGraphicFramePr>
        <p:xfrm>
          <a:off x="650875" y="2232025"/>
          <a:ext cx="11701463" cy="603567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088104629"/>
      </p:ext>
    </p:extLst>
  </p:cSld>
  <p:clrMapOvr>
    <a:masterClrMapping/>
  </p:clrMapOvr>
  <mc:AlternateContent xmlns:mc="http://schemas.openxmlformats.org/markup-compatibility/2006" xmlns:p14="http://schemas.microsoft.com/office/powerpoint/2010/main">
    <mc:Choice Requires="p14">
      <p:transition spd="slow" p14:dur="2000" advClick="0" advTm="20000"/>
    </mc:Choice>
    <mc:Fallback xmlns="">
      <p:transition spd="slow" advClick="0" advTm="20000"/>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5"/>
          </p:nvPr>
        </p:nvSpPr>
        <p:spPr/>
        <p:txBody>
          <a:bodyPr/>
          <a:lstStyle/>
          <a:p>
            <a:fld id="{39FF9D6F-101D-694C-B4A8-CDBC2F94FEE8}" type="slidenum">
              <a:rPr lang="en-US" smtClean="0">
                <a:solidFill>
                  <a:srgbClr val="6B6B6B"/>
                </a:solidFill>
              </a:rPr>
              <a:pPr/>
              <a:t>19</a:t>
            </a:fld>
            <a:endParaRPr lang="en-US" dirty="0">
              <a:solidFill>
                <a:srgbClr val="6B6B6B"/>
              </a:solidFill>
            </a:endParaRPr>
          </a:p>
        </p:txBody>
      </p:sp>
      <p:sp>
        <p:nvSpPr>
          <p:cNvPr id="6" name="Text Placeholder 5"/>
          <p:cNvSpPr>
            <a:spLocks noGrp="1"/>
          </p:cNvSpPr>
          <p:nvPr>
            <p:ph type="body" sz="quarter" idx="18"/>
          </p:nvPr>
        </p:nvSpPr>
        <p:spPr/>
        <p:txBody>
          <a:bodyPr/>
          <a:lstStyle/>
          <a:p>
            <a:endParaRPr lang="en-US"/>
          </a:p>
        </p:txBody>
      </p:sp>
      <p:sp>
        <p:nvSpPr>
          <p:cNvPr id="5" name="TextBox 4"/>
          <p:cNvSpPr txBox="1"/>
          <p:nvPr/>
        </p:nvSpPr>
        <p:spPr>
          <a:xfrm>
            <a:off x="785991" y="2800895"/>
            <a:ext cx="11431230" cy="4154984"/>
          </a:xfrm>
          <a:prstGeom prst="rect">
            <a:avLst/>
          </a:prstGeom>
          <a:noFill/>
        </p:spPr>
        <p:txBody>
          <a:bodyPr wrap="square" rtlCol="0">
            <a:spAutoFit/>
          </a:bodyPr>
          <a:lstStyle/>
          <a:p>
            <a:r>
              <a:rPr lang="en-US" sz="2400" dirty="0"/>
              <a:t>“Affordable housing </a:t>
            </a:r>
            <a:r>
              <a:rPr lang="en-US" sz="2400" dirty="0" smtClean="0"/>
              <a:t>because </a:t>
            </a:r>
            <a:r>
              <a:rPr lang="en-US" sz="2400" dirty="0"/>
              <a:t>this is </a:t>
            </a:r>
            <a:r>
              <a:rPr lang="en-US" sz="2400" dirty="0" smtClean="0"/>
              <a:t>what </a:t>
            </a:r>
            <a:r>
              <a:rPr lang="en-US" sz="2400" dirty="0"/>
              <a:t>we lack the most and on top of that the pandemic has put a lot of us out of jobs so now it’s </a:t>
            </a:r>
            <a:r>
              <a:rPr lang="en-US" sz="2400" dirty="0" smtClean="0"/>
              <a:t>harder to </a:t>
            </a:r>
            <a:r>
              <a:rPr lang="en-US" sz="2400" dirty="0"/>
              <a:t>afford the monthly rent.”</a:t>
            </a:r>
            <a:endParaRPr lang="en-US" sz="2400" dirty="0" smtClean="0"/>
          </a:p>
          <a:p>
            <a:endParaRPr lang="en-US" sz="2400" dirty="0"/>
          </a:p>
          <a:p>
            <a:r>
              <a:rPr lang="en-US" sz="2400" dirty="0" smtClean="0"/>
              <a:t>“Affordable </a:t>
            </a:r>
            <a:r>
              <a:rPr lang="en-US" sz="2400" dirty="0"/>
              <a:t>internet because it’s needed </a:t>
            </a:r>
            <a:r>
              <a:rPr lang="en-US" sz="2400" dirty="0" smtClean="0"/>
              <a:t>to </a:t>
            </a:r>
            <a:r>
              <a:rPr lang="en-US" sz="2400" dirty="0"/>
              <a:t>be able to attend remote </a:t>
            </a:r>
            <a:r>
              <a:rPr lang="en-US" sz="2400" dirty="0" smtClean="0"/>
              <a:t>learning”</a:t>
            </a:r>
          </a:p>
          <a:p>
            <a:endParaRPr lang="en-US" sz="2400" dirty="0"/>
          </a:p>
          <a:p>
            <a:r>
              <a:rPr lang="en-US" sz="2400" dirty="0"/>
              <a:t>“Better paying jobs, due to what has happened a lot of people are unemployed or </a:t>
            </a:r>
            <a:r>
              <a:rPr lang="en-US" sz="2400" dirty="0" smtClean="0"/>
              <a:t>are working </a:t>
            </a:r>
            <a:r>
              <a:rPr lang="en-US" sz="2400" dirty="0"/>
              <a:t>for </a:t>
            </a:r>
            <a:r>
              <a:rPr lang="en-US" sz="2400" dirty="0" smtClean="0"/>
              <a:t>less”</a:t>
            </a:r>
          </a:p>
          <a:p>
            <a:endParaRPr lang="en-US" sz="2400" dirty="0"/>
          </a:p>
          <a:p>
            <a:r>
              <a:rPr lang="en-US" sz="2400" dirty="0"/>
              <a:t>“We need a citywide strategy to make people safer in our neighborhoods. Gun violence continues daily but city officials have no </a:t>
            </a:r>
            <a:r>
              <a:rPr lang="en-US" sz="2400" dirty="0" smtClean="0"/>
              <a:t>plan”</a:t>
            </a:r>
          </a:p>
        </p:txBody>
      </p:sp>
      <p:sp>
        <p:nvSpPr>
          <p:cNvPr id="8" name="Text Placeholder 6"/>
          <p:cNvSpPr>
            <a:spLocks noGrp="1"/>
          </p:cNvSpPr>
          <p:nvPr>
            <p:ph type="body" sz="quarter" idx="16"/>
          </p:nvPr>
        </p:nvSpPr>
        <p:spPr>
          <a:xfrm>
            <a:off x="650875" y="8616949"/>
            <a:ext cx="12352337" cy="545671"/>
          </a:xfrm>
        </p:spPr>
        <p:txBody>
          <a:bodyPr/>
          <a:lstStyle/>
          <a:p>
            <a:r>
              <a:rPr lang="en-US" dirty="0"/>
              <a:t>Source: IHS/CU youth Housing Survey, 2020</a:t>
            </a:r>
          </a:p>
          <a:p>
            <a:endParaRPr lang="en-US" dirty="0"/>
          </a:p>
        </p:txBody>
      </p:sp>
      <p:sp>
        <p:nvSpPr>
          <p:cNvPr id="11" name="Subtitle 2"/>
          <p:cNvSpPr>
            <a:spLocks noGrp="1"/>
          </p:cNvSpPr>
          <p:nvPr>
            <p:ph type="subTitle" idx="1"/>
          </p:nvPr>
        </p:nvSpPr>
        <p:spPr>
          <a:xfrm>
            <a:off x="650878" y="1657118"/>
            <a:ext cx="11701463" cy="531559"/>
          </a:xfrm>
        </p:spPr>
        <p:txBody>
          <a:bodyPr>
            <a:normAutofit/>
          </a:bodyPr>
          <a:lstStyle/>
          <a:p>
            <a:r>
              <a:rPr lang="en-US" dirty="0" smtClean="0"/>
              <a:t>Open-ended answers</a:t>
            </a:r>
            <a:endParaRPr lang="en-US" dirty="0"/>
          </a:p>
        </p:txBody>
      </p:sp>
      <p:sp>
        <p:nvSpPr>
          <p:cNvPr id="12" name="Title 4"/>
          <p:cNvSpPr>
            <a:spLocks noGrp="1"/>
          </p:cNvSpPr>
          <p:nvPr>
            <p:ph type="title"/>
          </p:nvPr>
        </p:nvSpPr>
        <p:spPr>
          <a:xfrm>
            <a:off x="650876" y="592818"/>
            <a:ext cx="11701462" cy="673607"/>
          </a:xfrm>
        </p:spPr>
        <p:txBody>
          <a:bodyPr>
            <a:normAutofit fontScale="90000"/>
          </a:bodyPr>
          <a:lstStyle/>
          <a:p>
            <a:r>
              <a:rPr lang="en-US" dirty="0"/>
              <a:t>If you can bring in any resource in your neighborhood what </a:t>
            </a:r>
            <a:r>
              <a:rPr lang="en-US" dirty="0" smtClean="0"/>
              <a:t>would they </a:t>
            </a:r>
            <a:r>
              <a:rPr lang="en-US" dirty="0"/>
              <a:t>be and why?</a:t>
            </a:r>
          </a:p>
        </p:txBody>
      </p:sp>
    </p:spTree>
    <p:extLst>
      <p:ext uri="{BB962C8B-B14F-4D97-AF65-F5344CB8AC3E}">
        <p14:creationId xmlns:p14="http://schemas.microsoft.com/office/powerpoint/2010/main" val="3821596554"/>
      </p:ext>
    </p:extLst>
  </p:cSld>
  <p:clrMapOvr>
    <a:masterClrMapping/>
  </p:clrMapOvr>
  <mc:AlternateContent xmlns:mc="http://schemas.openxmlformats.org/markup-compatibility/2006" xmlns:p14="http://schemas.microsoft.com/office/powerpoint/2010/main">
    <mc:Choice Requires="p14">
      <p:transition spd="slow" p14:dur="2000" advClick="0" advTm="20000"/>
    </mc:Choice>
    <mc:Fallback xmlns="">
      <p:transition spd="slow" advClick="0" advTm="2000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5"/>
          </p:nvPr>
        </p:nvSpPr>
        <p:spPr/>
        <p:txBody>
          <a:bodyPr/>
          <a:lstStyle/>
          <a:p>
            <a:fld id="{39FF9D6F-101D-694C-B4A8-CDBC2F94FEE8}" type="slidenum">
              <a:rPr lang="en-US" smtClean="0">
                <a:solidFill>
                  <a:srgbClr val="6B6B6B"/>
                </a:solidFill>
              </a:rPr>
              <a:pPr/>
              <a:t>2</a:t>
            </a:fld>
            <a:endParaRPr lang="en-US" dirty="0">
              <a:solidFill>
                <a:srgbClr val="6B6B6B"/>
              </a:solidFill>
            </a:endParaRPr>
          </a:p>
        </p:txBody>
      </p:sp>
      <p:sp>
        <p:nvSpPr>
          <p:cNvPr id="6" name="Text Placeholder 5"/>
          <p:cNvSpPr>
            <a:spLocks noGrp="1"/>
          </p:cNvSpPr>
          <p:nvPr>
            <p:ph type="body" sz="quarter" idx="18"/>
          </p:nvPr>
        </p:nvSpPr>
        <p:spPr/>
        <p:txBody>
          <a:bodyPr/>
          <a:lstStyle/>
          <a:p>
            <a:endParaRPr lang="en-US"/>
          </a:p>
        </p:txBody>
      </p:sp>
      <p:sp>
        <p:nvSpPr>
          <p:cNvPr id="7" name="Text Placeholder 6"/>
          <p:cNvSpPr>
            <a:spLocks noGrp="1"/>
          </p:cNvSpPr>
          <p:nvPr>
            <p:ph type="body" sz="quarter" idx="16"/>
          </p:nvPr>
        </p:nvSpPr>
        <p:spPr/>
        <p:txBody>
          <a:bodyPr/>
          <a:lstStyle/>
          <a:p>
            <a:r>
              <a:rPr lang="en-US" dirty="0"/>
              <a:t>Source: IHS/CU youth Housing Survey, 2020</a:t>
            </a:r>
          </a:p>
        </p:txBody>
      </p:sp>
      <p:sp>
        <p:nvSpPr>
          <p:cNvPr id="5" name="TextBox 4"/>
          <p:cNvSpPr txBox="1"/>
          <p:nvPr/>
        </p:nvSpPr>
        <p:spPr>
          <a:xfrm>
            <a:off x="650875" y="1516004"/>
            <a:ext cx="11701463" cy="6771084"/>
          </a:xfrm>
          <a:prstGeom prst="rect">
            <a:avLst/>
          </a:prstGeom>
          <a:noFill/>
        </p:spPr>
        <p:txBody>
          <a:bodyPr wrap="square" rtlCol="0">
            <a:spAutoFit/>
          </a:bodyPr>
          <a:lstStyle/>
          <a:p>
            <a:pPr marL="457200" indent="-457200">
              <a:buFont typeface="Arial" panose="020B0604020202020204" pitchFamily="34" charset="0"/>
              <a:buChar char="•"/>
            </a:pPr>
            <a:r>
              <a:rPr lang="en-US" sz="2400" dirty="0" smtClean="0"/>
              <a:t>Survey Purpose</a:t>
            </a:r>
          </a:p>
          <a:p>
            <a:endParaRPr lang="en-US" sz="2400" dirty="0" smtClean="0"/>
          </a:p>
          <a:p>
            <a:pPr marL="1107476" lvl="1" indent="-457200">
              <a:buFont typeface="Arial" panose="020B0604020202020204" pitchFamily="34" charset="0"/>
              <a:buChar char="•"/>
            </a:pPr>
            <a:r>
              <a:rPr lang="en-US" sz="2400" dirty="0"/>
              <a:t>T</a:t>
            </a:r>
            <a:r>
              <a:rPr lang="en-US" sz="2400" dirty="0" smtClean="0"/>
              <a:t>o </a:t>
            </a:r>
            <a:r>
              <a:rPr lang="en-US" sz="2400" b="1" dirty="0" smtClean="0"/>
              <a:t>engage youth </a:t>
            </a:r>
            <a:r>
              <a:rPr lang="en-US" sz="2400" dirty="0" smtClean="0"/>
              <a:t>and their families in Communities United (CU) five target neighborhoods</a:t>
            </a:r>
          </a:p>
          <a:p>
            <a:pPr lvl="1"/>
            <a:endParaRPr lang="en-US" sz="2400" dirty="0" smtClean="0"/>
          </a:p>
          <a:p>
            <a:pPr marL="1107476" lvl="1" indent="-457200">
              <a:buFont typeface="Arial" panose="020B0604020202020204" pitchFamily="34" charset="0"/>
              <a:buChar char="•"/>
            </a:pPr>
            <a:r>
              <a:rPr lang="en-US" sz="2400" dirty="0"/>
              <a:t>C</a:t>
            </a:r>
            <a:r>
              <a:rPr lang="en-US" sz="2400" dirty="0" smtClean="0"/>
              <a:t>ollect </a:t>
            </a:r>
            <a:r>
              <a:rPr lang="en-US" sz="2400" b="1" dirty="0" smtClean="0"/>
              <a:t>local data </a:t>
            </a:r>
            <a:r>
              <a:rPr lang="en-US" sz="2400" dirty="0" smtClean="0"/>
              <a:t>and information on core housing and community development challenges resulting from the </a:t>
            </a:r>
            <a:r>
              <a:rPr lang="en-US" sz="2400" b="1" dirty="0" smtClean="0"/>
              <a:t>COVID-19 pandemic</a:t>
            </a:r>
          </a:p>
          <a:p>
            <a:pPr lvl="1"/>
            <a:endParaRPr lang="en-US" sz="2400" b="1" dirty="0" smtClean="0"/>
          </a:p>
          <a:p>
            <a:pPr marL="1107476" lvl="1" indent="-457200">
              <a:buFont typeface="Arial" panose="020B0604020202020204" pitchFamily="34" charset="0"/>
              <a:buChar char="•"/>
            </a:pPr>
            <a:r>
              <a:rPr lang="en-US" sz="2400" dirty="0" smtClean="0"/>
              <a:t>Use survey findings to develop </a:t>
            </a:r>
            <a:r>
              <a:rPr lang="en-US" sz="2400" b="1" dirty="0" smtClean="0"/>
              <a:t>data indicators </a:t>
            </a:r>
            <a:r>
              <a:rPr lang="en-US" sz="2400" dirty="0" smtClean="0"/>
              <a:t>that document neighborhood conditions, amplify youth </a:t>
            </a:r>
            <a:r>
              <a:rPr lang="en-US" sz="2400" b="1" dirty="0" smtClean="0"/>
              <a:t>lived experiences</a:t>
            </a:r>
            <a:r>
              <a:rPr lang="en-US" sz="2400" dirty="0" smtClean="0"/>
              <a:t>, and </a:t>
            </a:r>
            <a:r>
              <a:rPr lang="en-US" sz="2400" b="1" dirty="0" smtClean="0"/>
              <a:t>inform community-led conversations</a:t>
            </a:r>
            <a:r>
              <a:rPr lang="en-US" sz="2400" dirty="0" smtClean="0"/>
              <a:t> to define strategies to address COVID-19 challenges and inequities</a:t>
            </a:r>
          </a:p>
          <a:p>
            <a:endParaRPr lang="en-US" dirty="0" smtClean="0"/>
          </a:p>
          <a:p>
            <a:pPr marL="457200" indent="-457200">
              <a:buFont typeface="Arial" panose="020B0604020202020204" pitchFamily="34" charset="0"/>
              <a:buChar char="•"/>
            </a:pPr>
            <a:r>
              <a:rPr lang="en-US" sz="2400" dirty="0" smtClean="0"/>
              <a:t>Survey was developed by CU and Institute for Housing Studies (IHS) and disseminated by the </a:t>
            </a:r>
            <a:r>
              <a:rPr lang="en-US" sz="2400" b="1" dirty="0" smtClean="0"/>
              <a:t>CU Youth Council, Youth Housing Council, and youth organizers</a:t>
            </a:r>
            <a:r>
              <a:rPr lang="en-US" sz="2400" dirty="0" smtClean="0"/>
              <a:t> in November and December of 2020</a:t>
            </a:r>
          </a:p>
          <a:p>
            <a:pPr marL="457200" indent="-457200">
              <a:buFont typeface="Arial" panose="020B0604020202020204" pitchFamily="34" charset="0"/>
              <a:buChar char="•"/>
            </a:pPr>
            <a:endParaRPr lang="en-US" sz="2400" dirty="0"/>
          </a:p>
          <a:p>
            <a:pPr marL="457200" indent="-457200">
              <a:buFont typeface="Arial" panose="020B0604020202020204" pitchFamily="34" charset="0"/>
              <a:buChar char="•"/>
            </a:pPr>
            <a:r>
              <a:rPr lang="en-US" sz="2400" dirty="0" smtClean="0"/>
              <a:t>Total youth survey responses: </a:t>
            </a:r>
            <a:r>
              <a:rPr lang="en-US" sz="2400" dirty="0" smtClean="0"/>
              <a:t>65</a:t>
            </a:r>
            <a:endParaRPr lang="en-US" sz="2400" dirty="0" smtClean="0"/>
          </a:p>
        </p:txBody>
      </p:sp>
      <p:sp>
        <p:nvSpPr>
          <p:cNvPr id="8" name="Title 4"/>
          <p:cNvSpPr>
            <a:spLocks noGrp="1"/>
          </p:cNvSpPr>
          <p:nvPr>
            <p:ph type="title"/>
          </p:nvPr>
        </p:nvSpPr>
        <p:spPr>
          <a:xfrm>
            <a:off x="650161" y="758826"/>
            <a:ext cx="11701462" cy="673607"/>
          </a:xfrm>
        </p:spPr>
        <p:txBody>
          <a:bodyPr>
            <a:normAutofit/>
          </a:bodyPr>
          <a:lstStyle/>
          <a:p>
            <a:r>
              <a:rPr lang="en-US" sz="2800" dirty="0" smtClean="0"/>
              <a:t>Survey Background</a:t>
            </a:r>
            <a:endParaRPr lang="en-US" sz="2800" dirty="0"/>
          </a:p>
        </p:txBody>
      </p:sp>
    </p:spTree>
    <p:extLst>
      <p:ext uri="{BB962C8B-B14F-4D97-AF65-F5344CB8AC3E}">
        <p14:creationId xmlns:p14="http://schemas.microsoft.com/office/powerpoint/2010/main" val="4067300876"/>
      </p:ext>
    </p:extLst>
  </p:cSld>
  <p:clrMapOvr>
    <a:masterClrMapping/>
  </p:clrMapOvr>
  <mc:AlternateContent xmlns:mc="http://schemas.openxmlformats.org/markup-compatibility/2006" xmlns:p14="http://schemas.microsoft.com/office/powerpoint/2010/main">
    <mc:Choice Requires="p14">
      <p:transition spd="slow" p14:dur="2000" advClick="0" advTm="20000"/>
    </mc:Choice>
    <mc:Fallback xmlns="">
      <p:transition spd="slow" advClick="0" advTm="20000"/>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5"/>
          </p:nvPr>
        </p:nvSpPr>
        <p:spPr/>
        <p:txBody>
          <a:bodyPr/>
          <a:lstStyle/>
          <a:p>
            <a:fld id="{39FF9D6F-101D-694C-B4A8-CDBC2F94FEE8}" type="slidenum">
              <a:rPr lang="en-US" smtClean="0">
                <a:solidFill>
                  <a:srgbClr val="6B6B6B"/>
                </a:solidFill>
              </a:rPr>
              <a:pPr/>
              <a:t>20</a:t>
            </a:fld>
            <a:endParaRPr lang="en-US" dirty="0">
              <a:solidFill>
                <a:srgbClr val="6B6B6B"/>
              </a:solidFill>
            </a:endParaRPr>
          </a:p>
        </p:txBody>
      </p:sp>
      <p:sp>
        <p:nvSpPr>
          <p:cNvPr id="6" name="Text Placeholder 5"/>
          <p:cNvSpPr>
            <a:spLocks noGrp="1"/>
          </p:cNvSpPr>
          <p:nvPr>
            <p:ph type="body" sz="quarter" idx="18"/>
          </p:nvPr>
        </p:nvSpPr>
        <p:spPr/>
        <p:txBody>
          <a:bodyPr/>
          <a:lstStyle/>
          <a:p>
            <a:endParaRPr lang="en-US"/>
          </a:p>
        </p:txBody>
      </p:sp>
      <p:sp>
        <p:nvSpPr>
          <p:cNvPr id="7" name="Text Placeholder 6"/>
          <p:cNvSpPr>
            <a:spLocks noGrp="1"/>
          </p:cNvSpPr>
          <p:nvPr>
            <p:ph type="body" sz="quarter" idx="16"/>
          </p:nvPr>
        </p:nvSpPr>
        <p:spPr/>
        <p:txBody>
          <a:bodyPr/>
          <a:lstStyle/>
          <a:p>
            <a:r>
              <a:rPr lang="en-US" dirty="0"/>
              <a:t>Source: </a:t>
            </a:r>
            <a:r>
              <a:rPr lang="en-US" dirty="0" smtClean="0"/>
              <a:t>Communities united</a:t>
            </a:r>
            <a:endParaRPr lang="en-US" dirty="0"/>
          </a:p>
          <a:p>
            <a:endParaRPr lang="en-US" dirty="0"/>
          </a:p>
        </p:txBody>
      </p:sp>
      <p:sp>
        <p:nvSpPr>
          <p:cNvPr id="13" name="Title 4"/>
          <p:cNvSpPr>
            <a:spLocks noGrp="1"/>
          </p:cNvSpPr>
          <p:nvPr>
            <p:ph type="title"/>
          </p:nvPr>
        </p:nvSpPr>
        <p:spPr>
          <a:xfrm>
            <a:off x="650876" y="592818"/>
            <a:ext cx="11701462" cy="673607"/>
          </a:xfrm>
        </p:spPr>
        <p:txBody>
          <a:bodyPr>
            <a:normAutofit/>
          </a:bodyPr>
          <a:lstStyle/>
          <a:p>
            <a:r>
              <a:rPr lang="en-US" dirty="0" smtClean="0"/>
              <a:t>Ongoing Communities United Campaigns</a:t>
            </a:r>
            <a:endParaRPr lang="en-US" dirty="0"/>
          </a:p>
        </p:txBody>
      </p:sp>
      <p:sp>
        <p:nvSpPr>
          <p:cNvPr id="14" name="TextBox 13"/>
          <p:cNvSpPr txBox="1"/>
          <p:nvPr/>
        </p:nvSpPr>
        <p:spPr>
          <a:xfrm>
            <a:off x="650875" y="1516004"/>
            <a:ext cx="11701463" cy="5724644"/>
          </a:xfrm>
          <a:prstGeom prst="rect">
            <a:avLst/>
          </a:prstGeom>
          <a:noFill/>
        </p:spPr>
        <p:txBody>
          <a:bodyPr wrap="square" rtlCol="0">
            <a:spAutoFit/>
          </a:bodyPr>
          <a:lstStyle/>
          <a:p>
            <a:pPr marL="457200" indent="-457200">
              <a:buFont typeface="Arial" panose="020B0604020202020204" pitchFamily="34" charset="0"/>
              <a:buChar char="•"/>
            </a:pPr>
            <a:r>
              <a:rPr lang="en-US" sz="2800" dirty="0" smtClean="0"/>
              <a:t>Rethinking Safety Campaign</a:t>
            </a:r>
          </a:p>
          <a:p>
            <a:pPr marL="1107476" lvl="1" indent="-457200">
              <a:buFont typeface="Arial" panose="020B0604020202020204" pitchFamily="34" charset="0"/>
              <a:buChar char="•"/>
            </a:pPr>
            <a:r>
              <a:rPr lang="en-US" dirty="0"/>
              <a:t>Access to mental health </a:t>
            </a:r>
            <a:r>
              <a:rPr lang="en-US" dirty="0" smtClean="0"/>
              <a:t>services and investing </a:t>
            </a:r>
            <a:r>
              <a:rPr lang="en-US" dirty="0"/>
              <a:t>in support staff along with other community resources for </a:t>
            </a:r>
            <a:r>
              <a:rPr lang="en-US" dirty="0" smtClean="0"/>
              <a:t>youth</a:t>
            </a:r>
            <a:endParaRPr lang="en-US" sz="2400" dirty="0" smtClean="0"/>
          </a:p>
          <a:p>
            <a:endParaRPr lang="en-US" sz="2400" dirty="0" smtClean="0"/>
          </a:p>
          <a:p>
            <a:pPr marL="457200" indent="-457200">
              <a:buFont typeface="Arial" panose="020B0604020202020204" pitchFamily="34" charset="0"/>
              <a:buChar char="•"/>
            </a:pPr>
            <a:r>
              <a:rPr lang="en-US" sz="2800" dirty="0" smtClean="0"/>
              <a:t>Caleb’s Mural</a:t>
            </a:r>
          </a:p>
          <a:p>
            <a:pPr marL="1107476" lvl="1" indent="-457200">
              <a:buFont typeface="Arial" panose="020B0604020202020204" pitchFamily="34" charset="0"/>
              <a:buChar char="•"/>
            </a:pPr>
            <a:r>
              <a:rPr lang="en-US" dirty="0" smtClean="0"/>
              <a:t>Twenty-five </a:t>
            </a:r>
            <a:r>
              <a:rPr lang="en-US" dirty="0"/>
              <a:t>youth from across Chicago will come </a:t>
            </a:r>
            <a:r>
              <a:rPr lang="en-US" dirty="0" smtClean="0"/>
              <a:t>together in January 2021 to create a mural celebrating the life and legacy of Caleb Reed</a:t>
            </a:r>
          </a:p>
          <a:p>
            <a:pPr marL="1107476" lvl="1" indent="-457200">
              <a:buFont typeface="Arial" panose="020B0604020202020204" pitchFamily="34" charset="0"/>
              <a:buChar char="•"/>
            </a:pPr>
            <a:endParaRPr lang="en-US" sz="2400" dirty="0" smtClean="0"/>
          </a:p>
          <a:p>
            <a:pPr marL="457200" indent="-457200">
              <a:buFont typeface="Arial" panose="020B0604020202020204" pitchFamily="34" charset="0"/>
              <a:buChar char="•"/>
            </a:pPr>
            <a:r>
              <a:rPr lang="en-US" sz="2800" dirty="0" smtClean="0"/>
              <a:t>Accessory Dwelling Units </a:t>
            </a:r>
          </a:p>
          <a:p>
            <a:pPr marL="1107476" lvl="1" indent="-457200">
              <a:buFont typeface="Arial" panose="020B0604020202020204" pitchFamily="34" charset="0"/>
              <a:buChar char="•"/>
            </a:pPr>
            <a:r>
              <a:rPr lang="en-US" dirty="0"/>
              <a:t>L</a:t>
            </a:r>
            <a:r>
              <a:rPr lang="en-US" dirty="0" smtClean="0"/>
              <a:t>egalizing </a:t>
            </a:r>
            <a:r>
              <a:rPr lang="en-US" dirty="0"/>
              <a:t>and investing in </a:t>
            </a:r>
            <a:r>
              <a:rPr lang="en-US" dirty="0" smtClean="0"/>
              <a:t>basement units, </a:t>
            </a:r>
            <a:r>
              <a:rPr lang="en-US" dirty="0"/>
              <a:t>coach </a:t>
            </a:r>
            <a:r>
              <a:rPr lang="en-US" dirty="0" smtClean="0"/>
              <a:t>houses, </a:t>
            </a:r>
            <a:r>
              <a:rPr lang="en-US" dirty="0"/>
              <a:t>and attic units to create more affordable housing for low income families. </a:t>
            </a:r>
          </a:p>
          <a:p>
            <a:pPr marL="1107476" lvl="1" indent="-457200">
              <a:buFont typeface="Arial" panose="020B0604020202020204" pitchFamily="34" charset="0"/>
              <a:buChar char="•"/>
            </a:pPr>
            <a:endParaRPr lang="en-US" sz="2800" dirty="0" smtClean="0"/>
          </a:p>
          <a:p>
            <a:endParaRPr lang="en-US" sz="2400" dirty="0" smtClean="0"/>
          </a:p>
          <a:p>
            <a:endParaRPr lang="en-US" dirty="0" smtClean="0"/>
          </a:p>
        </p:txBody>
      </p:sp>
    </p:spTree>
    <p:extLst>
      <p:ext uri="{BB962C8B-B14F-4D97-AF65-F5344CB8AC3E}">
        <p14:creationId xmlns:p14="http://schemas.microsoft.com/office/powerpoint/2010/main" val="3322480587"/>
      </p:ext>
    </p:extLst>
  </p:cSld>
  <p:clrMapOvr>
    <a:masterClrMapping/>
  </p:clrMapOvr>
  <mc:AlternateContent xmlns:mc="http://schemas.openxmlformats.org/markup-compatibility/2006" xmlns:p14="http://schemas.microsoft.com/office/powerpoint/2010/main">
    <mc:Choice Requires="p14">
      <p:transition spd="slow" p14:dur="2000" advClick="0" advTm="20000"/>
    </mc:Choice>
    <mc:Fallback xmlns="">
      <p:transition spd="slow" advClick="0" advTm="20000"/>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5"/>
          </p:nvPr>
        </p:nvSpPr>
        <p:spPr/>
        <p:txBody>
          <a:bodyPr/>
          <a:lstStyle/>
          <a:p>
            <a:fld id="{39FF9D6F-101D-694C-B4A8-CDBC2F94FEE8}" type="slidenum">
              <a:rPr lang="en-US" smtClean="0">
                <a:solidFill>
                  <a:srgbClr val="6B6B6B"/>
                </a:solidFill>
              </a:rPr>
              <a:pPr/>
              <a:t>21</a:t>
            </a:fld>
            <a:endParaRPr lang="en-US" dirty="0">
              <a:solidFill>
                <a:srgbClr val="6B6B6B"/>
              </a:solidFill>
            </a:endParaRPr>
          </a:p>
        </p:txBody>
      </p:sp>
      <p:sp>
        <p:nvSpPr>
          <p:cNvPr id="6" name="Text Placeholder 5"/>
          <p:cNvSpPr>
            <a:spLocks noGrp="1"/>
          </p:cNvSpPr>
          <p:nvPr>
            <p:ph type="body" sz="quarter" idx="18"/>
          </p:nvPr>
        </p:nvSpPr>
        <p:spPr/>
        <p:txBody>
          <a:bodyPr/>
          <a:lstStyle/>
          <a:p>
            <a:endParaRPr lang="en-US"/>
          </a:p>
        </p:txBody>
      </p:sp>
      <p:sp>
        <p:nvSpPr>
          <p:cNvPr id="10" name="Title 4"/>
          <p:cNvSpPr>
            <a:spLocks noGrp="1"/>
          </p:cNvSpPr>
          <p:nvPr>
            <p:ph type="title"/>
          </p:nvPr>
        </p:nvSpPr>
        <p:spPr>
          <a:xfrm>
            <a:off x="650875" y="3685310"/>
            <a:ext cx="11701462" cy="1773382"/>
          </a:xfrm>
        </p:spPr>
        <p:txBody>
          <a:bodyPr>
            <a:normAutofit/>
          </a:bodyPr>
          <a:lstStyle/>
          <a:p>
            <a:pPr algn="ctr"/>
            <a:r>
              <a:rPr lang="en-US" sz="2800" dirty="0" smtClean="0"/>
              <a:t>Thank you for your participation!</a:t>
            </a:r>
            <a:br>
              <a:rPr lang="en-US" sz="2800" dirty="0" smtClean="0"/>
            </a:br>
            <a:endParaRPr lang="en-US" sz="2800" dirty="0"/>
          </a:p>
        </p:txBody>
      </p:sp>
    </p:spTree>
    <p:extLst>
      <p:ext uri="{BB962C8B-B14F-4D97-AF65-F5344CB8AC3E}">
        <p14:creationId xmlns:p14="http://schemas.microsoft.com/office/powerpoint/2010/main" val="3032401553"/>
      </p:ext>
    </p:extLst>
  </p:cSld>
  <p:clrMapOvr>
    <a:masterClrMapping/>
  </p:clrMapOvr>
  <mc:AlternateContent xmlns:mc="http://schemas.openxmlformats.org/markup-compatibility/2006" xmlns:p14="http://schemas.microsoft.com/office/powerpoint/2010/main">
    <mc:Choice Requires="p14">
      <p:transition spd="slow" p14:dur="2000" advClick="0" advTm="20000"/>
    </mc:Choice>
    <mc:Fallback xmlns="">
      <p:transition spd="slow" advClick="0" advTm="2000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5"/>
          </p:nvPr>
        </p:nvSpPr>
        <p:spPr/>
        <p:txBody>
          <a:bodyPr/>
          <a:lstStyle/>
          <a:p>
            <a:fld id="{39FF9D6F-101D-694C-B4A8-CDBC2F94FEE8}" type="slidenum">
              <a:rPr lang="en-US" smtClean="0">
                <a:solidFill>
                  <a:srgbClr val="6B6B6B"/>
                </a:solidFill>
              </a:rPr>
              <a:pPr/>
              <a:t>3</a:t>
            </a:fld>
            <a:endParaRPr lang="en-US" dirty="0">
              <a:solidFill>
                <a:srgbClr val="6B6B6B"/>
              </a:solidFill>
            </a:endParaRPr>
          </a:p>
        </p:txBody>
      </p:sp>
      <p:sp>
        <p:nvSpPr>
          <p:cNvPr id="6" name="Text Placeholder 5"/>
          <p:cNvSpPr>
            <a:spLocks noGrp="1"/>
          </p:cNvSpPr>
          <p:nvPr>
            <p:ph type="body" sz="quarter" idx="18"/>
          </p:nvPr>
        </p:nvSpPr>
        <p:spPr/>
        <p:txBody>
          <a:bodyPr/>
          <a:lstStyle/>
          <a:p>
            <a:endParaRPr lang="en-US"/>
          </a:p>
        </p:txBody>
      </p:sp>
      <p:sp>
        <p:nvSpPr>
          <p:cNvPr id="10" name="Title 4"/>
          <p:cNvSpPr>
            <a:spLocks noGrp="1"/>
          </p:cNvSpPr>
          <p:nvPr>
            <p:ph type="title"/>
          </p:nvPr>
        </p:nvSpPr>
        <p:spPr>
          <a:xfrm>
            <a:off x="650875" y="2354439"/>
            <a:ext cx="11701462" cy="1773382"/>
          </a:xfrm>
        </p:spPr>
        <p:txBody>
          <a:bodyPr anchor="ctr">
            <a:normAutofit/>
          </a:bodyPr>
          <a:lstStyle/>
          <a:p>
            <a:pPr algn="ctr"/>
            <a:r>
              <a:rPr lang="en-US" sz="2800" dirty="0" smtClean="0"/>
              <a:t>What neighborhood do you live in?</a:t>
            </a:r>
            <a:endParaRPr lang="en-US" sz="2800" dirty="0"/>
          </a:p>
        </p:txBody>
      </p:sp>
      <p:sp>
        <p:nvSpPr>
          <p:cNvPr id="5" name="TextBox 4"/>
          <p:cNvSpPr txBox="1"/>
          <p:nvPr/>
        </p:nvSpPr>
        <p:spPr>
          <a:xfrm>
            <a:off x="5005315" y="3724225"/>
            <a:ext cx="2992582" cy="2308324"/>
          </a:xfrm>
          <a:prstGeom prst="rect">
            <a:avLst/>
          </a:prstGeom>
          <a:noFill/>
        </p:spPr>
        <p:txBody>
          <a:bodyPr wrap="square" rtlCol="0" anchor="ctr">
            <a:spAutoFit/>
          </a:bodyPr>
          <a:lstStyle/>
          <a:p>
            <a:pPr marL="457200" indent="-457200">
              <a:buAutoNum type="alphaLcPeriod"/>
            </a:pPr>
            <a:r>
              <a:rPr lang="en-US" sz="2400" dirty="0" smtClean="0"/>
              <a:t>Albany Park</a:t>
            </a:r>
          </a:p>
          <a:p>
            <a:pPr marL="457200" indent="-457200">
              <a:buAutoNum type="alphaLcPeriod"/>
            </a:pPr>
            <a:r>
              <a:rPr lang="en-US" sz="2400" dirty="0" smtClean="0"/>
              <a:t>Austin</a:t>
            </a:r>
          </a:p>
          <a:p>
            <a:pPr marL="457200" indent="-457200">
              <a:buAutoNum type="alphaLcPeriod"/>
            </a:pPr>
            <a:r>
              <a:rPr lang="en-US" sz="2400" dirty="0" smtClean="0"/>
              <a:t>Belmont </a:t>
            </a:r>
            <a:r>
              <a:rPr lang="en-US" sz="2400" dirty="0" err="1" smtClean="0"/>
              <a:t>Cragin</a:t>
            </a:r>
            <a:endParaRPr lang="en-US" sz="2400" dirty="0" smtClean="0"/>
          </a:p>
          <a:p>
            <a:pPr marL="457200" indent="-457200">
              <a:buAutoNum type="alphaLcPeriod"/>
            </a:pPr>
            <a:r>
              <a:rPr lang="en-US" sz="2400" dirty="0" smtClean="0"/>
              <a:t>Roseland</a:t>
            </a:r>
          </a:p>
          <a:p>
            <a:pPr marL="457200" indent="-457200">
              <a:buAutoNum type="alphaLcPeriod"/>
            </a:pPr>
            <a:r>
              <a:rPr lang="en-US" sz="2400" dirty="0" smtClean="0"/>
              <a:t>West Ridge</a:t>
            </a:r>
          </a:p>
          <a:p>
            <a:pPr marL="457200" indent="-457200">
              <a:buAutoNum type="alphaLcPeriod"/>
            </a:pPr>
            <a:r>
              <a:rPr lang="en-US" sz="2400" dirty="0" smtClean="0"/>
              <a:t>Other</a:t>
            </a:r>
          </a:p>
        </p:txBody>
      </p:sp>
      <p:sp>
        <p:nvSpPr>
          <p:cNvPr id="7" name="Text Placeholder 6"/>
          <p:cNvSpPr>
            <a:spLocks noGrp="1"/>
          </p:cNvSpPr>
          <p:nvPr>
            <p:ph type="body" sz="quarter" idx="16"/>
          </p:nvPr>
        </p:nvSpPr>
        <p:spPr>
          <a:xfrm>
            <a:off x="650875" y="8616949"/>
            <a:ext cx="12352337" cy="545671"/>
          </a:xfrm>
        </p:spPr>
        <p:txBody>
          <a:bodyPr/>
          <a:lstStyle/>
          <a:p>
            <a:r>
              <a:rPr lang="en-US" dirty="0"/>
              <a:t>Source: IHS/CU youth Housing Survey, 2020</a:t>
            </a:r>
          </a:p>
          <a:p>
            <a:endParaRPr lang="en-US" dirty="0"/>
          </a:p>
        </p:txBody>
      </p:sp>
    </p:spTree>
    <p:extLst>
      <p:ext uri="{BB962C8B-B14F-4D97-AF65-F5344CB8AC3E}">
        <p14:creationId xmlns:p14="http://schemas.microsoft.com/office/powerpoint/2010/main" val="2430015277"/>
      </p:ext>
    </p:extLst>
  </p:cSld>
  <p:clrMapOvr>
    <a:masterClrMapping/>
  </p:clrMapOvr>
  <mc:AlternateContent xmlns:mc="http://schemas.openxmlformats.org/markup-compatibility/2006" xmlns:p14="http://schemas.microsoft.com/office/powerpoint/2010/main">
    <mc:Choice Requires="p14">
      <p:transition spd="slow" p14:dur="2000" advClick="0" advTm="20000"/>
    </mc:Choice>
    <mc:Fallback xmlns="">
      <p:transition spd="slow" advClick="0" advTm="2000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5"/>
          </p:nvPr>
        </p:nvSpPr>
        <p:spPr/>
        <p:txBody>
          <a:bodyPr/>
          <a:lstStyle/>
          <a:p>
            <a:fld id="{39FF9D6F-101D-694C-B4A8-CDBC2F94FEE8}" type="slidenum">
              <a:rPr lang="en-US" smtClean="0">
                <a:solidFill>
                  <a:srgbClr val="6B6B6B"/>
                </a:solidFill>
              </a:rPr>
              <a:pPr/>
              <a:t>4</a:t>
            </a:fld>
            <a:endParaRPr lang="en-US" dirty="0">
              <a:solidFill>
                <a:srgbClr val="6B6B6B"/>
              </a:solidFill>
            </a:endParaRPr>
          </a:p>
        </p:txBody>
      </p:sp>
      <p:sp>
        <p:nvSpPr>
          <p:cNvPr id="6" name="Text Placeholder 5"/>
          <p:cNvSpPr>
            <a:spLocks noGrp="1"/>
          </p:cNvSpPr>
          <p:nvPr>
            <p:ph type="body" sz="quarter" idx="18"/>
          </p:nvPr>
        </p:nvSpPr>
        <p:spPr/>
        <p:txBody>
          <a:bodyPr/>
          <a:lstStyle/>
          <a:p>
            <a:endParaRPr lang="en-US"/>
          </a:p>
        </p:txBody>
      </p:sp>
      <p:sp>
        <p:nvSpPr>
          <p:cNvPr id="7" name="Text Placeholder 6"/>
          <p:cNvSpPr>
            <a:spLocks noGrp="1"/>
          </p:cNvSpPr>
          <p:nvPr>
            <p:ph type="body" sz="quarter" idx="16"/>
          </p:nvPr>
        </p:nvSpPr>
        <p:spPr/>
        <p:txBody>
          <a:bodyPr/>
          <a:lstStyle/>
          <a:p>
            <a:r>
              <a:rPr lang="en-US" dirty="0" smtClean="0"/>
              <a:t>Source: IHS/CU youth Housing Survey, 2020</a:t>
            </a:r>
          </a:p>
          <a:p>
            <a:r>
              <a:rPr lang="en-US" dirty="0" smtClean="0"/>
              <a:t>‘All other’ include responses from Humboldt Park, North Park, McKinley Park, and Gurnee</a:t>
            </a:r>
            <a:endParaRPr lang="en-US" dirty="0"/>
          </a:p>
        </p:txBody>
      </p:sp>
      <p:sp>
        <p:nvSpPr>
          <p:cNvPr id="13" name="Subtitle 2"/>
          <p:cNvSpPr>
            <a:spLocks noGrp="1"/>
          </p:cNvSpPr>
          <p:nvPr>
            <p:ph type="subTitle" idx="1"/>
          </p:nvPr>
        </p:nvSpPr>
        <p:spPr>
          <a:xfrm>
            <a:off x="650160" y="1712407"/>
            <a:ext cx="11701463" cy="531559"/>
          </a:xfrm>
        </p:spPr>
        <p:txBody>
          <a:bodyPr>
            <a:normAutofit/>
          </a:bodyPr>
          <a:lstStyle/>
          <a:p>
            <a:pPr lvl="0" defTabSz="457200">
              <a:buClrTx/>
              <a:tabLst/>
              <a:defRPr/>
            </a:pPr>
            <a:r>
              <a:rPr lang="en-US" dirty="0"/>
              <a:t>What neighborhood do you live in?</a:t>
            </a:r>
          </a:p>
        </p:txBody>
      </p:sp>
      <p:sp>
        <p:nvSpPr>
          <p:cNvPr id="14" name="Title 4"/>
          <p:cNvSpPr>
            <a:spLocks noGrp="1"/>
          </p:cNvSpPr>
          <p:nvPr>
            <p:ph type="title"/>
          </p:nvPr>
        </p:nvSpPr>
        <p:spPr>
          <a:xfrm>
            <a:off x="650876" y="592818"/>
            <a:ext cx="11701462" cy="673607"/>
          </a:xfrm>
        </p:spPr>
        <p:txBody>
          <a:bodyPr>
            <a:normAutofit fontScale="90000"/>
          </a:bodyPr>
          <a:lstStyle/>
          <a:p>
            <a:r>
              <a:rPr lang="en-US" dirty="0"/>
              <a:t>A majority of youth respondents live in Albany Park, Austin</a:t>
            </a:r>
            <a:r>
              <a:rPr lang="en-US" dirty="0" smtClean="0"/>
              <a:t>, and </a:t>
            </a:r>
            <a:r>
              <a:rPr lang="en-US" dirty="0"/>
              <a:t>Belmont </a:t>
            </a:r>
            <a:r>
              <a:rPr lang="en-US" dirty="0" err="1"/>
              <a:t>Cragin</a:t>
            </a:r>
            <a:endParaRPr lang="en-US" dirty="0"/>
          </a:p>
        </p:txBody>
      </p:sp>
      <p:graphicFrame>
        <p:nvGraphicFramePr>
          <p:cNvPr id="9" name="Chart Placeholder 8"/>
          <p:cNvGraphicFramePr>
            <a:graphicFrameLocks noGrp="1"/>
          </p:cNvGraphicFramePr>
          <p:nvPr>
            <p:ph type="chart" sz="quarter" idx="19"/>
            <p:extLst>
              <p:ext uri="{D42A27DB-BD31-4B8C-83A1-F6EECF244321}">
                <p14:modId xmlns:p14="http://schemas.microsoft.com/office/powerpoint/2010/main" val="3149092240"/>
              </p:ext>
            </p:extLst>
          </p:nvPr>
        </p:nvGraphicFramePr>
        <p:xfrm>
          <a:off x="650875" y="2232025"/>
          <a:ext cx="11701463" cy="603567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094916564"/>
      </p:ext>
    </p:extLst>
  </p:cSld>
  <p:clrMapOvr>
    <a:masterClrMapping/>
  </p:clrMapOvr>
  <mc:AlternateContent xmlns:mc="http://schemas.openxmlformats.org/markup-compatibility/2006" xmlns:p14="http://schemas.microsoft.com/office/powerpoint/2010/main">
    <mc:Choice Requires="p14">
      <p:transition spd="slow" p14:dur="2000" advClick="0" advTm="20000"/>
    </mc:Choice>
    <mc:Fallback xmlns="">
      <p:transition spd="slow" advClick="0" advTm="20000"/>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5"/>
          </p:nvPr>
        </p:nvSpPr>
        <p:spPr/>
        <p:txBody>
          <a:bodyPr/>
          <a:lstStyle/>
          <a:p>
            <a:fld id="{39FF9D6F-101D-694C-B4A8-CDBC2F94FEE8}" type="slidenum">
              <a:rPr lang="en-US" smtClean="0">
                <a:solidFill>
                  <a:srgbClr val="6B6B6B"/>
                </a:solidFill>
              </a:rPr>
              <a:pPr/>
              <a:t>5</a:t>
            </a:fld>
            <a:endParaRPr lang="en-US" dirty="0">
              <a:solidFill>
                <a:srgbClr val="6B6B6B"/>
              </a:solidFill>
            </a:endParaRPr>
          </a:p>
        </p:txBody>
      </p:sp>
      <p:sp>
        <p:nvSpPr>
          <p:cNvPr id="6" name="Text Placeholder 5"/>
          <p:cNvSpPr>
            <a:spLocks noGrp="1"/>
          </p:cNvSpPr>
          <p:nvPr>
            <p:ph type="body" sz="quarter" idx="18"/>
          </p:nvPr>
        </p:nvSpPr>
        <p:spPr/>
        <p:txBody>
          <a:bodyPr/>
          <a:lstStyle/>
          <a:p>
            <a:endParaRPr lang="en-US"/>
          </a:p>
        </p:txBody>
      </p:sp>
      <p:sp>
        <p:nvSpPr>
          <p:cNvPr id="7" name="Title 4"/>
          <p:cNvSpPr>
            <a:spLocks noGrp="1"/>
          </p:cNvSpPr>
          <p:nvPr>
            <p:ph type="title"/>
          </p:nvPr>
        </p:nvSpPr>
        <p:spPr>
          <a:xfrm>
            <a:off x="1981140" y="2704552"/>
            <a:ext cx="10100967" cy="1058310"/>
          </a:xfrm>
        </p:spPr>
        <p:txBody>
          <a:bodyPr anchor="ctr">
            <a:normAutofit/>
          </a:bodyPr>
          <a:lstStyle/>
          <a:p>
            <a:r>
              <a:rPr lang="en-US" sz="2800" dirty="0" smtClean="0"/>
              <a:t>Over half of youth survey respondents have lived </a:t>
            </a:r>
            <a:r>
              <a:rPr lang="en-US" sz="2800" dirty="0"/>
              <a:t>in </a:t>
            </a:r>
            <a:r>
              <a:rPr lang="en-US" sz="2800" dirty="0" smtClean="0"/>
              <a:t>their neighborhood for __________ years</a:t>
            </a:r>
            <a:endParaRPr lang="en-US" sz="2800" dirty="0"/>
          </a:p>
        </p:txBody>
      </p:sp>
      <p:sp>
        <p:nvSpPr>
          <p:cNvPr id="8" name="TextBox 7"/>
          <p:cNvSpPr txBox="1"/>
          <p:nvPr/>
        </p:nvSpPr>
        <p:spPr>
          <a:xfrm>
            <a:off x="4901261" y="4093557"/>
            <a:ext cx="3851564" cy="1569660"/>
          </a:xfrm>
          <a:prstGeom prst="rect">
            <a:avLst/>
          </a:prstGeom>
          <a:noFill/>
        </p:spPr>
        <p:txBody>
          <a:bodyPr wrap="square" rtlCol="0" anchor="ctr">
            <a:spAutoFit/>
          </a:bodyPr>
          <a:lstStyle/>
          <a:p>
            <a:pPr marL="457200" indent="-457200">
              <a:buAutoNum type="alphaLcPeriod"/>
            </a:pPr>
            <a:r>
              <a:rPr lang="en-US" sz="2400" dirty="0" smtClean="0"/>
              <a:t>Under 2 years</a:t>
            </a:r>
          </a:p>
          <a:p>
            <a:pPr marL="457200" indent="-457200">
              <a:buAutoNum type="alphaLcPeriod"/>
            </a:pPr>
            <a:r>
              <a:rPr lang="en-US" sz="2400" dirty="0" smtClean="0"/>
              <a:t>2 to 5 years</a:t>
            </a:r>
          </a:p>
          <a:p>
            <a:pPr marL="457200" indent="-457200">
              <a:buAutoNum type="alphaLcPeriod"/>
            </a:pPr>
            <a:r>
              <a:rPr lang="en-US" sz="2400" dirty="0" smtClean="0"/>
              <a:t>5 to 10 years</a:t>
            </a:r>
          </a:p>
          <a:p>
            <a:pPr marL="457200" indent="-457200">
              <a:buAutoNum type="alphaLcPeriod"/>
            </a:pPr>
            <a:r>
              <a:rPr lang="en-US" sz="2400" dirty="0" smtClean="0"/>
              <a:t>10 years and over</a:t>
            </a:r>
          </a:p>
        </p:txBody>
      </p:sp>
      <p:sp>
        <p:nvSpPr>
          <p:cNvPr id="9" name="Text Placeholder 6"/>
          <p:cNvSpPr>
            <a:spLocks noGrp="1"/>
          </p:cNvSpPr>
          <p:nvPr>
            <p:ph type="body" sz="quarter" idx="16"/>
          </p:nvPr>
        </p:nvSpPr>
        <p:spPr>
          <a:xfrm>
            <a:off x="650875" y="8616949"/>
            <a:ext cx="12352337" cy="545671"/>
          </a:xfrm>
        </p:spPr>
        <p:txBody>
          <a:bodyPr/>
          <a:lstStyle/>
          <a:p>
            <a:r>
              <a:rPr lang="en-US" dirty="0"/>
              <a:t>Source: IHS/CU youth Housing Survey, 2020</a:t>
            </a:r>
          </a:p>
          <a:p>
            <a:endParaRPr lang="en-US" dirty="0"/>
          </a:p>
        </p:txBody>
      </p:sp>
    </p:spTree>
    <p:extLst>
      <p:ext uri="{BB962C8B-B14F-4D97-AF65-F5344CB8AC3E}">
        <p14:creationId xmlns:p14="http://schemas.microsoft.com/office/powerpoint/2010/main" val="2738864349"/>
      </p:ext>
    </p:extLst>
  </p:cSld>
  <p:clrMapOvr>
    <a:masterClrMapping/>
  </p:clrMapOvr>
  <mc:AlternateContent xmlns:mc="http://schemas.openxmlformats.org/markup-compatibility/2006" xmlns:p14="http://schemas.microsoft.com/office/powerpoint/2010/main">
    <mc:Choice Requires="p14">
      <p:transition spd="slow" p14:dur="2000" advClick="0" advTm="20000"/>
    </mc:Choice>
    <mc:Fallback xmlns="">
      <p:transition spd="slow" advClick="0" advTm="2000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5"/>
          </p:nvPr>
        </p:nvSpPr>
        <p:spPr/>
        <p:txBody>
          <a:bodyPr/>
          <a:lstStyle/>
          <a:p>
            <a:fld id="{39FF9D6F-101D-694C-B4A8-CDBC2F94FEE8}" type="slidenum">
              <a:rPr lang="en-US" smtClean="0">
                <a:solidFill>
                  <a:srgbClr val="6B6B6B"/>
                </a:solidFill>
              </a:rPr>
              <a:pPr/>
              <a:t>6</a:t>
            </a:fld>
            <a:endParaRPr lang="en-US" dirty="0">
              <a:solidFill>
                <a:srgbClr val="6B6B6B"/>
              </a:solidFill>
            </a:endParaRPr>
          </a:p>
        </p:txBody>
      </p:sp>
      <p:sp>
        <p:nvSpPr>
          <p:cNvPr id="6" name="Text Placeholder 5"/>
          <p:cNvSpPr>
            <a:spLocks noGrp="1"/>
          </p:cNvSpPr>
          <p:nvPr>
            <p:ph type="body" sz="quarter" idx="18"/>
          </p:nvPr>
        </p:nvSpPr>
        <p:spPr/>
        <p:txBody>
          <a:bodyPr/>
          <a:lstStyle/>
          <a:p>
            <a:endParaRPr lang="en-US"/>
          </a:p>
        </p:txBody>
      </p:sp>
      <p:sp>
        <p:nvSpPr>
          <p:cNvPr id="7" name="Text Placeholder 6"/>
          <p:cNvSpPr>
            <a:spLocks noGrp="1"/>
          </p:cNvSpPr>
          <p:nvPr>
            <p:ph type="body" sz="quarter" idx="16"/>
          </p:nvPr>
        </p:nvSpPr>
        <p:spPr/>
        <p:txBody>
          <a:bodyPr/>
          <a:lstStyle/>
          <a:p>
            <a:r>
              <a:rPr lang="en-US" dirty="0"/>
              <a:t>Source: IHS/CU youth Housing Survey, 2020</a:t>
            </a:r>
          </a:p>
        </p:txBody>
      </p:sp>
      <p:sp>
        <p:nvSpPr>
          <p:cNvPr id="15" name="Title 4"/>
          <p:cNvSpPr>
            <a:spLocks noGrp="1"/>
          </p:cNvSpPr>
          <p:nvPr>
            <p:ph type="title"/>
          </p:nvPr>
        </p:nvSpPr>
        <p:spPr>
          <a:xfrm>
            <a:off x="650160" y="728926"/>
            <a:ext cx="11701462" cy="673607"/>
          </a:xfrm>
        </p:spPr>
        <p:txBody>
          <a:bodyPr>
            <a:normAutofit/>
          </a:bodyPr>
          <a:lstStyle/>
          <a:p>
            <a:r>
              <a:rPr lang="en-US" dirty="0"/>
              <a:t>Over half of youth respondents are </a:t>
            </a:r>
            <a:r>
              <a:rPr lang="en-US" dirty="0" smtClean="0"/>
              <a:t>long-time </a:t>
            </a:r>
            <a:r>
              <a:rPr lang="en-US" dirty="0"/>
              <a:t>residents</a:t>
            </a:r>
          </a:p>
        </p:txBody>
      </p:sp>
      <p:sp>
        <p:nvSpPr>
          <p:cNvPr id="10" name="Subtitle 2"/>
          <p:cNvSpPr>
            <a:spLocks noGrp="1"/>
          </p:cNvSpPr>
          <p:nvPr>
            <p:ph type="subTitle" idx="1"/>
          </p:nvPr>
        </p:nvSpPr>
        <p:spPr>
          <a:xfrm>
            <a:off x="650159" y="1493661"/>
            <a:ext cx="11701463" cy="531559"/>
          </a:xfrm>
        </p:spPr>
        <p:txBody>
          <a:bodyPr>
            <a:normAutofit/>
          </a:bodyPr>
          <a:lstStyle/>
          <a:p>
            <a:r>
              <a:rPr lang="en-US" dirty="0" smtClean="0"/>
              <a:t>How long have you lived in your neighborhood?</a:t>
            </a:r>
            <a:endParaRPr lang="en-US" dirty="0"/>
          </a:p>
        </p:txBody>
      </p:sp>
      <p:graphicFrame>
        <p:nvGraphicFramePr>
          <p:cNvPr id="11" name="Chart Placeholder 10"/>
          <p:cNvGraphicFramePr>
            <a:graphicFrameLocks noGrp="1"/>
          </p:cNvGraphicFramePr>
          <p:nvPr>
            <p:ph type="chart" sz="quarter" idx="19"/>
            <p:extLst>
              <p:ext uri="{D42A27DB-BD31-4B8C-83A1-F6EECF244321}">
                <p14:modId xmlns:p14="http://schemas.microsoft.com/office/powerpoint/2010/main" val="3054638624"/>
              </p:ext>
            </p:extLst>
          </p:nvPr>
        </p:nvGraphicFramePr>
        <p:xfrm>
          <a:off x="650875" y="2232025"/>
          <a:ext cx="11701463" cy="603567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703445779"/>
      </p:ext>
    </p:extLst>
  </p:cSld>
  <p:clrMapOvr>
    <a:masterClrMapping/>
  </p:clrMapOvr>
  <mc:AlternateContent xmlns:mc="http://schemas.openxmlformats.org/markup-compatibility/2006" xmlns:p14="http://schemas.microsoft.com/office/powerpoint/2010/main">
    <mc:Choice Requires="p14">
      <p:transition spd="slow" p14:dur="2000" advClick="0" advTm="20000"/>
    </mc:Choice>
    <mc:Fallback xmlns="">
      <p:transition spd="slow" advClick="0" advTm="20000"/>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5"/>
          </p:nvPr>
        </p:nvSpPr>
        <p:spPr/>
        <p:txBody>
          <a:bodyPr/>
          <a:lstStyle/>
          <a:p>
            <a:fld id="{39FF9D6F-101D-694C-B4A8-CDBC2F94FEE8}" type="slidenum">
              <a:rPr lang="en-US" smtClean="0">
                <a:solidFill>
                  <a:srgbClr val="6B6B6B"/>
                </a:solidFill>
              </a:rPr>
              <a:pPr/>
              <a:t>7</a:t>
            </a:fld>
            <a:endParaRPr lang="en-US" dirty="0">
              <a:solidFill>
                <a:srgbClr val="6B6B6B"/>
              </a:solidFill>
            </a:endParaRPr>
          </a:p>
        </p:txBody>
      </p:sp>
      <p:sp>
        <p:nvSpPr>
          <p:cNvPr id="6" name="Text Placeholder 5"/>
          <p:cNvSpPr>
            <a:spLocks noGrp="1"/>
          </p:cNvSpPr>
          <p:nvPr>
            <p:ph type="body" sz="quarter" idx="18"/>
          </p:nvPr>
        </p:nvSpPr>
        <p:spPr/>
        <p:txBody>
          <a:bodyPr/>
          <a:lstStyle/>
          <a:p>
            <a:endParaRPr lang="en-US"/>
          </a:p>
        </p:txBody>
      </p:sp>
      <p:sp>
        <p:nvSpPr>
          <p:cNvPr id="10" name="Title 4"/>
          <p:cNvSpPr>
            <a:spLocks noGrp="1"/>
          </p:cNvSpPr>
          <p:nvPr>
            <p:ph type="title"/>
          </p:nvPr>
        </p:nvSpPr>
        <p:spPr>
          <a:xfrm>
            <a:off x="650875" y="2335533"/>
            <a:ext cx="11701462" cy="1773382"/>
          </a:xfrm>
        </p:spPr>
        <p:txBody>
          <a:bodyPr>
            <a:normAutofit/>
          </a:bodyPr>
          <a:lstStyle/>
          <a:p>
            <a:pPr algn="ctr"/>
            <a:r>
              <a:rPr lang="en-US" sz="2800" dirty="0"/>
              <a:t>Before the </a:t>
            </a:r>
            <a:r>
              <a:rPr lang="en-US" sz="2800" dirty="0" smtClean="0"/>
              <a:t>COVID-19 pandemic</a:t>
            </a:r>
            <a:r>
              <a:rPr lang="en-US" sz="2800" dirty="0"/>
              <a:t>, </a:t>
            </a:r>
            <a:r>
              <a:rPr lang="en-US" sz="2800" dirty="0" smtClean="0"/>
              <a:t>what were the </a:t>
            </a:r>
            <a:r>
              <a:rPr lang="en-US" sz="2800" i="1" dirty="0" smtClean="0"/>
              <a:t>top three </a:t>
            </a:r>
            <a:r>
              <a:rPr lang="en-US" sz="2800" dirty="0" smtClean="0"/>
              <a:t>ongoing</a:t>
            </a:r>
            <a:r>
              <a:rPr lang="en-US" sz="2800" i="1" dirty="0" smtClean="0"/>
              <a:t> </a:t>
            </a:r>
            <a:r>
              <a:rPr lang="en-US" sz="2800" dirty="0" smtClean="0"/>
              <a:t>challenges you, your family and friends, or your </a:t>
            </a:r>
            <a:r>
              <a:rPr lang="en-US" sz="2800" dirty="0"/>
              <a:t>community have been experiencing?</a:t>
            </a:r>
          </a:p>
        </p:txBody>
      </p:sp>
      <p:sp>
        <p:nvSpPr>
          <p:cNvPr id="5" name="TextBox 4"/>
          <p:cNvSpPr txBox="1"/>
          <p:nvPr/>
        </p:nvSpPr>
        <p:spPr>
          <a:xfrm>
            <a:off x="3584450" y="3908891"/>
            <a:ext cx="5834312" cy="1938992"/>
          </a:xfrm>
          <a:prstGeom prst="rect">
            <a:avLst/>
          </a:prstGeom>
          <a:noFill/>
        </p:spPr>
        <p:txBody>
          <a:bodyPr wrap="square" rtlCol="0">
            <a:spAutoFit/>
          </a:bodyPr>
          <a:lstStyle/>
          <a:p>
            <a:pPr marL="457200" indent="-457200">
              <a:buAutoNum type="alphaLcPeriod"/>
            </a:pPr>
            <a:r>
              <a:rPr lang="en-US" sz="2400" dirty="0" smtClean="0"/>
              <a:t>Challenges paying for rent and utilities</a:t>
            </a:r>
          </a:p>
          <a:p>
            <a:pPr marL="457200" indent="-457200">
              <a:buAutoNum type="alphaLcPeriod"/>
            </a:pPr>
            <a:r>
              <a:rPr lang="en-US" sz="2400" dirty="0" smtClean="0"/>
              <a:t>Doubling up</a:t>
            </a:r>
          </a:p>
          <a:p>
            <a:pPr marL="457200" indent="-457200">
              <a:buAutoNum type="alphaLcPeriod"/>
            </a:pPr>
            <a:r>
              <a:rPr lang="en-US" sz="2400" dirty="0" smtClean="0"/>
              <a:t>Unstable income</a:t>
            </a:r>
          </a:p>
          <a:p>
            <a:pPr marL="457200" indent="-457200">
              <a:buAutoNum type="alphaLcPeriod"/>
            </a:pPr>
            <a:r>
              <a:rPr lang="en-US" sz="2400" dirty="0" smtClean="0"/>
              <a:t>Community violence</a:t>
            </a:r>
          </a:p>
          <a:p>
            <a:pPr marL="457200" indent="-457200">
              <a:buAutoNum type="alphaLcPeriod"/>
            </a:pPr>
            <a:r>
              <a:rPr lang="en-US" sz="2400" dirty="0" smtClean="0"/>
              <a:t>Displacement of families</a:t>
            </a:r>
          </a:p>
        </p:txBody>
      </p:sp>
      <p:sp>
        <p:nvSpPr>
          <p:cNvPr id="7" name="Text Placeholder 6"/>
          <p:cNvSpPr>
            <a:spLocks noGrp="1"/>
          </p:cNvSpPr>
          <p:nvPr>
            <p:ph type="body" sz="quarter" idx="16"/>
          </p:nvPr>
        </p:nvSpPr>
        <p:spPr>
          <a:xfrm>
            <a:off x="650875" y="8616949"/>
            <a:ext cx="12352337" cy="545671"/>
          </a:xfrm>
        </p:spPr>
        <p:txBody>
          <a:bodyPr/>
          <a:lstStyle/>
          <a:p>
            <a:r>
              <a:rPr lang="en-US" dirty="0"/>
              <a:t>Source: IHS/CU youth Housing Survey, 2020</a:t>
            </a:r>
          </a:p>
          <a:p>
            <a:endParaRPr lang="en-US" dirty="0"/>
          </a:p>
        </p:txBody>
      </p:sp>
    </p:spTree>
    <p:extLst>
      <p:ext uri="{BB962C8B-B14F-4D97-AF65-F5344CB8AC3E}">
        <p14:creationId xmlns:p14="http://schemas.microsoft.com/office/powerpoint/2010/main" val="3072776799"/>
      </p:ext>
    </p:extLst>
  </p:cSld>
  <p:clrMapOvr>
    <a:masterClrMapping/>
  </p:clrMapOvr>
  <mc:AlternateContent xmlns:mc="http://schemas.openxmlformats.org/markup-compatibility/2006" xmlns:p14="http://schemas.microsoft.com/office/powerpoint/2010/main">
    <mc:Choice Requires="p14">
      <p:transition spd="slow" p14:dur="2000" advClick="0" advTm="20000"/>
    </mc:Choice>
    <mc:Fallback xmlns="">
      <p:transition spd="slow" advClick="0" advTm="2000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50160" y="1712407"/>
            <a:ext cx="11701463" cy="531559"/>
          </a:xfrm>
        </p:spPr>
        <p:txBody>
          <a:bodyPr>
            <a:normAutofit fontScale="92500" lnSpcReduction="20000"/>
          </a:bodyPr>
          <a:lstStyle/>
          <a:p>
            <a:r>
              <a:rPr lang="en-US" dirty="0"/>
              <a:t>What are some of the ongoing challenges you, your family, or your neighborhood have been experiencing </a:t>
            </a:r>
            <a:r>
              <a:rPr lang="en-US" dirty="0" smtClean="0"/>
              <a:t>before COVID-19</a:t>
            </a:r>
            <a:r>
              <a:rPr lang="en-US" dirty="0"/>
              <a:t>?</a:t>
            </a:r>
          </a:p>
        </p:txBody>
      </p:sp>
      <p:sp>
        <p:nvSpPr>
          <p:cNvPr id="4" name="Slide Number Placeholder 3"/>
          <p:cNvSpPr>
            <a:spLocks noGrp="1"/>
          </p:cNvSpPr>
          <p:nvPr>
            <p:ph type="sldNum" sz="quarter" idx="15"/>
          </p:nvPr>
        </p:nvSpPr>
        <p:spPr/>
        <p:txBody>
          <a:bodyPr/>
          <a:lstStyle/>
          <a:p>
            <a:fld id="{39FF9D6F-101D-694C-B4A8-CDBC2F94FEE8}" type="slidenum">
              <a:rPr lang="en-US" smtClean="0">
                <a:solidFill>
                  <a:srgbClr val="6B6B6B"/>
                </a:solidFill>
              </a:rPr>
              <a:pPr/>
              <a:t>8</a:t>
            </a:fld>
            <a:endParaRPr lang="en-US" dirty="0">
              <a:solidFill>
                <a:srgbClr val="6B6B6B"/>
              </a:solidFill>
            </a:endParaRPr>
          </a:p>
        </p:txBody>
      </p:sp>
      <p:sp>
        <p:nvSpPr>
          <p:cNvPr id="5" name="Title 4"/>
          <p:cNvSpPr>
            <a:spLocks noGrp="1"/>
          </p:cNvSpPr>
          <p:nvPr>
            <p:ph type="title"/>
          </p:nvPr>
        </p:nvSpPr>
        <p:spPr>
          <a:xfrm>
            <a:off x="650876" y="592818"/>
            <a:ext cx="11701462" cy="673607"/>
          </a:xfrm>
        </p:spPr>
        <p:txBody>
          <a:bodyPr>
            <a:normAutofit fontScale="90000"/>
          </a:bodyPr>
          <a:lstStyle/>
          <a:p>
            <a:r>
              <a:rPr lang="en-US" dirty="0" smtClean="0"/>
              <a:t>Before the pandemic, youth and their families experienced challenges with community violence and housing costs</a:t>
            </a:r>
            <a:endParaRPr lang="en-US" dirty="0"/>
          </a:p>
        </p:txBody>
      </p:sp>
      <p:sp>
        <p:nvSpPr>
          <p:cNvPr id="6" name="Text Placeholder 5"/>
          <p:cNvSpPr>
            <a:spLocks noGrp="1"/>
          </p:cNvSpPr>
          <p:nvPr>
            <p:ph type="body" sz="quarter" idx="18"/>
          </p:nvPr>
        </p:nvSpPr>
        <p:spPr/>
        <p:txBody>
          <a:bodyPr/>
          <a:lstStyle/>
          <a:p>
            <a:endParaRPr lang="en-US"/>
          </a:p>
        </p:txBody>
      </p:sp>
      <p:sp>
        <p:nvSpPr>
          <p:cNvPr id="7" name="Text Placeholder 6"/>
          <p:cNvSpPr>
            <a:spLocks noGrp="1"/>
          </p:cNvSpPr>
          <p:nvPr>
            <p:ph type="body" sz="quarter" idx="16"/>
          </p:nvPr>
        </p:nvSpPr>
        <p:spPr/>
        <p:txBody>
          <a:bodyPr/>
          <a:lstStyle/>
          <a:p>
            <a:r>
              <a:rPr lang="en-US" dirty="0"/>
              <a:t>Source: IHS/CU youth Housing Survey, 2020</a:t>
            </a:r>
          </a:p>
          <a:p>
            <a:endParaRPr lang="en-US" dirty="0"/>
          </a:p>
        </p:txBody>
      </p:sp>
      <p:graphicFrame>
        <p:nvGraphicFramePr>
          <p:cNvPr id="10" name="Chart Placeholder 9"/>
          <p:cNvGraphicFramePr>
            <a:graphicFrameLocks noGrp="1"/>
          </p:cNvGraphicFramePr>
          <p:nvPr>
            <p:ph type="chart" sz="quarter" idx="19"/>
            <p:extLst>
              <p:ext uri="{D42A27DB-BD31-4B8C-83A1-F6EECF244321}">
                <p14:modId xmlns:p14="http://schemas.microsoft.com/office/powerpoint/2010/main" val="2995417724"/>
              </p:ext>
            </p:extLst>
          </p:nvPr>
        </p:nvGraphicFramePr>
        <p:xfrm>
          <a:off x="650875" y="2232025"/>
          <a:ext cx="11701463" cy="60356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074279420"/>
      </p:ext>
    </p:extLst>
  </p:cSld>
  <p:clrMapOvr>
    <a:masterClrMapping/>
  </p:clrMapOvr>
  <mc:AlternateContent xmlns:mc="http://schemas.openxmlformats.org/markup-compatibility/2006" xmlns:p14="http://schemas.microsoft.com/office/powerpoint/2010/main">
    <mc:Choice Requires="p14">
      <p:transition spd="slow" p14:dur="2000" advClick="0" advTm="20000"/>
    </mc:Choice>
    <mc:Fallback xmlns="">
      <p:transition spd="slow" advClick="0" advTm="20000"/>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5"/>
          </p:nvPr>
        </p:nvSpPr>
        <p:spPr/>
        <p:txBody>
          <a:bodyPr/>
          <a:lstStyle/>
          <a:p>
            <a:fld id="{39FF9D6F-101D-694C-B4A8-CDBC2F94FEE8}" type="slidenum">
              <a:rPr lang="en-US" smtClean="0">
                <a:solidFill>
                  <a:srgbClr val="6B6B6B"/>
                </a:solidFill>
              </a:rPr>
              <a:pPr/>
              <a:t>9</a:t>
            </a:fld>
            <a:endParaRPr lang="en-US" dirty="0">
              <a:solidFill>
                <a:srgbClr val="6B6B6B"/>
              </a:solidFill>
            </a:endParaRPr>
          </a:p>
        </p:txBody>
      </p:sp>
      <p:sp>
        <p:nvSpPr>
          <p:cNvPr id="6" name="Text Placeholder 5"/>
          <p:cNvSpPr>
            <a:spLocks noGrp="1"/>
          </p:cNvSpPr>
          <p:nvPr>
            <p:ph type="body" sz="quarter" idx="18"/>
          </p:nvPr>
        </p:nvSpPr>
        <p:spPr/>
        <p:txBody>
          <a:bodyPr/>
          <a:lstStyle/>
          <a:p>
            <a:endParaRPr lang="en-US"/>
          </a:p>
        </p:txBody>
      </p:sp>
      <p:sp>
        <p:nvSpPr>
          <p:cNvPr id="10" name="Title 4"/>
          <p:cNvSpPr>
            <a:spLocks noGrp="1"/>
          </p:cNvSpPr>
          <p:nvPr>
            <p:ph type="title"/>
          </p:nvPr>
        </p:nvSpPr>
        <p:spPr>
          <a:xfrm>
            <a:off x="650875" y="3991696"/>
            <a:ext cx="11701462" cy="1773382"/>
          </a:xfrm>
        </p:spPr>
        <p:txBody>
          <a:bodyPr>
            <a:normAutofit fontScale="90000"/>
          </a:bodyPr>
          <a:lstStyle/>
          <a:p>
            <a:r>
              <a:rPr lang="en-US" sz="2800" b="0" dirty="0" smtClean="0"/>
              <a:t>“It’s </a:t>
            </a:r>
            <a:r>
              <a:rPr lang="en-US" sz="2800" b="0" dirty="0"/>
              <a:t>getting hard to find a new home, people keep buying buildings and evicting people who have low income</a:t>
            </a:r>
            <a:r>
              <a:rPr lang="en-US" sz="2800" b="0" dirty="0" smtClean="0"/>
              <a:t>.</a:t>
            </a:r>
            <a:br>
              <a:rPr lang="en-US" sz="2800" b="0" dirty="0" smtClean="0"/>
            </a:br>
            <a:r>
              <a:rPr lang="en-US" sz="2800" b="0" dirty="0" smtClean="0"/>
              <a:t/>
            </a:r>
            <a:br>
              <a:rPr lang="en-US" sz="2800" b="0" dirty="0" smtClean="0"/>
            </a:br>
            <a:r>
              <a:rPr lang="en-US" sz="2800" b="0" dirty="0"/>
              <a:t/>
            </a:r>
            <a:br>
              <a:rPr lang="en-US" sz="2800" b="0" dirty="0"/>
            </a:br>
            <a:r>
              <a:rPr lang="en-US" sz="2800" b="0" dirty="0"/>
              <a:t>“A lot o</a:t>
            </a:r>
            <a:r>
              <a:rPr lang="en-US" sz="2800" b="0" dirty="0" smtClean="0"/>
              <a:t>f people in my community, </a:t>
            </a:r>
            <a:r>
              <a:rPr lang="en-US" sz="2800" b="0" dirty="0"/>
              <a:t>d</a:t>
            </a:r>
            <a:r>
              <a:rPr lang="en-US" sz="2800" b="0" dirty="0" smtClean="0"/>
              <a:t>ue to limited resources, can’t </a:t>
            </a:r>
            <a:r>
              <a:rPr lang="en-US" sz="2800" b="0" dirty="0"/>
              <a:t>afford the high price of living.”</a:t>
            </a:r>
          </a:p>
        </p:txBody>
      </p:sp>
      <p:sp>
        <p:nvSpPr>
          <p:cNvPr id="7" name="Text Placeholder 6"/>
          <p:cNvSpPr>
            <a:spLocks noGrp="1"/>
          </p:cNvSpPr>
          <p:nvPr>
            <p:ph type="body" sz="quarter" idx="16"/>
          </p:nvPr>
        </p:nvSpPr>
        <p:spPr>
          <a:xfrm>
            <a:off x="650875" y="8616949"/>
            <a:ext cx="12352337" cy="545671"/>
          </a:xfrm>
        </p:spPr>
        <p:txBody>
          <a:bodyPr/>
          <a:lstStyle/>
          <a:p>
            <a:r>
              <a:rPr lang="en-US" dirty="0"/>
              <a:t>Source: IHS/CU youth Housing Survey, 2020</a:t>
            </a:r>
          </a:p>
          <a:p>
            <a:endParaRPr lang="en-US" dirty="0"/>
          </a:p>
        </p:txBody>
      </p:sp>
      <p:sp>
        <p:nvSpPr>
          <p:cNvPr id="8" name="Title 4"/>
          <p:cNvSpPr txBox="1">
            <a:spLocks/>
          </p:cNvSpPr>
          <p:nvPr/>
        </p:nvSpPr>
        <p:spPr>
          <a:xfrm>
            <a:off x="650877" y="1849009"/>
            <a:ext cx="11701462" cy="673607"/>
          </a:xfrm>
          <a:prstGeom prst="rect">
            <a:avLst/>
          </a:prstGeom>
        </p:spPr>
        <p:txBody>
          <a:bodyPr vert="horz" lIns="91440" tIns="45720" rIns="91440" bIns="45720" rtlCol="0" anchor="t">
            <a:noAutofit/>
          </a:bodyPr>
          <a:lstStyle>
            <a:lvl1pPr algn="l" defTabSz="650276" rtl="0" eaLnBrk="1" latinLnBrk="0" hangingPunct="1">
              <a:lnSpc>
                <a:spcPct val="100000"/>
              </a:lnSpc>
              <a:spcBef>
                <a:spcPct val="0"/>
              </a:spcBef>
              <a:buNone/>
              <a:defRPr sz="3200" b="1" i="0" kern="1200" cap="none" spc="0">
                <a:solidFill>
                  <a:schemeClr val="tx1"/>
                </a:solidFill>
                <a:effectLst/>
                <a:latin typeface="+mj-lt"/>
                <a:ea typeface="+mj-ea"/>
                <a:cs typeface="Georgia"/>
              </a:defRPr>
            </a:lvl1pPr>
          </a:lstStyle>
          <a:p>
            <a:r>
              <a:rPr lang="en-US" sz="2800" dirty="0"/>
              <a:t>What are some of the ongoing challenges you, your family, or your neighborhood have been experiencing before COVID-19</a:t>
            </a:r>
            <a:r>
              <a:rPr lang="en-US" sz="2800" dirty="0" smtClean="0"/>
              <a:t>?</a:t>
            </a:r>
            <a:endParaRPr lang="en-US" sz="2800" dirty="0"/>
          </a:p>
        </p:txBody>
      </p:sp>
      <p:sp>
        <p:nvSpPr>
          <p:cNvPr id="11" name="Subtitle 2"/>
          <p:cNvSpPr>
            <a:spLocks noGrp="1"/>
          </p:cNvSpPr>
          <p:nvPr>
            <p:ph type="subTitle" idx="1"/>
          </p:nvPr>
        </p:nvSpPr>
        <p:spPr>
          <a:xfrm>
            <a:off x="650877" y="2873967"/>
            <a:ext cx="11701463" cy="531559"/>
          </a:xfrm>
        </p:spPr>
        <p:txBody>
          <a:bodyPr>
            <a:normAutofit/>
          </a:bodyPr>
          <a:lstStyle/>
          <a:p>
            <a:r>
              <a:rPr lang="en-US" dirty="0" smtClean="0"/>
              <a:t>Open-ended answers</a:t>
            </a:r>
            <a:endParaRPr lang="en-US" dirty="0"/>
          </a:p>
        </p:txBody>
      </p:sp>
    </p:spTree>
    <p:extLst>
      <p:ext uri="{BB962C8B-B14F-4D97-AF65-F5344CB8AC3E}">
        <p14:creationId xmlns:p14="http://schemas.microsoft.com/office/powerpoint/2010/main" val="2568675846"/>
      </p:ext>
    </p:extLst>
  </p:cSld>
  <p:clrMapOvr>
    <a:masterClrMapping/>
  </p:clrMapOvr>
  <mc:AlternateContent xmlns:mc="http://schemas.openxmlformats.org/markup-compatibility/2006" xmlns:p14="http://schemas.microsoft.com/office/powerpoint/2010/main">
    <mc:Choice Requires="p14">
      <p:transition spd="slow" p14:dur="2000" advClick="0" advTm="20000"/>
    </mc:Choice>
    <mc:Fallback xmlns="">
      <p:transition spd="slow" advClick="0" advTm="20000"/>
    </mc:Fallback>
  </mc:AlternateContent>
</p:sld>
</file>

<file path=ppt/theme/theme1.xml><?xml version="1.0" encoding="utf-8"?>
<a:theme xmlns:a="http://schemas.openxmlformats.org/drawingml/2006/main" name="2_IHS_template_140324">
  <a:themeElements>
    <a:clrScheme name="Custom 22">
      <a:dk1>
        <a:srgbClr val="6B6B6B"/>
      </a:dk1>
      <a:lt1>
        <a:sysClr val="window" lastClr="FFFFFF"/>
      </a:lt1>
      <a:dk2>
        <a:srgbClr val="547BB6"/>
      </a:dk2>
      <a:lt2>
        <a:srgbClr val="D8D8D8"/>
      </a:lt2>
      <a:accent1>
        <a:srgbClr val="1F2F47"/>
      </a:accent1>
      <a:accent2>
        <a:srgbClr val="547BB6"/>
      </a:accent2>
      <a:accent3>
        <a:srgbClr val="989898"/>
      </a:accent3>
      <a:accent4>
        <a:srgbClr val="C5C5C5"/>
      </a:accent4>
      <a:accent5>
        <a:srgbClr val="E2E2E2"/>
      </a:accent5>
      <a:accent6>
        <a:srgbClr val="FFFFFF"/>
      </a:accent6>
      <a:hlink>
        <a:srgbClr val="6B6B6B"/>
      </a:hlink>
      <a:folHlink>
        <a:srgbClr val="6B6B6B"/>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2"/>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IHS_template_140324</Template>
  <TotalTime>138638</TotalTime>
  <Words>1133</Words>
  <Application>Microsoft Office PowerPoint</Application>
  <PresentationFormat>Custom</PresentationFormat>
  <Paragraphs>142</Paragraphs>
  <Slides>21</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Georgia</vt:lpstr>
      <vt:lpstr>Lucida Grande</vt:lpstr>
      <vt:lpstr>2_IHS_template_140324</vt:lpstr>
      <vt:lpstr>Communities United and Institute for Housing Studies Youth Survey Findings</vt:lpstr>
      <vt:lpstr>Survey Background</vt:lpstr>
      <vt:lpstr>What neighborhood do you live in?</vt:lpstr>
      <vt:lpstr>A majority of youth respondents live in Albany Park, Austin, and Belmont Cragin</vt:lpstr>
      <vt:lpstr>Over half of youth survey respondents have lived in their neighborhood for __________ years</vt:lpstr>
      <vt:lpstr>Over half of youth respondents are long-time residents</vt:lpstr>
      <vt:lpstr>Before the COVID-19 pandemic, what were the top three ongoing challenges you, your family and friends, or your community have been experiencing?</vt:lpstr>
      <vt:lpstr>Before the pandemic, youth and their families experienced challenges with community violence and housing costs</vt:lpstr>
      <vt:lpstr>“It’s getting hard to find a new home, people keep buying buildings and evicting people who have low income.   “A lot of people in my community, due to limited resources, can’t afford the high price of living.”</vt:lpstr>
      <vt:lpstr>As a result of the COVID-19 pandemic, what are the top three challenges you, your family and friends, or your community have experienced? </vt:lpstr>
      <vt:lpstr>As a result of the pandemic, youth and their families experienced challenges with loss of income and increased anxiety</vt:lpstr>
      <vt:lpstr>“COVID-19 changed a lot. Everybody who’s going to school is forced to use e- learning at home. Some families don’t have wifi. When we were at school, there was somewhere to go if you’re going through something, having trouble at home, mental help and etc.”</vt:lpstr>
      <vt:lpstr>Reflecting on this past year, what has been the top two most significant changes that occurred in your neighborhood due to the COVID-19 pandemic? </vt:lpstr>
      <vt:lpstr>Youth noted an increase in unemployment and community violence as their communities’ biggest challenges this year</vt:lpstr>
      <vt:lpstr>What top two resources do you think are missing in your neighborhood?</vt:lpstr>
      <vt:lpstr>Youth consider mental health services and job opportunities the top two resources missing in their communities</vt:lpstr>
      <vt:lpstr>What are the top two issues you would like to see improved in your neighborhood over the next few years?</vt:lpstr>
      <vt:lpstr>Moving forward, the top two issues youth want to prioritize include improved public safety and community resources</vt:lpstr>
      <vt:lpstr>If you can bring in any resource in your neighborhood what would they be and why?</vt:lpstr>
      <vt:lpstr>Ongoing Communities United Campaigns</vt:lpstr>
      <vt:lpstr>Thank you for your participation! </vt:lpstr>
    </vt:vector>
  </TitlesOfParts>
  <Company>DePaul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Visualizing the Housing Crisis and its Legacy in Chicago’s Neighborhoods</dc:title>
  <dc:creator>Tina Fassett</dc:creator>
  <cp:lastModifiedBy>Wang, Jessie</cp:lastModifiedBy>
  <cp:revision>674</cp:revision>
  <cp:lastPrinted>2018-06-26T22:14:14Z</cp:lastPrinted>
  <dcterms:created xsi:type="dcterms:W3CDTF">2014-07-03T16:02:09Z</dcterms:created>
  <dcterms:modified xsi:type="dcterms:W3CDTF">2021-01-25T19:08:53Z</dcterms:modified>
</cp:coreProperties>
</file>