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31"/>
  </p:notesMasterIdLst>
  <p:sldIdLst>
    <p:sldId id="313" r:id="rId3"/>
    <p:sldId id="263" r:id="rId4"/>
    <p:sldId id="314" r:id="rId5"/>
    <p:sldId id="315" r:id="rId6"/>
    <p:sldId id="283" r:id="rId7"/>
    <p:sldId id="284" r:id="rId8"/>
    <p:sldId id="286" r:id="rId9"/>
    <p:sldId id="287" r:id="rId10"/>
    <p:sldId id="285"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256" r:id="rId27"/>
    <p:sldId id="260" r:id="rId28"/>
    <p:sldId id="261" r:id="rId29"/>
    <p:sldId id="312" r:id="rId30"/>
  </p:sldIdLst>
  <p:sldSz cx="9144000" cy="5143500" type="screen16x9"/>
  <p:notesSz cx="6858000" cy="9144000"/>
  <p:embeddedFontLst>
    <p:embeddedFont>
      <p:font typeface="Lato" panose="020B0604020202020204" charset="0"/>
      <p:regular r:id="rId32"/>
      <p:bold r:id="rId33"/>
      <p:italic r:id="rId34"/>
      <p:boldItalic r:id="rId35"/>
    </p:embeddedFont>
    <p:embeddedFont>
      <p:font typeface="Pacifico" panose="020B0604020202020204" charset="0"/>
      <p:regular r:id="rId36"/>
    </p:embeddedFont>
    <p:embeddedFont>
      <p:font typeface="Roboto Slab" panose="020B0604020202020204" charset="0"/>
      <p:regular r:id="rId37"/>
      <p:bold r:id="rId38"/>
    </p:embeddedFont>
    <p:embeddedFont>
      <p:font typeface="Source Sans Pro" panose="020B0503030403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45"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orify.com/parnopaeus/data-rescue-pittsburg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68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8ccd25106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8ccd2510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8ccd2510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8ccd2510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Roundtable + community organizing</a:t>
            </a:r>
            <a:endParaRPr/>
          </a:p>
          <a:p>
            <a:pPr marL="0" lvl="0" indent="0" algn="l" rtl="0">
              <a:spcBef>
                <a:spcPts val="0"/>
              </a:spcBef>
              <a:spcAft>
                <a:spcPts val="0"/>
              </a:spcAft>
              <a:buNone/>
            </a:pPr>
            <a:endParaRPr/>
          </a:p>
          <a:p>
            <a:pPr marL="0" lvl="0" indent="0" algn="l" rtl="0">
              <a:spcBef>
                <a:spcPts val="0"/>
              </a:spcBef>
              <a:spcAft>
                <a:spcPts val="0"/>
              </a:spcAft>
              <a:buNone/>
            </a:pPr>
            <a:r>
              <a:rPr lang="en"/>
              <a:t>Roundtable our effort to build a stronger ecosystem - Monthly meetings Living Cities, NNIP, Code for America on project at national scale. Locally, Regional Data Center, Libraries, City, County, Civic Tech, Student orgs monthly coordination meetings and shared activities. SUDS leadership, ecosystem map</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8ccd2510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8ccd2510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 Choose Privacy Week Chicago IoT conversations were hosted at the library (Denice) - CLP speaker series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8ccd2510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8ccd2510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User Groups, CUT group example from Chicago</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8ccd2510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8ccd2510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000">
                <a:solidFill>
                  <a:srgbClr val="263238"/>
                </a:solidFill>
                <a:latin typeface="Source Sans Pro"/>
                <a:ea typeface="Source Sans Pro"/>
                <a:cs typeface="Source Sans Pro"/>
                <a:sym typeface="Source Sans Pro"/>
              </a:rPr>
              <a:t>Work night + Codefest/Codefest Jr. other examples of library as a host - DSS example too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8ccd2510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8ccd2510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NNIP Guide: Data Day&gt; Blog about Data day: https://www.livingcities.org/blog/1226-pittsburgh-s-data-day-using-civic-data-to-spark-hands-on-community-engagement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8807102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8807102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8ccd2510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8ccd2510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EMERSON mention Users at user group meeting suggested a very basic beginner friendly workshop. 311 paper-based data literacy training and curricula with CLP. Initial version adopted MIT Media Lab finding stories workshop. Observation that paper-based learning best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7ae4ec8ea_5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7ae4ec8ea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8ccd2510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8ccd2510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Technical assistance - small scale help desk or more intensive consultations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991e68c7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991e68c7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8ccd2510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8ccd2510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Shared newsletter an outgrowth of the roundtable. Amplify each other’s news and activities, show energy in eccosystem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8ccd2510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8ccd2510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8ccd25106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8ccd2510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data portal selection process + advisory board + Data Management Plan are informal and formal ways librarians advise us. Andrew Cardnegie is the personification of shared Eleanor/Toby expertise</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ae4ec8ea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ae4ec8ea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Lato"/>
                <a:ea typeface="Lato"/>
                <a:cs typeface="Lato"/>
                <a:sym typeface="Lato"/>
              </a:rPr>
              <a:t>Our Pittsburgh experience</a:t>
            </a:r>
            <a:r>
              <a:rPr lang="en" sz="1400">
                <a:solidFill>
                  <a:schemeClr val="dk1"/>
                </a:solidFill>
                <a:latin typeface="Lato"/>
                <a:ea typeface="Lato"/>
                <a:cs typeface="Lato"/>
                <a:sym typeface="Lato"/>
              </a:rPr>
              <a:t>: libraries and librarians should be key actors in civic open data ecosystems and act as core data intermediaries</a:t>
            </a:r>
            <a:endParaRPr sz="14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Lato"/>
                <a:ea typeface="Lato"/>
                <a:cs typeface="Lato"/>
                <a:sym typeface="Lato"/>
              </a:rPr>
              <a:t>Conviction 1</a:t>
            </a:r>
            <a:r>
              <a:rPr lang="en" sz="1400">
                <a:solidFill>
                  <a:schemeClr val="dk1"/>
                </a:solidFill>
                <a:latin typeface="Lato"/>
                <a:ea typeface="Lato"/>
                <a:cs typeface="Lato"/>
                <a:sym typeface="Lato"/>
              </a:rPr>
              <a:t>: Cultivating a healthy local civic data ecosystem depends upon the coordinated efforts of a variety of data intermediaries. In other words, no single entity can effectively cover all of the necessary roles alone. Library involvement can include both academic and public libraries</a:t>
            </a:r>
            <a:endParaRPr sz="14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Lato"/>
                <a:ea typeface="Lato"/>
                <a:cs typeface="Lato"/>
                <a:sym typeface="Lato"/>
              </a:rPr>
              <a:t>Conviction 2</a:t>
            </a:r>
            <a:r>
              <a:rPr lang="en" sz="1400">
                <a:solidFill>
                  <a:schemeClr val="dk1"/>
                </a:solidFill>
                <a:latin typeface="Lato"/>
                <a:ea typeface="Lato"/>
                <a:cs typeface="Lato"/>
                <a:sym typeface="Lato"/>
              </a:rPr>
              <a:t>: no single model can be made to fit every city or region.Because each community’s civic data ecosystem is unique, the structure of local data intermediaries have evolved to take different shapes. Modelling at the national level must be done by capturing a wide variety of successful local practices.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7ae4ec8ea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7ae4ec8ea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chemeClr val="dk1"/>
                </a:solidFill>
                <a:latin typeface="Lato"/>
                <a:ea typeface="Lato"/>
                <a:cs typeface="Lato"/>
                <a:sym typeface="Lato"/>
              </a:rPr>
              <a:t>Our Pittsburgh experience</a:t>
            </a:r>
            <a:r>
              <a:rPr lang="en" sz="1400">
                <a:solidFill>
                  <a:schemeClr val="dk1"/>
                </a:solidFill>
                <a:latin typeface="Lato"/>
                <a:ea typeface="Lato"/>
                <a:cs typeface="Lato"/>
                <a:sym typeface="Lato"/>
              </a:rPr>
              <a:t>: libraries and librarians should be key actors in civic open data ecosystems and act as core data intermediaries</a:t>
            </a:r>
            <a:endParaRPr sz="14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400" b="1">
                <a:solidFill>
                  <a:schemeClr val="dk1"/>
                </a:solidFill>
                <a:latin typeface="Lato"/>
                <a:ea typeface="Lato"/>
                <a:cs typeface="Lato"/>
                <a:sym typeface="Lato"/>
              </a:rPr>
              <a:t>Conviction 1</a:t>
            </a:r>
            <a:r>
              <a:rPr lang="en" sz="1400">
                <a:solidFill>
                  <a:schemeClr val="dk1"/>
                </a:solidFill>
                <a:latin typeface="Lato"/>
                <a:ea typeface="Lato"/>
                <a:cs typeface="Lato"/>
                <a:sym typeface="Lato"/>
              </a:rPr>
              <a:t>: Cultivating a healthy local civic data ecosystem depends upon the coordinated efforts of a variety of data intermediaries. In other words, no single entity can effectively cover all of the necessary roles alone. Library involvement can include both academic and public libraries</a:t>
            </a:r>
            <a:endParaRPr sz="14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400" b="1">
                <a:solidFill>
                  <a:schemeClr val="dk1"/>
                </a:solidFill>
                <a:latin typeface="Lato"/>
                <a:ea typeface="Lato"/>
                <a:cs typeface="Lato"/>
                <a:sym typeface="Lato"/>
              </a:rPr>
              <a:t>Conviction 2</a:t>
            </a:r>
            <a:r>
              <a:rPr lang="en" sz="1400">
                <a:solidFill>
                  <a:schemeClr val="dk1"/>
                </a:solidFill>
                <a:latin typeface="Lato"/>
                <a:ea typeface="Lato"/>
                <a:cs typeface="Lato"/>
                <a:sym typeface="Lato"/>
              </a:rPr>
              <a:t>: no single model can be made to fit every city or region.Because each community’s civic data ecosystem is unique, the structure of local data intermediaries have evolved to take different shapes. Modelling at the national level must be done by capturing a wide variety of successful local practices.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991e68c75_5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991e68c75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8ccd25106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8ccd25106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8ccd251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8ccd251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Metadata slide - Mike Bolam metadata librarian at Pitt helped us figure out what we needed in terms of metadata. Nora Mattern photobombed.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8ccd25106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8ccd25106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8ccd2510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8ccd2510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Rachel’s stuff from Temple is a great fit here. Also our work with Pitt archives and the stuff Brooke is doing with CLP in addition to data rescue.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https://storify.com/parnopaeus/data-rescue-pittsburgh</a:t>
            </a:r>
            <a:endParaRPr/>
          </a:p>
          <a:p>
            <a:pPr marL="0" lvl="0" indent="0" algn="l" rtl="0">
              <a:spcBef>
                <a:spcPts val="0"/>
              </a:spcBef>
              <a:spcAft>
                <a:spcPts val="0"/>
              </a:spcAft>
              <a:buNone/>
            </a:pPr>
            <a:endParaRPr/>
          </a:p>
          <a:p>
            <a:pPr marL="0" lvl="0" indent="0" algn="l" rtl="0">
              <a:spcBef>
                <a:spcPts val="0"/>
              </a:spcBef>
              <a:spcAft>
                <a:spcPts val="0"/>
              </a:spcAft>
              <a:buNone/>
            </a:pPr>
            <a:r>
              <a:rPr lang="en"/>
              <a:t>http://www.post-gazette.com/local/region/2017/04/03/Donald-Trump-EPA-data-Carnegie-Library-Pittsburgh-Data-Rescue-Pittsburgh/stories/201704030063</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Open data portal selection slide</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8ccd2510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8ccd2510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pulled together the library team to help the City of Pittsburgh figure out privacy issues with 311 data. Initially published with neighborhood names, no addresses. City wanted to minimize risk of retaliation against people that complain about neighbors. Users wanted coordinate level potholes.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8ccd2510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8ccd2510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drafted data guides. Context for data users. Librarians pointed to lib guide format.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8ccd2510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8ccd2510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CLP and DLS publish data - possibly list a few other libraries that publish open data (Toronto is one…)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700185" y="1020263"/>
            <a:ext cx="5807400" cy="1159800"/>
          </a:xfrm>
          <a:prstGeom prst="rect">
            <a:avLst/>
          </a:prstGeom>
        </p:spPr>
        <p:txBody>
          <a:bodyPr spcFirstLastPara="1" wrap="square" lIns="91425" tIns="91425" rIns="91425" bIns="91425" anchor="t" anchorCtr="0"/>
          <a:lstStyle>
            <a:lvl1pPr lvl="0" rtl="0">
              <a:spcBef>
                <a:spcPts val="0"/>
              </a:spcBef>
              <a:spcAft>
                <a:spcPts val="0"/>
              </a:spcAft>
              <a:buClr>
                <a:srgbClr val="0091EA"/>
              </a:buClr>
              <a:buSzPts val="6000"/>
              <a:buNone/>
              <a:defRPr sz="6000" b="1">
                <a:solidFill>
                  <a:srgbClr val="0091EA"/>
                </a:solidFill>
              </a:defRPr>
            </a:lvl1pPr>
            <a:lvl2pPr lvl="1" rtl="0">
              <a:spcBef>
                <a:spcPts val="0"/>
              </a:spcBef>
              <a:spcAft>
                <a:spcPts val="0"/>
              </a:spcAft>
              <a:buClr>
                <a:srgbClr val="0091EA"/>
              </a:buClr>
              <a:buSzPts val="6000"/>
              <a:buNone/>
              <a:defRPr sz="6000" b="1">
                <a:solidFill>
                  <a:srgbClr val="0091EA"/>
                </a:solidFill>
              </a:defRPr>
            </a:lvl2pPr>
            <a:lvl3pPr lvl="2" rtl="0">
              <a:spcBef>
                <a:spcPts val="0"/>
              </a:spcBef>
              <a:spcAft>
                <a:spcPts val="0"/>
              </a:spcAft>
              <a:buClr>
                <a:srgbClr val="0091EA"/>
              </a:buClr>
              <a:buSzPts val="6000"/>
              <a:buNone/>
              <a:defRPr sz="6000" b="1">
                <a:solidFill>
                  <a:srgbClr val="0091EA"/>
                </a:solidFill>
              </a:defRPr>
            </a:lvl3pPr>
            <a:lvl4pPr lvl="3" rtl="0">
              <a:spcBef>
                <a:spcPts val="0"/>
              </a:spcBef>
              <a:spcAft>
                <a:spcPts val="0"/>
              </a:spcAft>
              <a:buClr>
                <a:srgbClr val="0091EA"/>
              </a:buClr>
              <a:buSzPts val="6000"/>
              <a:buNone/>
              <a:defRPr sz="6000" b="1">
                <a:solidFill>
                  <a:srgbClr val="0091EA"/>
                </a:solidFill>
              </a:defRPr>
            </a:lvl4pPr>
            <a:lvl5pPr lvl="4" rtl="0">
              <a:spcBef>
                <a:spcPts val="0"/>
              </a:spcBef>
              <a:spcAft>
                <a:spcPts val="0"/>
              </a:spcAft>
              <a:buClr>
                <a:srgbClr val="0091EA"/>
              </a:buClr>
              <a:buSzPts val="6000"/>
              <a:buNone/>
              <a:defRPr sz="6000" b="1">
                <a:solidFill>
                  <a:srgbClr val="0091EA"/>
                </a:solidFill>
              </a:defRPr>
            </a:lvl5pPr>
            <a:lvl6pPr lvl="5" rtl="0">
              <a:spcBef>
                <a:spcPts val="0"/>
              </a:spcBef>
              <a:spcAft>
                <a:spcPts val="0"/>
              </a:spcAft>
              <a:buClr>
                <a:srgbClr val="0091EA"/>
              </a:buClr>
              <a:buSzPts val="6000"/>
              <a:buNone/>
              <a:defRPr sz="6000" b="1">
                <a:solidFill>
                  <a:srgbClr val="0091EA"/>
                </a:solidFill>
              </a:defRPr>
            </a:lvl6pPr>
            <a:lvl7pPr lvl="6" rtl="0">
              <a:spcBef>
                <a:spcPts val="0"/>
              </a:spcBef>
              <a:spcAft>
                <a:spcPts val="0"/>
              </a:spcAft>
              <a:buClr>
                <a:srgbClr val="0091EA"/>
              </a:buClr>
              <a:buSzPts val="6000"/>
              <a:buNone/>
              <a:defRPr sz="6000" b="1">
                <a:solidFill>
                  <a:srgbClr val="0091EA"/>
                </a:solidFill>
              </a:defRPr>
            </a:lvl7pPr>
            <a:lvl8pPr lvl="7" rtl="0">
              <a:spcBef>
                <a:spcPts val="0"/>
              </a:spcBef>
              <a:spcAft>
                <a:spcPts val="0"/>
              </a:spcAft>
              <a:buClr>
                <a:srgbClr val="0091EA"/>
              </a:buClr>
              <a:buSzPts val="6000"/>
              <a:buNone/>
              <a:defRPr sz="6000" b="1">
                <a:solidFill>
                  <a:srgbClr val="0091EA"/>
                </a:solidFill>
              </a:defRPr>
            </a:lvl8pPr>
            <a:lvl9pPr lvl="8" rtl="0">
              <a:spcBef>
                <a:spcPts val="0"/>
              </a:spcBef>
              <a:spcAft>
                <a:spcPts val="0"/>
              </a:spcAft>
              <a:buClr>
                <a:srgbClr val="0091EA"/>
              </a:buClr>
              <a:buSzPts val="6000"/>
              <a:buNone/>
              <a:defRPr sz="6000" b="1">
                <a:solidFill>
                  <a:srgbClr val="0091EA"/>
                </a:solidFill>
              </a:defRPr>
            </a:lvl9pPr>
          </a:lstStyle>
          <a:p>
            <a:endParaRPr/>
          </a:p>
        </p:txBody>
      </p:sp>
      <p:sp>
        <p:nvSpPr>
          <p:cNvPr id="55" name="Google Shape;55;p14"/>
          <p:cNvSpPr/>
          <p:nvPr/>
        </p:nvSpPr>
        <p:spPr>
          <a:xfrm>
            <a:off x="6897625" y="4649963"/>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a:off x="7454375" y="4229100"/>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8827727" y="3448165"/>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8677050" y="4933406"/>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972225" y="475050"/>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579635" y="2530109"/>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311843" y="593639"/>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626322" y="1004904"/>
            <a:ext cx="253800" cy="1902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8104500" y="3722325"/>
            <a:ext cx="190200" cy="142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8803950" y="4240992"/>
            <a:ext cx="190200" cy="142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196310" y="1493168"/>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1738050" y="203491"/>
            <a:ext cx="253800" cy="1902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771659" y="1878364"/>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4271584" y="356119"/>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729213" y="4595578"/>
            <a:ext cx="2538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ctrTitle"/>
          </p:nvPr>
        </p:nvSpPr>
        <p:spPr>
          <a:xfrm>
            <a:off x="1546025" y="1526194"/>
            <a:ext cx="58326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b="1"/>
            </a:lvl1pPr>
            <a:lvl2pPr lvl="1" rtl="0">
              <a:spcBef>
                <a:spcPts val="0"/>
              </a:spcBef>
              <a:spcAft>
                <a:spcPts val="0"/>
              </a:spcAft>
              <a:buSzPts val="4800"/>
              <a:buNone/>
              <a:defRPr sz="4800" b="1"/>
            </a:lvl2pPr>
            <a:lvl3pPr lvl="2" rtl="0">
              <a:spcBef>
                <a:spcPts val="0"/>
              </a:spcBef>
              <a:spcAft>
                <a:spcPts val="0"/>
              </a:spcAft>
              <a:buSzPts val="4800"/>
              <a:buNone/>
              <a:defRPr sz="4800" b="1"/>
            </a:lvl3pPr>
            <a:lvl4pPr lvl="3" rtl="0">
              <a:spcBef>
                <a:spcPts val="0"/>
              </a:spcBef>
              <a:spcAft>
                <a:spcPts val="0"/>
              </a:spcAft>
              <a:buSzPts val="4800"/>
              <a:buNone/>
              <a:defRPr sz="4800" b="1"/>
            </a:lvl4pPr>
            <a:lvl5pPr lvl="4" rtl="0">
              <a:spcBef>
                <a:spcPts val="0"/>
              </a:spcBef>
              <a:spcAft>
                <a:spcPts val="0"/>
              </a:spcAft>
              <a:buSzPts val="4800"/>
              <a:buNone/>
              <a:defRPr sz="4800" b="1"/>
            </a:lvl5pPr>
            <a:lvl6pPr lvl="5" rtl="0">
              <a:spcBef>
                <a:spcPts val="0"/>
              </a:spcBef>
              <a:spcAft>
                <a:spcPts val="0"/>
              </a:spcAft>
              <a:buSzPts val="4800"/>
              <a:buNone/>
              <a:defRPr sz="4800" b="1"/>
            </a:lvl6pPr>
            <a:lvl7pPr lvl="6" rtl="0">
              <a:spcBef>
                <a:spcPts val="0"/>
              </a:spcBef>
              <a:spcAft>
                <a:spcPts val="0"/>
              </a:spcAft>
              <a:buSzPts val="4800"/>
              <a:buNone/>
              <a:defRPr sz="4800" b="1"/>
            </a:lvl7pPr>
            <a:lvl8pPr lvl="7" rtl="0">
              <a:spcBef>
                <a:spcPts val="0"/>
              </a:spcBef>
              <a:spcAft>
                <a:spcPts val="0"/>
              </a:spcAft>
              <a:buSzPts val="4800"/>
              <a:buNone/>
              <a:defRPr sz="4800" b="1"/>
            </a:lvl8pPr>
            <a:lvl9pPr lvl="8" rtl="0">
              <a:spcBef>
                <a:spcPts val="0"/>
              </a:spcBef>
              <a:spcAft>
                <a:spcPts val="0"/>
              </a:spcAft>
              <a:buSzPts val="4800"/>
              <a:buNone/>
              <a:defRPr sz="4800" b="1"/>
            </a:lvl9pPr>
          </a:lstStyle>
          <a:p>
            <a:endParaRPr/>
          </a:p>
        </p:txBody>
      </p:sp>
      <p:sp>
        <p:nvSpPr>
          <p:cNvPr id="72" name="Google Shape;72;p15"/>
          <p:cNvSpPr txBox="1">
            <a:spLocks noGrp="1"/>
          </p:cNvSpPr>
          <p:nvPr>
            <p:ph type="subTitle" idx="1"/>
          </p:nvPr>
        </p:nvSpPr>
        <p:spPr>
          <a:xfrm>
            <a:off x="1546025" y="2782911"/>
            <a:ext cx="5832600" cy="784800"/>
          </a:xfrm>
          <a:prstGeom prst="rect">
            <a:avLst/>
          </a:prstGeom>
        </p:spPr>
        <p:txBody>
          <a:bodyPr spcFirstLastPara="1" wrap="square" lIns="91425" tIns="91425" rIns="91425" bIns="91425" anchor="t" anchorCtr="0"/>
          <a:lstStyle>
            <a:lvl1pPr lvl="0" rtl="0">
              <a:spcBef>
                <a:spcPts val="0"/>
              </a:spcBef>
              <a:spcAft>
                <a:spcPts val="0"/>
              </a:spcAft>
              <a:buClr>
                <a:srgbClr val="607D8B"/>
              </a:buClr>
              <a:buSzPts val="3000"/>
              <a:buNone/>
              <a:defRPr>
                <a:solidFill>
                  <a:srgbClr val="607D8B"/>
                </a:solidFill>
              </a:defRPr>
            </a:lvl1pPr>
            <a:lvl2pPr lvl="1" rtl="0">
              <a:spcBef>
                <a:spcPts val="0"/>
              </a:spcBef>
              <a:spcAft>
                <a:spcPts val="0"/>
              </a:spcAft>
              <a:buClr>
                <a:srgbClr val="607D8B"/>
              </a:buClr>
              <a:buSzPts val="3000"/>
              <a:buNone/>
              <a:defRPr sz="3000">
                <a:solidFill>
                  <a:srgbClr val="607D8B"/>
                </a:solidFill>
              </a:defRPr>
            </a:lvl2pPr>
            <a:lvl3pPr lvl="2" rtl="0">
              <a:spcBef>
                <a:spcPts val="0"/>
              </a:spcBef>
              <a:spcAft>
                <a:spcPts val="0"/>
              </a:spcAft>
              <a:buClr>
                <a:srgbClr val="607D8B"/>
              </a:buClr>
              <a:buSzPts val="3000"/>
              <a:buNone/>
              <a:defRPr sz="3000">
                <a:solidFill>
                  <a:srgbClr val="607D8B"/>
                </a:solidFill>
              </a:defRPr>
            </a:lvl3pPr>
            <a:lvl4pPr lvl="3" rtl="0">
              <a:spcBef>
                <a:spcPts val="0"/>
              </a:spcBef>
              <a:spcAft>
                <a:spcPts val="0"/>
              </a:spcAft>
              <a:buClr>
                <a:srgbClr val="607D8B"/>
              </a:buClr>
              <a:buSzPts val="3000"/>
              <a:buNone/>
              <a:defRPr sz="3000">
                <a:solidFill>
                  <a:srgbClr val="607D8B"/>
                </a:solidFill>
              </a:defRPr>
            </a:lvl4pPr>
            <a:lvl5pPr lvl="4" rtl="0">
              <a:spcBef>
                <a:spcPts val="0"/>
              </a:spcBef>
              <a:spcAft>
                <a:spcPts val="0"/>
              </a:spcAft>
              <a:buClr>
                <a:srgbClr val="607D8B"/>
              </a:buClr>
              <a:buSzPts val="3000"/>
              <a:buNone/>
              <a:defRPr sz="3000">
                <a:solidFill>
                  <a:srgbClr val="607D8B"/>
                </a:solidFill>
              </a:defRPr>
            </a:lvl5pPr>
            <a:lvl6pPr lvl="5" rtl="0">
              <a:spcBef>
                <a:spcPts val="0"/>
              </a:spcBef>
              <a:spcAft>
                <a:spcPts val="0"/>
              </a:spcAft>
              <a:buClr>
                <a:srgbClr val="607D8B"/>
              </a:buClr>
              <a:buSzPts val="3000"/>
              <a:buNone/>
              <a:defRPr sz="3000">
                <a:solidFill>
                  <a:srgbClr val="607D8B"/>
                </a:solidFill>
              </a:defRPr>
            </a:lvl6pPr>
            <a:lvl7pPr lvl="6" rtl="0">
              <a:spcBef>
                <a:spcPts val="0"/>
              </a:spcBef>
              <a:spcAft>
                <a:spcPts val="0"/>
              </a:spcAft>
              <a:buClr>
                <a:srgbClr val="607D8B"/>
              </a:buClr>
              <a:buSzPts val="3000"/>
              <a:buNone/>
              <a:defRPr sz="3000">
                <a:solidFill>
                  <a:srgbClr val="607D8B"/>
                </a:solidFill>
              </a:defRPr>
            </a:lvl7pPr>
            <a:lvl8pPr lvl="7" rtl="0">
              <a:spcBef>
                <a:spcPts val="0"/>
              </a:spcBef>
              <a:spcAft>
                <a:spcPts val="0"/>
              </a:spcAft>
              <a:buClr>
                <a:srgbClr val="607D8B"/>
              </a:buClr>
              <a:buSzPts val="3000"/>
              <a:buNone/>
              <a:defRPr sz="3000">
                <a:solidFill>
                  <a:srgbClr val="607D8B"/>
                </a:solidFill>
              </a:defRPr>
            </a:lvl8pPr>
            <a:lvl9pPr lvl="8" rtl="0">
              <a:spcBef>
                <a:spcPts val="0"/>
              </a:spcBef>
              <a:spcAft>
                <a:spcPts val="0"/>
              </a:spcAft>
              <a:buClr>
                <a:srgbClr val="607D8B"/>
              </a:buClr>
              <a:buSzPts val="3000"/>
              <a:buNone/>
              <a:defRPr sz="3000">
                <a:solidFill>
                  <a:srgbClr val="607D8B"/>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3"/>
        <p:cNvGrpSpPr/>
        <p:nvPr/>
      </p:nvGrpSpPr>
      <p:grpSpPr>
        <a:xfrm>
          <a:off x="0" y="0"/>
          <a:ext cx="0" cy="0"/>
          <a:chOff x="0" y="0"/>
          <a:chExt cx="0" cy="0"/>
        </a:xfrm>
      </p:grpSpPr>
      <p:pic>
        <p:nvPicPr>
          <p:cNvPr id="74" name="Google Shape;74;p16" descr="connections-05.png"/>
          <p:cNvPicPr preferRelativeResize="0"/>
          <p:nvPr/>
        </p:nvPicPr>
        <p:blipFill>
          <a:blip r:embed="rId2">
            <a:alphaModFix/>
          </a:blip>
          <a:stretch>
            <a:fillRect/>
          </a:stretch>
        </p:blipFill>
        <p:spPr>
          <a:xfrm rot="10800000" flipH="1">
            <a:off x="5945" y="-1"/>
            <a:ext cx="6849083" cy="5143501"/>
          </a:xfrm>
          <a:prstGeom prst="rect">
            <a:avLst/>
          </a:prstGeom>
          <a:noFill/>
          <a:ln>
            <a:noFill/>
          </a:ln>
        </p:spPr>
      </p:pic>
      <p:sp>
        <p:nvSpPr>
          <p:cNvPr id="75" name="Google Shape;75;p16"/>
          <p:cNvSpPr txBox="1">
            <a:spLocks noGrp="1"/>
          </p:cNvSpPr>
          <p:nvPr>
            <p:ph type="body" idx="1"/>
          </p:nvPr>
        </p:nvSpPr>
        <p:spPr>
          <a:xfrm>
            <a:off x="1215300" y="1876050"/>
            <a:ext cx="6713400" cy="819900"/>
          </a:xfrm>
          <a:prstGeom prst="rect">
            <a:avLst/>
          </a:prstGeom>
        </p:spPr>
        <p:txBody>
          <a:bodyPr spcFirstLastPara="1" wrap="square" lIns="91425" tIns="91425" rIns="91425" bIns="91425" anchor="t" anchorCtr="0"/>
          <a:lstStyle>
            <a:lvl1pPr marL="457200" lvl="0" indent="-457200" algn="ctr" rtl="0">
              <a:spcBef>
                <a:spcPts val="600"/>
              </a:spcBef>
              <a:spcAft>
                <a:spcPts val="0"/>
              </a:spcAft>
              <a:buClr>
                <a:srgbClr val="263238"/>
              </a:buClr>
              <a:buSzPts val="3600"/>
              <a:buChar char="◎"/>
              <a:defRPr sz="3600" i="1"/>
            </a:lvl1pPr>
            <a:lvl2pPr marL="914400" lvl="1" indent="-457200" algn="ctr" rtl="0">
              <a:spcBef>
                <a:spcPts val="0"/>
              </a:spcBef>
              <a:spcAft>
                <a:spcPts val="0"/>
              </a:spcAft>
              <a:buClr>
                <a:srgbClr val="263238"/>
              </a:buClr>
              <a:buSzPts val="3600"/>
              <a:buChar char="○"/>
              <a:defRPr sz="3600" i="1"/>
            </a:lvl2pPr>
            <a:lvl3pPr marL="1371600" lvl="2" indent="-457200" algn="ctr" rtl="0">
              <a:spcBef>
                <a:spcPts val="0"/>
              </a:spcBef>
              <a:spcAft>
                <a:spcPts val="0"/>
              </a:spcAft>
              <a:buClr>
                <a:srgbClr val="263238"/>
              </a:buClr>
              <a:buSzPts val="3600"/>
              <a:buChar char="◉"/>
              <a:defRPr sz="3600" i="1"/>
            </a:lvl3pPr>
            <a:lvl4pPr marL="1828800" lvl="3" indent="-457200" algn="ctr" rtl="0">
              <a:spcBef>
                <a:spcPts val="0"/>
              </a:spcBef>
              <a:spcAft>
                <a:spcPts val="0"/>
              </a:spcAft>
              <a:buClr>
                <a:srgbClr val="263238"/>
              </a:buClr>
              <a:buSzPts val="3600"/>
              <a:buChar char="●"/>
              <a:defRPr sz="3600" i="1"/>
            </a:lvl4pPr>
            <a:lvl5pPr marL="2286000" lvl="4" indent="-457200" algn="ctr" rtl="0">
              <a:spcBef>
                <a:spcPts val="0"/>
              </a:spcBef>
              <a:spcAft>
                <a:spcPts val="0"/>
              </a:spcAft>
              <a:buClr>
                <a:srgbClr val="263238"/>
              </a:buClr>
              <a:buSzPts val="3600"/>
              <a:buChar char="○"/>
              <a:defRPr sz="3600" i="1"/>
            </a:lvl5pPr>
            <a:lvl6pPr marL="2743200" lvl="5" indent="-457200" algn="ctr" rtl="0">
              <a:spcBef>
                <a:spcPts val="0"/>
              </a:spcBef>
              <a:spcAft>
                <a:spcPts val="0"/>
              </a:spcAft>
              <a:buClr>
                <a:srgbClr val="263238"/>
              </a:buClr>
              <a:buSzPts val="3600"/>
              <a:buChar char="■"/>
              <a:defRPr sz="3600" i="1"/>
            </a:lvl6pPr>
            <a:lvl7pPr marL="3200400" lvl="6" indent="-457200" algn="ctr" rtl="0">
              <a:spcBef>
                <a:spcPts val="0"/>
              </a:spcBef>
              <a:spcAft>
                <a:spcPts val="0"/>
              </a:spcAft>
              <a:buClr>
                <a:srgbClr val="263238"/>
              </a:buClr>
              <a:buSzPts val="3600"/>
              <a:buChar char="●"/>
              <a:defRPr sz="3600" i="1"/>
            </a:lvl7pPr>
            <a:lvl8pPr marL="3657600" lvl="7" indent="-457200" algn="ctr" rtl="0">
              <a:spcBef>
                <a:spcPts val="0"/>
              </a:spcBef>
              <a:spcAft>
                <a:spcPts val="0"/>
              </a:spcAft>
              <a:buClr>
                <a:srgbClr val="263238"/>
              </a:buClr>
              <a:buSzPts val="3600"/>
              <a:buChar char="○"/>
              <a:defRPr sz="3600" i="1"/>
            </a:lvl8pPr>
            <a:lvl9pPr marL="4114800" lvl="8" indent="-457200" algn="ctr" rtl="0">
              <a:spcBef>
                <a:spcPts val="0"/>
              </a:spcBef>
              <a:spcAft>
                <a:spcPts val="0"/>
              </a:spcAft>
              <a:buClr>
                <a:srgbClr val="263238"/>
              </a:buClr>
              <a:buSzPts val="3600"/>
              <a:buChar char="■"/>
              <a:defRPr sz="3600" i="1"/>
            </a:lvl9pPr>
          </a:lstStyle>
          <a:p>
            <a:endParaRPr/>
          </a:p>
        </p:txBody>
      </p:sp>
      <p:grpSp>
        <p:nvGrpSpPr>
          <p:cNvPr id="76" name="Google Shape;76;p16"/>
          <p:cNvGrpSpPr/>
          <p:nvPr/>
        </p:nvGrpSpPr>
        <p:grpSpPr>
          <a:xfrm>
            <a:off x="3593400" y="805714"/>
            <a:ext cx="1957200" cy="819900"/>
            <a:chOff x="3593400" y="1760085"/>
            <a:chExt cx="1957200" cy="1093200"/>
          </a:xfrm>
        </p:grpSpPr>
        <p:sp>
          <p:nvSpPr>
            <p:cNvPr id="77" name="Google Shape;77;p16"/>
            <p:cNvSpPr txBox="1"/>
            <p:nvPr/>
          </p:nvSpPr>
          <p:spPr>
            <a:xfrm>
              <a:off x="3593400" y="1872097"/>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0091EA"/>
                  </a:solidFill>
                  <a:latin typeface="Source Sans Pro"/>
                  <a:ea typeface="Source Sans Pro"/>
                  <a:cs typeface="Source Sans Pro"/>
                  <a:sym typeface="Source Sans Pro"/>
                </a:rPr>
                <a:t>“</a:t>
              </a:r>
              <a:endParaRPr sz="6000" b="1">
                <a:solidFill>
                  <a:srgbClr val="0091EA"/>
                </a:solidFill>
                <a:latin typeface="Source Sans Pro"/>
                <a:ea typeface="Source Sans Pro"/>
                <a:cs typeface="Source Sans Pro"/>
                <a:sym typeface="Source Sans Pro"/>
              </a:endParaRPr>
            </a:p>
          </p:txBody>
        </p:sp>
        <p:sp>
          <p:nvSpPr>
            <p:cNvPr id="78" name="Google Shape;78;p16"/>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Google Shape;80;p16"/>
          <p:cNvCxnSpPr>
            <a:endCxn id="78" idx="1"/>
          </p:cNvCxnSpPr>
          <p:nvPr/>
        </p:nvCxnSpPr>
        <p:spPr>
          <a:xfrm>
            <a:off x="3742095" y="653985"/>
            <a:ext cx="443400" cy="271800"/>
          </a:xfrm>
          <a:prstGeom prst="straightConnector1">
            <a:avLst/>
          </a:prstGeom>
          <a:noFill/>
          <a:ln w="9525" cap="flat" cmpd="sng">
            <a:solidFill>
              <a:srgbClr val="CFD8DC"/>
            </a:solidFill>
            <a:prstDash val="solid"/>
            <a:round/>
            <a:headEnd type="none" w="med" len="med"/>
            <a:tailEnd type="none" w="med" len="med"/>
          </a:ln>
        </p:spPr>
      </p:cxnSp>
      <p:cxnSp>
        <p:nvCxnSpPr>
          <p:cNvPr id="81" name="Google Shape;81;p16"/>
          <p:cNvCxnSpPr/>
          <p:nvPr/>
        </p:nvCxnSpPr>
        <p:spPr>
          <a:xfrm rot="10800000">
            <a:off x="4114800" y="202414"/>
            <a:ext cx="457200" cy="603300"/>
          </a:xfrm>
          <a:prstGeom prst="straightConnector1">
            <a:avLst/>
          </a:prstGeom>
          <a:noFill/>
          <a:ln w="9525" cap="flat" cmpd="sng">
            <a:solidFill>
              <a:srgbClr val="CFD8DC"/>
            </a:solidFill>
            <a:prstDash val="solid"/>
            <a:round/>
            <a:headEnd type="none" w="med" len="med"/>
            <a:tailEnd type="none" w="med" len="med"/>
          </a:ln>
        </p:spPr>
      </p:cxnSp>
      <p:cxnSp>
        <p:nvCxnSpPr>
          <p:cNvPr id="82" name="Google Shape;82;p16"/>
          <p:cNvCxnSpPr/>
          <p:nvPr/>
        </p:nvCxnSpPr>
        <p:spPr>
          <a:xfrm rot="10800000" flipH="1">
            <a:off x="4749075" y="564919"/>
            <a:ext cx="95100" cy="261600"/>
          </a:xfrm>
          <a:prstGeom prst="straightConnector1">
            <a:avLst/>
          </a:prstGeom>
          <a:noFill/>
          <a:ln w="9525" cap="flat" cmpd="sng">
            <a:solidFill>
              <a:srgbClr val="CFD8DC"/>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85" name="Google Shape;85;p17"/>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88" name="Google Shape;88;p18"/>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lstStyle>
            <a:lvl1pPr marL="457200" lvl="0" indent="-393700" rtl="0">
              <a:spcBef>
                <a:spcPts val="600"/>
              </a:spcBef>
              <a:spcAft>
                <a:spcPts val="0"/>
              </a:spcAft>
              <a:buSzPts val="2600"/>
              <a:buChar char="◎"/>
              <a:defRPr sz="2600"/>
            </a:lvl1pPr>
            <a:lvl2pPr marL="914400" lvl="1" indent="-393700" rtl="0">
              <a:spcBef>
                <a:spcPts val="0"/>
              </a:spcBef>
              <a:spcAft>
                <a:spcPts val="0"/>
              </a:spcAft>
              <a:buSzPts val="2600"/>
              <a:buChar char="○"/>
              <a:defRPr sz="2600"/>
            </a:lvl2pPr>
            <a:lvl3pPr marL="1371600" lvl="2" indent="-393700" rtl="0">
              <a:spcBef>
                <a:spcPts val="0"/>
              </a:spcBef>
              <a:spcAft>
                <a:spcPts val="0"/>
              </a:spcAft>
              <a:buSzPts val="2600"/>
              <a:buChar char="◉"/>
              <a:defRPr sz="2600"/>
            </a:lvl3pPr>
            <a:lvl4pPr marL="1828800" lvl="3" indent="-393700" rtl="0">
              <a:spcBef>
                <a:spcPts val="0"/>
              </a:spcBef>
              <a:spcAft>
                <a:spcPts val="0"/>
              </a:spcAft>
              <a:buSzPts val="2600"/>
              <a:buChar char="●"/>
              <a:defRPr sz="2600"/>
            </a:lvl4pPr>
            <a:lvl5pPr marL="2286000" lvl="4" indent="-393700" rtl="0">
              <a:spcBef>
                <a:spcPts val="0"/>
              </a:spcBef>
              <a:spcAft>
                <a:spcPts val="0"/>
              </a:spcAft>
              <a:buSzPts val="2600"/>
              <a:buChar char="○"/>
              <a:defRPr sz="2600"/>
            </a:lvl5pPr>
            <a:lvl6pPr marL="2743200" lvl="5" indent="-393700" rtl="0">
              <a:spcBef>
                <a:spcPts val="0"/>
              </a:spcBef>
              <a:spcAft>
                <a:spcPts val="0"/>
              </a:spcAft>
              <a:buSzPts val="2600"/>
              <a:buChar char="■"/>
              <a:defRPr sz="2600"/>
            </a:lvl6pPr>
            <a:lvl7pPr marL="3200400" lvl="6" indent="-393700" rtl="0">
              <a:spcBef>
                <a:spcPts val="0"/>
              </a:spcBef>
              <a:spcAft>
                <a:spcPts val="0"/>
              </a:spcAft>
              <a:buSzPts val="2600"/>
              <a:buChar char="●"/>
              <a:defRPr sz="2600"/>
            </a:lvl7pPr>
            <a:lvl8pPr marL="3657600" lvl="7" indent="-393700" rtl="0">
              <a:spcBef>
                <a:spcPts val="0"/>
              </a:spcBef>
              <a:spcAft>
                <a:spcPts val="0"/>
              </a:spcAft>
              <a:buSzPts val="2600"/>
              <a:buChar char="○"/>
              <a:defRPr sz="2600"/>
            </a:lvl8pPr>
            <a:lvl9pPr marL="4114800" lvl="8" indent="-393700" rtl="0">
              <a:spcBef>
                <a:spcPts val="0"/>
              </a:spcBef>
              <a:spcAft>
                <a:spcPts val="0"/>
              </a:spcAft>
              <a:buSzPts val="2600"/>
              <a:buChar char="■"/>
              <a:defRPr sz="2600"/>
            </a:lvl9pPr>
          </a:lstStyle>
          <a:p>
            <a:endParaRPr/>
          </a:p>
        </p:txBody>
      </p:sp>
      <p:sp>
        <p:nvSpPr>
          <p:cNvPr id="89" name="Google Shape;89;p18"/>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lstStyle>
            <a:lvl1pPr marL="457200" lvl="0" indent="-393700" rtl="0">
              <a:spcBef>
                <a:spcPts val="600"/>
              </a:spcBef>
              <a:spcAft>
                <a:spcPts val="0"/>
              </a:spcAft>
              <a:buSzPts val="2600"/>
              <a:buChar char="◎"/>
              <a:defRPr sz="2600"/>
            </a:lvl1pPr>
            <a:lvl2pPr marL="914400" lvl="1" indent="-393700" rtl="0">
              <a:spcBef>
                <a:spcPts val="0"/>
              </a:spcBef>
              <a:spcAft>
                <a:spcPts val="0"/>
              </a:spcAft>
              <a:buSzPts val="2600"/>
              <a:buChar char="○"/>
              <a:defRPr sz="2600"/>
            </a:lvl2pPr>
            <a:lvl3pPr marL="1371600" lvl="2" indent="-393700" rtl="0">
              <a:spcBef>
                <a:spcPts val="0"/>
              </a:spcBef>
              <a:spcAft>
                <a:spcPts val="0"/>
              </a:spcAft>
              <a:buSzPts val="2600"/>
              <a:buChar char="◉"/>
              <a:defRPr sz="2600"/>
            </a:lvl3pPr>
            <a:lvl4pPr marL="1828800" lvl="3" indent="-393700" rtl="0">
              <a:spcBef>
                <a:spcPts val="0"/>
              </a:spcBef>
              <a:spcAft>
                <a:spcPts val="0"/>
              </a:spcAft>
              <a:buSzPts val="2600"/>
              <a:buChar char="●"/>
              <a:defRPr sz="2600"/>
            </a:lvl4pPr>
            <a:lvl5pPr marL="2286000" lvl="4" indent="-393700" rtl="0">
              <a:spcBef>
                <a:spcPts val="0"/>
              </a:spcBef>
              <a:spcAft>
                <a:spcPts val="0"/>
              </a:spcAft>
              <a:buSzPts val="2600"/>
              <a:buChar char="○"/>
              <a:defRPr sz="2600"/>
            </a:lvl5pPr>
            <a:lvl6pPr marL="2743200" lvl="5" indent="-393700" rtl="0">
              <a:spcBef>
                <a:spcPts val="0"/>
              </a:spcBef>
              <a:spcAft>
                <a:spcPts val="0"/>
              </a:spcAft>
              <a:buSzPts val="2600"/>
              <a:buChar char="■"/>
              <a:defRPr sz="2600"/>
            </a:lvl6pPr>
            <a:lvl7pPr marL="3200400" lvl="6" indent="-393700" rtl="0">
              <a:spcBef>
                <a:spcPts val="0"/>
              </a:spcBef>
              <a:spcAft>
                <a:spcPts val="0"/>
              </a:spcAft>
              <a:buSzPts val="2600"/>
              <a:buChar char="●"/>
              <a:defRPr sz="2600"/>
            </a:lvl7pPr>
            <a:lvl8pPr marL="3657600" lvl="7" indent="-393700" rtl="0">
              <a:spcBef>
                <a:spcPts val="0"/>
              </a:spcBef>
              <a:spcAft>
                <a:spcPts val="0"/>
              </a:spcAft>
              <a:buSzPts val="2600"/>
              <a:buChar char="○"/>
              <a:defRPr sz="2600"/>
            </a:lvl8pPr>
            <a:lvl9pPr marL="4114800" lvl="8" indent="-393700" rtl="0">
              <a:spcBef>
                <a:spcPts val="0"/>
              </a:spcBef>
              <a:spcAft>
                <a:spcPts val="0"/>
              </a:spcAft>
              <a:buSzPts val="2600"/>
              <a:buChar char="■"/>
              <a:defRPr sz="2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92" name="Google Shape;92;p19"/>
          <p:cNvSpPr txBox="1">
            <a:spLocks noGrp="1"/>
          </p:cNvSpPr>
          <p:nvPr>
            <p:ph type="body" idx="1"/>
          </p:nvPr>
        </p:nvSpPr>
        <p:spPr>
          <a:xfrm>
            <a:off x="786150"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93" name="Google Shape;93;p19"/>
          <p:cNvSpPr txBox="1">
            <a:spLocks noGrp="1"/>
          </p:cNvSpPr>
          <p:nvPr>
            <p:ph type="body" idx="2"/>
          </p:nvPr>
        </p:nvSpPr>
        <p:spPr>
          <a:xfrm>
            <a:off x="3329992"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94" name="Google Shape;94;p19"/>
          <p:cNvSpPr txBox="1">
            <a:spLocks noGrp="1"/>
          </p:cNvSpPr>
          <p:nvPr>
            <p:ph type="body" idx="3"/>
          </p:nvPr>
        </p:nvSpPr>
        <p:spPr>
          <a:xfrm>
            <a:off x="5873834"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body" idx="1"/>
          </p:nvPr>
        </p:nvSpPr>
        <p:spPr>
          <a:xfrm>
            <a:off x="457200" y="4055343"/>
            <a:ext cx="8229600" cy="3687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3"/>
          <p:cNvSpPr/>
          <p:nvPr/>
        </p:nvSpPr>
        <p:spPr>
          <a:xfrm>
            <a:off x="-26550" y="-14850"/>
            <a:ext cx="9197100" cy="5173200"/>
          </a:xfrm>
          <a:prstGeom prst="rect">
            <a:avLst/>
          </a:prstGeom>
          <a:solidFill>
            <a:srgbClr val="CFD8DC">
              <a:alpha val="4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1pPr>
            <a:lvl2pPr lvl="1"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2pPr>
            <a:lvl3pPr lvl="2"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3pPr>
            <a:lvl4pPr lvl="3"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4pPr>
            <a:lvl5pPr lvl="4"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5pPr>
            <a:lvl6pPr lvl="5"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6pPr>
            <a:lvl7pPr lvl="6"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7pPr>
            <a:lvl8pPr lvl="7"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8pPr>
            <a:lvl9pPr lvl="8"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9pPr>
          </a:lstStyle>
          <a:p>
            <a:endParaRPr/>
          </a:p>
        </p:txBody>
      </p:sp>
      <p:sp>
        <p:nvSpPr>
          <p:cNvPr id="52" name="Google Shape;52;p13"/>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rgbClr val="CFD8DC"/>
              </a:buClr>
              <a:buSzPts val="3000"/>
              <a:buFont typeface="Source Sans Pro"/>
              <a:buChar char="◎"/>
              <a:defRPr sz="3000">
                <a:solidFill>
                  <a:srgbClr val="263238"/>
                </a:solidFill>
                <a:latin typeface="Source Sans Pro"/>
                <a:ea typeface="Source Sans Pro"/>
                <a:cs typeface="Source Sans Pro"/>
                <a:sym typeface="Source Sans Pro"/>
              </a:defRPr>
            </a:lvl1pPr>
            <a:lvl2pPr marL="914400" lvl="1" indent="-381000" rtl="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2pPr>
            <a:lvl3pPr marL="1371600" lvl="2" indent="-381000" rtl="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3pPr>
            <a:lvl4pPr marL="1828800" lvl="3"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4pPr>
            <a:lvl5pPr marL="2286000" lvl="4"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5pPr>
            <a:lvl6pPr marL="2743200" lvl="5"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6pPr>
            <a:lvl7pPr marL="3200400" lvl="6"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7pPr>
            <a:lvl8pPr marL="3657600" lvl="7"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8pPr>
            <a:lvl9pPr marL="4114800" lvl="8"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59.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civic-switchboard.github.io/"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civic-switchboard.gitbooks.io/gui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4"/>
          <p:cNvSpPr txBox="1">
            <a:spLocks noGrp="1"/>
          </p:cNvSpPr>
          <p:nvPr>
            <p:ph type="ctrTitle"/>
          </p:nvPr>
        </p:nvSpPr>
        <p:spPr>
          <a:xfrm>
            <a:off x="1827095" y="233425"/>
            <a:ext cx="73833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latin typeface="Lato"/>
                <a:ea typeface="Lato"/>
                <a:cs typeface="Lato"/>
                <a:sym typeface="Lato"/>
              </a:rPr>
              <a:t>Librarians </a:t>
            </a:r>
            <a:r>
              <a:rPr lang="en-US" b="1" dirty="0" err="1">
                <a:latin typeface="Lato"/>
                <a:ea typeface="Lato"/>
                <a:cs typeface="Lato"/>
                <a:sym typeface="Lato"/>
              </a:rPr>
              <a:t>as</a:t>
            </a:r>
            <a:r>
              <a:rPr lang="en-US" sz="4800" i="1" dirty="0" err="1">
                <a:latin typeface="Pacifico"/>
                <a:ea typeface="Pacifico"/>
                <a:cs typeface="Pacifico"/>
                <a:sym typeface="Pacifico"/>
              </a:rPr>
              <a:t>Critical</a:t>
            </a:r>
            <a:endParaRPr sz="4800" i="1" dirty="0">
              <a:latin typeface="Pacifico"/>
              <a:ea typeface="Pacifico"/>
              <a:cs typeface="Pacifico"/>
              <a:sym typeface="Pacifico"/>
            </a:endParaRPr>
          </a:p>
          <a:p>
            <a:pPr marL="0" lvl="0" indent="0" algn="l" rtl="0">
              <a:spcBef>
                <a:spcPts val="0"/>
              </a:spcBef>
              <a:spcAft>
                <a:spcPts val="0"/>
              </a:spcAft>
              <a:buNone/>
            </a:pPr>
            <a:r>
              <a:rPr lang="en-US" b="1" dirty="0">
                <a:latin typeface="Lato"/>
                <a:ea typeface="Lato"/>
                <a:cs typeface="Lato"/>
                <a:sym typeface="Lato"/>
              </a:rPr>
              <a:t>Infrastructure</a:t>
            </a:r>
            <a:endParaRPr b="1" dirty="0">
              <a:latin typeface="Lato"/>
              <a:ea typeface="Lato"/>
              <a:cs typeface="Lato"/>
              <a:sym typeface="Lato"/>
            </a:endParaRPr>
          </a:p>
        </p:txBody>
      </p:sp>
      <p:sp>
        <p:nvSpPr>
          <p:cNvPr id="107" name="Google Shape;107;p24"/>
          <p:cNvSpPr txBox="1">
            <a:spLocks noGrp="1"/>
          </p:cNvSpPr>
          <p:nvPr>
            <p:ph type="subTitle" idx="1"/>
          </p:nvPr>
        </p:nvSpPr>
        <p:spPr>
          <a:xfrm>
            <a:off x="4379220" y="3807575"/>
            <a:ext cx="51402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err="1">
                <a:latin typeface="Source Sans Pro"/>
                <a:ea typeface="Source Sans Pro"/>
                <a:cs typeface="Source Sans Pro"/>
                <a:sym typeface="Source Sans Pro"/>
              </a:rPr>
              <a:t>Novem</a:t>
            </a:r>
            <a:r>
              <a:rPr lang="en" sz="3600" dirty="0">
                <a:latin typeface="Source Sans Pro"/>
                <a:ea typeface="Source Sans Pro"/>
                <a:cs typeface="Source Sans Pro"/>
                <a:sym typeface="Source Sans Pro"/>
              </a:rPr>
              <a:t>ber 13th, 2018</a:t>
            </a:r>
            <a:endParaRPr sz="3600" dirty="0">
              <a:latin typeface="Source Sans Pro"/>
              <a:ea typeface="Source Sans Pro"/>
              <a:cs typeface="Source Sans Pro"/>
              <a:sym typeface="Source Sans Pro"/>
            </a:endParaRPr>
          </a:p>
          <a:p>
            <a:pPr marL="0" lvl="0" indent="0" algn="l" rtl="0">
              <a:spcBef>
                <a:spcPts val="0"/>
              </a:spcBef>
              <a:spcAft>
                <a:spcPts val="0"/>
              </a:spcAft>
              <a:buNone/>
            </a:pPr>
            <a:endParaRPr dirty="0"/>
          </a:p>
        </p:txBody>
      </p:sp>
      <p:pic>
        <p:nvPicPr>
          <p:cNvPr id="108" name="Google Shape;108;p24"/>
          <p:cNvPicPr preferRelativeResize="0"/>
          <p:nvPr/>
        </p:nvPicPr>
        <p:blipFill>
          <a:blip r:embed="rId3">
            <a:alphaModFix/>
          </a:blip>
          <a:stretch>
            <a:fillRect/>
          </a:stretch>
        </p:blipFill>
        <p:spPr>
          <a:xfrm>
            <a:off x="548185" y="2312150"/>
            <a:ext cx="3465150" cy="2704875"/>
          </a:xfrm>
          <a:prstGeom prst="rect">
            <a:avLst/>
          </a:prstGeom>
          <a:noFill/>
          <a:ln>
            <a:noFill/>
          </a:ln>
        </p:spPr>
      </p:pic>
      <p:sp>
        <p:nvSpPr>
          <p:cNvPr id="109" name="Google Shape;109;p24"/>
          <p:cNvSpPr txBox="1">
            <a:spLocks noGrp="1"/>
          </p:cNvSpPr>
          <p:nvPr>
            <p:ph type="ctrTitle"/>
          </p:nvPr>
        </p:nvSpPr>
        <p:spPr>
          <a:xfrm>
            <a:off x="4377900" y="2359475"/>
            <a:ext cx="4677900" cy="152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a:latin typeface="Lato"/>
                <a:ea typeface="Lato"/>
                <a:cs typeface="Lato"/>
                <a:sym typeface="Lato"/>
              </a:rPr>
              <a:t>in Civic Data Ecosystems</a:t>
            </a:r>
            <a:endParaRPr b="1" dirty="0">
              <a:latin typeface="Lato"/>
              <a:ea typeface="Lato"/>
              <a:cs typeface="Lato"/>
              <a:sym typeface="Lato"/>
            </a:endParaRPr>
          </a:p>
        </p:txBody>
      </p:sp>
    </p:spTree>
    <p:extLst>
      <p:ext uri="{BB962C8B-B14F-4D97-AF65-F5344CB8AC3E}">
        <p14:creationId xmlns:p14="http://schemas.microsoft.com/office/powerpoint/2010/main" val="121702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6"/>
          <p:cNvSpPr txBox="1">
            <a:spLocks noGrp="1"/>
          </p:cNvSpPr>
          <p:nvPr>
            <p:ph type="title"/>
          </p:nvPr>
        </p:nvSpPr>
        <p:spPr>
          <a:xfrm>
            <a:off x="786150" y="308119"/>
            <a:ext cx="7571700" cy="44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3000" dirty="0"/>
              <a:t>Context for Data with Guides </a:t>
            </a:r>
            <a:r>
              <a:rPr lang="en-US" sz="3000" dirty="0"/>
              <a:t>or ReadMe</a:t>
            </a:r>
            <a:endParaRPr sz="3000" dirty="0"/>
          </a:p>
        </p:txBody>
      </p:sp>
      <p:pic>
        <p:nvPicPr>
          <p:cNvPr id="345" name="Google Shape;345;p56"/>
          <p:cNvPicPr preferRelativeResize="0"/>
          <p:nvPr/>
        </p:nvPicPr>
        <p:blipFill>
          <a:blip r:embed="rId3">
            <a:alphaModFix/>
          </a:blip>
          <a:stretch>
            <a:fillRect/>
          </a:stretch>
        </p:blipFill>
        <p:spPr>
          <a:xfrm>
            <a:off x="389025" y="1227131"/>
            <a:ext cx="3282939" cy="2402043"/>
          </a:xfrm>
          <a:prstGeom prst="rect">
            <a:avLst/>
          </a:prstGeom>
          <a:noFill/>
          <a:ln>
            <a:noFill/>
          </a:ln>
        </p:spPr>
      </p:pic>
      <p:pic>
        <p:nvPicPr>
          <p:cNvPr id="346" name="Google Shape;346;p56"/>
          <p:cNvPicPr preferRelativeResize="0"/>
          <p:nvPr/>
        </p:nvPicPr>
        <p:blipFill>
          <a:blip r:embed="rId4">
            <a:alphaModFix/>
          </a:blip>
          <a:stretch>
            <a:fillRect/>
          </a:stretch>
        </p:blipFill>
        <p:spPr>
          <a:xfrm>
            <a:off x="4895850" y="1227131"/>
            <a:ext cx="3002231" cy="37542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7"/>
          <p:cNvSpPr txBox="1">
            <a:spLocks noGrp="1"/>
          </p:cNvSpPr>
          <p:nvPr>
            <p:ph type="title"/>
          </p:nvPr>
        </p:nvSpPr>
        <p:spPr>
          <a:xfrm>
            <a:off x="786150" y="308119"/>
            <a:ext cx="75717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Library as Publisher</a:t>
            </a:r>
            <a:endParaRPr sz="3000"/>
          </a:p>
        </p:txBody>
      </p:sp>
      <p:pic>
        <p:nvPicPr>
          <p:cNvPr id="352" name="Google Shape;352;p57"/>
          <p:cNvPicPr preferRelativeResize="0"/>
          <p:nvPr/>
        </p:nvPicPr>
        <p:blipFill rotWithShape="1">
          <a:blip r:embed="rId3">
            <a:alphaModFix/>
          </a:blip>
          <a:srcRect l="26372" t="14530" r="24444" b="26259"/>
          <a:stretch/>
        </p:blipFill>
        <p:spPr>
          <a:xfrm>
            <a:off x="477625" y="1071475"/>
            <a:ext cx="6486427" cy="3930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8"/>
          <p:cNvSpPr txBox="1">
            <a:spLocks noGrp="1"/>
          </p:cNvSpPr>
          <p:nvPr>
            <p:ph type="title"/>
          </p:nvPr>
        </p:nvSpPr>
        <p:spPr>
          <a:xfrm>
            <a:off x="257450" y="19424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Lato"/>
                <a:ea typeface="Lato"/>
                <a:cs typeface="Lato"/>
                <a:sym typeface="Lato"/>
              </a:rPr>
              <a:t>Examples of Community Engagement Partnerships</a:t>
            </a:r>
            <a:endParaRPr sz="36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9"/>
          <p:cNvSpPr txBox="1">
            <a:spLocks noGrp="1"/>
          </p:cNvSpPr>
          <p:nvPr>
            <p:ph type="title"/>
          </p:nvPr>
        </p:nvSpPr>
        <p:spPr>
          <a:xfrm>
            <a:off x="291250" y="598569"/>
            <a:ext cx="7571700" cy="51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000"/>
          </a:p>
          <a:p>
            <a:pPr marL="0" lvl="0" indent="0" algn="l" rtl="0">
              <a:spcBef>
                <a:spcPts val="0"/>
              </a:spcBef>
              <a:spcAft>
                <a:spcPts val="0"/>
              </a:spcAft>
              <a:buNone/>
            </a:pPr>
            <a:r>
              <a:rPr lang="en" sz="3000"/>
              <a:t>Cultivating an Ecosystem</a:t>
            </a:r>
            <a:endParaRPr sz="3000"/>
          </a:p>
        </p:txBody>
      </p:sp>
      <p:pic>
        <p:nvPicPr>
          <p:cNvPr id="363" name="Google Shape;363;p59"/>
          <p:cNvPicPr preferRelativeResize="0"/>
          <p:nvPr/>
        </p:nvPicPr>
        <p:blipFill>
          <a:blip r:embed="rId3">
            <a:alphaModFix/>
          </a:blip>
          <a:stretch>
            <a:fillRect/>
          </a:stretch>
        </p:blipFill>
        <p:spPr>
          <a:xfrm>
            <a:off x="138875" y="1277710"/>
            <a:ext cx="3219057" cy="2416706"/>
          </a:xfrm>
          <a:prstGeom prst="rect">
            <a:avLst/>
          </a:prstGeom>
          <a:noFill/>
          <a:ln>
            <a:noFill/>
          </a:ln>
        </p:spPr>
      </p:pic>
      <p:pic>
        <p:nvPicPr>
          <p:cNvPr id="364" name="Google Shape;364;p59"/>
          <p:cNvPicPr preferRelativeResize="0"/>
          <p:nvPr/>
        </p:nvPicPr>
        <p:blipFill>
          <a:blip r:embed="rId4">
            <a:alphaModFix/>
          </a:blip>
          <a:stretch>
            <a:fillRect/>
          </a:stretch>
        </p:blipFill>
        <p:spPr>
          <a:xfrm>
            <a:off x="3998799" y="1112169"/>
            <a:ext cx="2504981" cy="1991141"/>
          </a:xfrm>
          <a:prstGeom prst="rect">
            <a:avLst/>
          </a:prstGeom>
          <a:noFill/>
          <a:ln>
            <a:noFill/>
          </a:ln>
        </p:spPr>
      </p:pic>
      <p:pic>
        <p:nvPicPr>
          <p:cNvPr id="365" name="Google Shape;365;p59"/>
          <p:cNvPicPr preferRelativeResize="0"/>
          <p:nvPr/>
        </p:nvPicPr>
        <p:blipFill>
          <a:blip r:embed="rId5">
            <a:alphaModFix/>
          </a:blip>
          <a:stretch>
            <a:fillRect/>
          </a:stretch>
        </p:blipFill>
        <p:spPr>
          <a:xfrm>
            <a:off x="2465200" y="2867887"/>
            <a:ext cx="2990418" cy="2222288"/>
          </a:xfrm>
          <a:prstGeom prst="rect">
            <a:avLst/>
          </a:prstGeom>
          <a:noFill/>
          <a:ln>
            <a:noFill/>
          </a:ln>
        </p:spPr>
      </p:pic>
      <p:pic>
        <p:nvPicPr>
          <p:cNvPr id="366" name="Google Shape;366;p59"/>
          <p:cNvPicPr preferRelativeResize="0"/>
          <p:nvPr/>
        </p:nvPicPr>
        <p:blipFill>
          <a:blip r:embed="rId6">
            <a:alphaModFix/>
          </a:blip>
          <a:stretch>
            <a:fillRect/>
          </a:stretch>
        </p:blipFill>
        <p:spPr>
          <a:xfrm>
            <a:off x="6556319" y="3412900"/>
            <a:ext cx="2096380" cy="1495474"/>
          </a:xfrm>
          <a:prstGeom prst="rect">
            <a:avLst/>
          </a:prstGeom>
          <a:noFill/>
          <a:ln>
            <a:noFill/>
          </a:ln>
        </p:spPr>
      </p:pic>
      <p:pic>
        <p:nvPicPr>
          <p:cNvPr id="367" name="Google Shape;367;p59"/>
          <p:cNvPicPr preferRelativeResize="0"/>
          <p:nvPr/>
        </p:nvPicPr>
        <p:blipFill>
          <a:blip r:embed="rId7">
            <a:alphaModFix/>
          </a:blip>
          <a:stretch>
            <a:fillRect/>
          </a:stretch>
        </p:blipFill>
        <p:spPr>
          <a:xfrm>
            <a:off x="6503757" y="2461342"/>
            <a:ext cx="2569494" cy="699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0"/>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Facilitate Community Conversations</a:t>
            </a:r>
            <a:endParaRPr sz="3000"/>
          </a:p>
        </p:txBody>
      </p:sp>
      <p:pic>
        <p:nvPicPr>
          <p:cNvPr id="373" name="Google Shape;373;p60"/>
          <p:cNvPicPr preferRelativeResize="0"/>
          <p:nvPr/>
        </p:nvPicPr>
        <p:blipFill>
          <a:blip r:embed="rId3">
            <a:alphaModFix/>
          </a:blip>
          <a:stretch>
            <a:fillRect/>
          </a:stretch>
        </p:blipFill>
        <p:spPr>
          <a:xfrm>
            <a:off x="346850" y="1077925"/>
            <a:ext cx="2163025" cy="1738575"/>
          </a:xfrm>
          <a:prstGeom prst="rect">
            <a:avLst/>
          </a:prstGeom>
          <a:noFill/>
          <a:ln>
            <a:noFill/>
          </a:ln>
        </p:spPr>
      </p:pic>
      <p:pic>
        <p:nvPicPr>
          <p:cNvPr id="374" name="Google Shape;374;p60"/>
          <p:cNvPicPr preferRelativeResize="0"/>
          <p:nvPr/>
        </p:nvPicPr>
        <p:blipFill>
          <a:blip r:embed="rId4">
            <a:alphaModFix/>
          </a:blip>
          <a:stretch>
            <a:fillRect/>
          </a:stretch>
        </p:blipFill>
        <p:spPr>
          <a:xfrm>
            <a:off x="4394450" y="1163120"/>
            <a:ext cx="3955926" cy="3827981"/>
          </a:xfrm>
          <a:prstGeom prst="rect">
            <a:avLst/>
          </a:prstGeom>
          <a:noFill/>
          <a:ln>
            <a:noFill/>
          </a:ln>
        </p:spPr>
      </p:pic>
      <p:pic>
        <p:nvPicPr>
          <p:cNvPr id="375" name="Google Shape;375;p60"/>
          <p:cNvPicPr preferRelativeResize="0"/>
          <p:nvPr/>
        </p:nvPicPr>
        <p:blipFill>
          <a:blip r:embed="rId5">
            <a:alphaModFix/>
          </a:blip>
          <a:stretch>
            <a:fillRect/>
          </a:stretch>
        </p:blipFill>
        <p:spPr>
          <a:xfrm>
            <a:off x="2317625" y="2217700"/>
            <a:ext cx="1995505" cy="2022201"/>
          </a:xfrm>
          <a:prstGeom prst="rect">
            <a:avLst/>
          </a:prstGeom>
          <a:noFill/>
          <a:ln>
            <a:noFill/>
          </a:ln>
        </p:spPr>
      </p:pic>
      <p:pic>
        <p:nvPicPr>
          <p:cNvPr id="376" name="Google Shape;376;p60"/>
          <p:cNvPicPr preferRelativeResize="0"/>
          <p:nvPr/>
        </p:nvPicPr>
        <p:blipFill>
          <a:blip r:embed="rId6">
            <a:alphaModFix/>
          </a:blip>
          <a:stretch>
            <a:fillRect/>
          </a:stretch>
        </p:blipFill>
        <p:spPr>
          <a:xfrm>
            <a:off x="152400" y="2968900"/>
            <a:ext cx="2012825" cy="18844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786150" y="308118"/>
            <a:ext cx="7571700" cy="47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000"/>
          </a:p>
          <a:p>
            <a:pPr marL="0" lvl="0" indent="0" algn="l" rtl="0">
              <a:spcBef>
                <a:spcPts val="0"/>
              </a:spcBef>
              <a:spcAft>
                <a:spcPts val="0"/>
              </a:spcAft>
              <a:buNone/>
            </a:pPr>
            <a:r>
              <a:rPr lang="en" sz="3000"/>
              <a:t>User Engagement and Feedback</a:t>
            </a:r>
            <a:endParaRPr sz="3000"/>
          </a:p>
        </p:txBody>
      </p:sp>
      <p:pic>
        <p:nvPicPr>
          <p:cNvPr id="382" name="Google Shape;382;p61"/>
          <p:cNvPicPr preferRelativeResize="0"/>
          <p:nvPr/>
        </p:nvPicPr>
        <p:blipFill>
          <a:blip r:embed="rId3">
            <a:alphaModFix/>
          </a:blip>
          <a:stretch>
            <a:fillRect/>
          </a:stretch>
        </p:blipFill>
        <p:spPr>
          <a:xfrm>
            <a:off x="359362" y="1608475"/>
            <a:ext cx="4473126" cy="2730801"/>
          </a:xfrm>
          <a:prstGeom prst="rect">
            <a:avLst/>
          </a:prstGeom>
          <a:noFill/>
          <a:ln>
            <a:noFill/>
          </a:ln>
        </p:spPr>
      </p:pic>
      <p:pic>
        <p:nvPicPr>
          <p:cNvPr id="383" name="Google Shape;383;p61"/>
          <p:cNvPicPr preferRelativeResize="0"/>
          <p:nvPr/>
        </p:nvPicPr>
        <p:blipFill>
          <a:blip r:embed="rId4">
            <a:alphaModFix/>
          </a:blip>
          <a:stretch>
            <a:fillRect/>
          </a:stretch>
        </p:blipFill>
        <p:spPr>
          <a:xfrm>
            <a:off x="4967213" y="1476216"/>
            <a:ext cx="3817428" cy="2863071"/>
          </a:xfrm>
          <a:prstGeom prst="rect">
            <a:avLst/>
          </a:prstGeom>
          <a:noFill/>
          <a:ln>
            <a:noFill/>
          </a:ln>
        </p:spPr>
      </p:pic>
      <p:sp>
        <p:nvSpPr>
          <p:cNvPr id="384" name="Google Shape;384;p61"/>
          <p:cNvSpPr txBox="1"/>
          <p:nvPr/>
        </p:nvSpPr>
        <p:spPr>
          <a:xfrm>
            <a:off x="563125" y="1546925"/>
            <a:ext cx="4065600" cy="54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rPr>
              <a:t>Data User Group Meeting </a:t>
            </a:r>
            <a:endParaRPr sz="2400" b="1">
              <a:solidFill>
                <a:srgbClr val="FFFFFF"/>
              </a:solidFill>
            </a:endParaRPr>
          </a:p>
        </p:txBody>
      </p:sp>
      <p:sp>
        <p:nvSpPr>
          <p:cNvPr id="385" name="Google Shape;385;p61"/>
          <p:cNvSpPr txBox="1"/>
          <p:nvPr/>
        </p:nvSpPr>
        <p:spPr>
          <a:xfrm>
            <a:off x="5104463" y="3634775"/>
            <a:ext cx="3446700" cy="54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rPr>
              <a:t>Civic User Testing</a:t>
            </a:r>
            <a:endParaRPr sz="2400" b="1">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2"/>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Provide a Home for Community Events</a:t>
            </a:r>
            <a:endParaRPr sz="3000"/>
          </a:p>
        </p:txBody>
      </p:sp>
      <p:pic>
        <p:nvPicPr>
          <p:cNvPr id="391" name="Google Shape;391;p62"/>
          <p:cNvPicPr preferRelativeResize="0"/>
          <p:nvPr/>
        </p:nvPicPr>
        <p:blipFill>
          <a:blip r:embed="rId3">
            <a:alphaModFix/>
          </a:blip>
          <a:stretch>
            <a:fillRect/>
          </a:stretch>
        </p:blipFill>
        <p:spPr>
          <a:xfrm>
            <a:off x="3181575" y="1010725"/>
            <a:ext cx="5744599" cy="3231325"/>
          </a:xfrm>
          <a:prstGeom prst="rect">
            <a:avLst/>
          </a:prstGeom>
          <a:noFill/>
          <a:ln>
            <a:noFill/>
          </a:ln>
        </p:spPr>
      </p:pic>
      <p:pic>
        <p:nvPicPr>
          <p:cNvPr id="392" name="Google Shape;392;p62"/>
          <p:cNvPicPr preferRelativeResize="0"/>
          <p:nvPr/>
        </p:nvPicPr>
        <p:blipFill>
          <a:blip r:embed="rId4">
            <a:alphaModFix/>
          </a:blip>
          <a:stretch>
            <a:fillRect/>
          </a:stretch>
        </p:blipFill>
        <p:spPr>
          <a:xfrm>
            <a:off x="257674" y="2939495"/>
            <a:ext cx="3749501" cy="20927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786150" y="308119"/>
            <a:ext cx="7571700" cy="43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000"/>
          </a:p>
          <a:p>
            <a:pPr marL="0" lvl="0" indent="0" algn="l" rtl="0">
              <a:spcBef>
                <a:spcPts val="0"/>
              </a:spcBef>
              <a:spcAft>
                <a:spcPts val="0"/>
              </a:spcAft>
              <a:buNone/>
            </a:pPr>
            <a:r>
              <a:rPr lang="en" sz="3000" dirty="0"/>
              <a:t>Celebrate Data through a Data Day</a:t>
            </a:r>
            <a:endParaRPr sz="3000" dirty="0"/>
          </a:p>
        </p:txBody>
      </p:sp>
      <p:sp>
        <p:nvSpPr>
          <p:cNvPr id="398" name="Google Shape;398;p63"/>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endParaRPr/>
          </a:p>
        </p:txBody>
      </p:sp>
      <p:pic>
        <p:nvPicPr>
          <p:cNvPr id="399" name="Google Shape;399;p63"/>
          <p:cNvPicPr preferRelativeResize="0"/>
          <p:nvPr/>
        </p:nvPicPr>
        <p:blipFill>
          <a:blip r:embed="rId3">
            <a:alphaModFix/>
          </a:blip>
          <a:stretch>
            <a:fillRect/>
          </a:stretch>
        </p:blipFill>
        <p:spPr>
          <a:xfrm>
            <a:off x="4589675" y="2474050"/>
            <a:ext cx="2983785" cy="2493656"/>
          </a:xfrm>
          <a:prstGeom prst="rect">
            <a:avLst/>
          </a:prstGeom>
          <a:noFill/>
          <a:ln>
            <a:noFill/>
          </a:ln>
        </p:spPr>
      </p:pic>
      <p:pic>
        <p:nvPicPr>
          <p:cNvPr id="400" name="Google Shape;400;p63"/>
          <p:cNvPicPr preferRelativeResize="0"/>
          <p:nvPr/>
        </p:nvPicPr>
        <p:blipFill>
          <a:blip r:embed="rId4">
            <a:alphaModFix/>
          </a:blip>
          <a:stretch>
            <a:fillRect/>
          </a:stretch>
        </p:blipFill>
        <p:spPr>
          <a:xfrm>
            <a:off x="1137847" y="1133613"/>
            <a:ext cx="3217818" cy="3371550"/>
          </a:xfrm>
          <a:prstGeom prst="rect">
            <a:avLst/>
          </a:prstGeom>
          <a:noFill/>
          <a:ln w="9525" cap="flat" cmpd="sng">
            <a:solidFill>
              <a:schemeClr val="dk2"/>
            </a:solidFill>
            <a:prstDash val="solid"/>
            <a:round/>
            <a:headEnd type="none" w="sm" len="sm"/>
            <a:tailEnd type="none" w="sm" len="sm"/>
          </a:ln>
        </p:spPr>
      </p:pic>
      <p:pic>
        <p:nvPicPr>
          <p:cNvPr id="401" name="Google Shape;401;p63"/>
          <p:cNvPicPr preferRelativeResize="0"/>
          <p:nvPr/>
        </p:nvPicPr>
        <p:blipFill>
          <a:blip r:embed="rId5">
            <a:alphaModFix/>
          </a:blip>
          <a:stretch>
            <a:fillRect/>
          </a:stretch>
        </p:blipFill>
        <p:spPr>
          <a:xfrm>
            <a:off x="4589679" y="740717"/>
            <a:ext cx="1573426" cy="15707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4"/>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Establish publishing priorities</a:t>
            </a:r>
            <a:endParaRPr sz="3000"/>
          </a:p>
        </p:txBody>
      </p:sp>
      <p:pic>
        <p:nvPicPr>
          <p:cNvPr id="407" name="Google Shape;407;p64"/>
          <p:cNvPicPr preferRelativeResize="0"/>
          <p:nvPr/>
        </p:nvPicPr>
        <p:blipFill>
          <a:blip r:embed="rId3">
            <a:alphaModFix/>
          </a:blip>
          <a:stretch>
            <a:fillRect/>
          </a:stretch>
        </p:blipFill>
        <p:spPr>
          <a:xfrm>
            <a:off x="923574" y="1032925"/>
            <a:ext cx="2906427" cy="3875251"/>
          </a:xfrm>
          <a:prstGeom prst="rect">
            <a:avLst/>
          </a:prstGeom>
          <a:noFill/>
          <a:ln>
            <a:noFill/>
          </a:ln>
        </p:spPr>
      </p:pic>
      <p:pic>
        <p:nvPicPr>
          <p:cNvPr id="408" name="Google Shape;408;p64"/>
          <p:cNvPicPr preferRelativeResize="0"/>
          <p:nvPr/>
        </p:nvPicPr>
        <p:blipFill rotWithShape="1">
          <a:blip r:embed="rId4">
            <a:alphaModFix/>
          </a:blip>
          <a:srcRect b="40112"/>
          <a:stretch/>
        </p:blipFill>
        <p:spPr>
          <a:xfrm>
            <a:off x="4625375" y="944562"/>
            <a:ext cx="3592974" cy="1781724"/>
          </a:xfrm>
          <a:prstGeom prst="rect">
            <a:avLst/>
          </a:prstGeom>
          <a:noFill/>
          <a:ln>
            <a:noFill/>
          </a:ln>
        </p:spPr>
      </p:pic>
      <p:pic>
        <p:nvPicPr>
          <p:cNvPr id="409" name="Google Shape;409;p64"/>
          <p:cNvPicPr preferRelativeResize="0"/>
          <p:nvPr/>
        </p:nvPicPr>
        <p:blipFill>
          <a:blip r:embed="rId5">
            <a:alphaModFix/>
          </a:blip>
          <a:stretch>
            <a:fillRect/>
          </a:stretch>
        </p:blipFill>
        <p:spPr>
          <a:xfrm>
            <a:off x="4613801" y="2896361"/>
            <a:ext cx="3616130" cy="21124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xfrm>
            <a:off x="786150" y="308119"/>
            <a:ext cx="75717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sz="3000"/>
          </a:p>
          <a:p>
            <a:pPr marL="0" lvl="0" indent="0" algn="l" rtl="0">
              <a:spcBef>
                <a:spcPts val="0"/>
              </a:spcBef>
              <a:spcAft>
                <a:spcPts val="0"/>
              </a:spcAft>
              <a:buClr>
                <a:schemeClr val="dk1"/>
              </a:buClr>
              <a:buSzPts val="1100"/>
              <a:buFont typeface="Arial"/>
              <a:buNone/>
            </a:pPr>
            <a:r>
              <a:rPr lang="en" sz="3000"/>
              <a:t>Data Literacy Training</a:t>
            </a:r>
            <a:endParaRPr sz="3000"/>
          </a:p>
        </p:txBody>
      </p:sp>
      <p:pic>
        <p:nvPicPr>
          <p:cNvPr id="415" name="Google Shape;415;p65"/>
          <p:cNvPicPr preferRelativeResize="0"/>
          <p:nvPr/>
        </p:nvPicPr>
        <p:blipFill>
          <a:blip r:embed="rId3">
            <a:alphaModFix/>
          </a:blip>
          <a:stretch>
            <a:fillRect/>
          </a:stretch>
        </p:blipFill>
        <p:spPr>
          <a:xfrm>
            <a:off x="515600" y="829177"/>
            <a:ext cx="3750324" cy="1875150"/>
          </a:xfrm>
          <a:prstGeom prst="rect">
            <a:avLst/>
          </a:prstGeom>
          <a:noFill/>
          <a:ln>
            <a:noFill/>
          </a:ln>
        </p:spPr>
      </p:pic>
      <p:pic>
        <p:nvPicPr>
          <p:cNvPr id="416" name="Google Shape;416;p65" descr="IMG_2445.JPG"/>
          <p:cNvPicPr preferRelativeResize="0"/>
          <p:nvPr/>
        </p:nvPicPr>
        <p:blipFill rotWithShape="1">
          <a:blip r:embed="rId4">
            <a:alphaModFix/>
          </a:blip>
          <a:srcRect l="21203" t="9228" r="26363" b="30769"/>
          <a:stretch/>
        </p:blipFill>
        <p:spPr>
          <a:xfrm>
            <a:off x="4936534" y="908700"/>
            <a:ext cx="3542366" cy="4117046"/>
          </a:xfrm>
          <a:prstGeom prst="rect">
            <a:avLst/>
          </a:prstGeom>
          <a:noFill/>
          <a:ln>
            <a:noFill/>
          </a:ln>
        </p:spPr>
      </p:pic>
      <p:pic>
        <p:nvPicPr>
          <p:cNvPr id="417" name="Google Shape;417;p65"/>
          <p:cNvPicPr preferRelativeResize="0"/>
          <p:nvPr/>
        </p:nvPicPr>
        <p:blipFill>
          <a:blip r:embed="rId5">
            <a:alphaModFix/>
          </a:blip>
          <a:stretch>
            <a:fillRect/>
          </a:stretch>
        </p:blipFill>
        <p:spPr>
          <a:xfrm>
            <a:off x="470100" y="2643544"/>
            <a:ext cx="3750325" cy="23822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1"/>
          <p:cNvPicPr preferRelativeResize="0"/>
          <p:nvPr/>
        </p:nvPicPr>
        <p:blipFill>
          <a:blip r:embed="rId3">
            <a:alphaModFix/>
          </a:blip>
          <a:stretch>
            <a:fillRect/>
          </a:stretch>
        </p:blipFill>
        <p:spPr>
          <a:xfrm>
            <a:off x="1277409" y="0"/>
            <a:ext cx="6589116" cy="5143500"/>
          </a:xfrm>
          <a:prstGeom prst="rect">
            <a:avLst/>
          </a:prstGeom>
          <a:noFill/>
          <a:ln>
            <a:noFill/>
          </a:ln>
        </p:spPr>
      </p:pic>
      <p:sp>
        <p:nvSpPr>
          <p:cNvPr id="155" name="Google Shape;155;p31"/>
          <p:cNvSpPr txBox="1">
            <a:spLocks noGrp="1"/>
          </p:cNvSpPr>
          <p:nvPr>
            <p:ph type="ctrTitle"/>
          </p:nvPr>
        </p:nvSpPr>
        <p:spPr>
          <a:xfrm>
            <a:off x="59475" y="1694363"/>
            <a:ext cx="92484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Lato"/>
                <a:ea typeface="Lato"/>
                <a:cs typeface="Lato"/>
                <a:sym typeface="Lato"/>
              </a:rPr>
              <a:t>About Me</a:t>
            </a:r>
            <a:endParaRPr b="1" dirty="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3000"/>
              <a:t>Data Skills Training</a:t>
            </a:r>
            <a:endParaRPr/>
          </a:p>
        </p:txBody>
      </p:sp>
      <p:sp>
        <p:nvSpPr>
          <p:cNvPr id="423" name="Google Shape;423;p66"/>
          <p:cNvSpPr txBox="1">
            <a:spLocks noGrp="1"/>
          </p:cNvSpPr>
          <p:nvPr>
            <p:ph type="body" idx="1"/>
          </p:nvPr>
        </p:nvSpPr>
        <p:spPr>
          <a:xfrm>
            <a:off x="4834200" y="1270550"/>
            <a:ext cx="3832800" cy="35736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sz="2400"/>
              <a:t>NNIP Microsoft Trainings</a:t>
            </a:r>
            <a:endParaRPr sz="2400"/>
          </a:p>
          <a:p>
            <a:pPr marL="457200" lvl="0" indent="-381000" algn="l" rtl="0">
              <a:spcBef>
                <a:spcPts val="0"/>
              </a:spcBef>
              <a:spcAft>
                <a:spcPts val="0"/>
              </a:spcAft>
              <a:buSzPts val="2400"/>
              <a:buChar char="●"/>
            </a:pPr>
            <a:r>
              <a:rPr lang="en" sz="2400"/>
              <a:t>Data/Library Carpentry</a:t>
            </a:r>
            <a:endParaRPr sz="2400"/>
          </a:p>
          <a:p>
            <a:pPr marL="457200" lvl="0" indent="-381000" algn="l" rtl="0">
              <a:spcBef>
                <a:spcPts val="0"/>
              </a:spcBef>
              <a:spcAft>
                <a:spcPts val="0"/>
              </a:spcAft>
              <a:buSzPts val="2400"/>
              <a:buChar char="●"/>
            </a:pPr>
            <a:r>
              <a:rPr lang="en" sz="2400"/>
              <a:t>Data SF</a:t>
            </a:r>
            <a:endParaRPr sz="2400"/>
          </a:p>
          <a:p>
            <a:pPr marL="457200" lvl="0" indent="-381000" algn="l" rtl="0">
              <a:spcBef>
                <a:spcPts val="0"/>
              </a:spcBef>
              <a:spcAft>
                <a:spcPts val="0"/>
              </a:spcAft>
              <a:buSzPts val="2400"/>
              <a:buChar char="●"/>
            </a:pPr>
            <a:r>
              <a:rPr lang="en" sz="2400"/>
              <a:t>Civic Data Ambassadors</a:t>
            </a:r>
            <a:endParaRPr sz="2400"/>
          </a:p>
          <a:p>
            <a:pPr marL="457200" lvl="0" indent="-381000" algn="l" rtl="0">
              <a:spcBef>
                <a:spcPts val="0"/>
              </a:spcBef>
              <a:spcAft>
                <a:spcPts val="0"/>
              </a:spcAft>
              <a:buSzPts val="2400"/>
              <a:buChar char="●"/>
            </a:pPr>
            <a:r>
              <a:rPr lang="en" sz="2400"/>
              <a:t>Individual workshops </a:t>
            </a:r>
            <a:endParaRPr sz="2400"/>
          </a:p>
        </p:txBody>
      </p:sp>
      <p:pic>
        <p:nvPicPr>
          <p:cNvPr id="424" name="Google Shape;424;p66"/>
          <p:cNvPicPr preferRelativeResize="0"/>
          <p:nvPr/>
        </p:nvPicPr>
        <p:blipFill>
          <a:blip r:embed="rId3">
            <a:alphaModFix/>
          </a:blip>
          <a:stretch>
            <a:fillRect/>
          </a:stretch>
        </p:blipFill>
        <p:spPr>
          <a:xfrm>
            <a:off x="152400" y="1163127"/>
            <a:ext cx="4577975" cy="2557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7"/>
          <p:cNvSpPr txBox="1">
            <a:spLocks noGrp="1"/>
          </p:cNvSpPr>
          <p:nvPr>
            <p:ph type="title"/>
          </p:nvPr>
        </p:nvSpPr>
        <p:spPr>
          <a:xfrm>
            <a:off x="786150" y="308119"/>
            <a:ext cx="7571700" cy="56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Technical Assistance</a:t>
            </a:r>
            <a:endParaRPr sz="3000"/>
          </a:p>
        </p:txBody>
      </p:sp>
      <p:pic>
        <p:nvPicPr>
          <p:cNvPr id="430" name="Google Shape;430;p67"/>
          <p:cNvPicPr preferRelativeResize="0"/>
          <p:nvPr/>
        </p:nvPicPr>
        <p:blipFill>
          <a:blip r:embed="rId3">
            <a:alphaModFix/>
          </a:blip>
          <a:stretch>
            <a:fillRect/>
          </a:stretch>
        </p:blipFill>
        <p:spPr>
          <a:xfrm>
            <a:off x="289875" y="1405100"/>
            <a:ext cx="4288026" cy="3062876"/>
          </a:xfrm>
          <a:prstGeom prst="rect">
            <a:avLst/>
          </a:prstGeom>
          <a:noFill/>
          <a:ln>
            <a:noFill/>
          </a:ln>
        </p:spPr>
      </p:pic>
      <p:pic>
        <p:nvPicPr>
          <p:cNvPr id="431" name="Google Shape;431;p67"/>
          <p:cNvPicPr preferRelativeResize="0"/>
          <p:nvPr/>
        </p:nvPicPr>
        <p:blipFill rotWithShape="1">
          <a:blip r:embed="rId4">
            <a:alphaModFix/>
          </a:blip>
          <a:srcRect/>
          <a:stretch/>
        </p:blipFill>
        <p:spPr>
          <a:xfrm>
            <a:off x="4722375" y="1405100"/>
            <a:ext cx="4247700" cy="2936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8"/>
          <p:cNvSpPr txBox="1">
            <a:spLocks noGrp="1"/>
          </p:cNvSpPr>
          <p:nvPr>
            <p:ph type="title"/>
          </p:nvPr>
        </p:nvSpPr>
        <p:spPr>
          <a:xfrm>
            <a:off x="786150" y="622107"/>
            <a:ext cx="7571700" cy="47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000"/>
          </a:p>
          <a:p>
            <a:pPr marL="0" lvl="0" indent="0" algn="l" rtl="0">
              <a:spcBef>
                <a:spcPts val="0"/>
              </a:spcBef>
              <a:spcAft>
                <a:spcPts val="0"/>
              </a:spcAft>
              <a:buNone/>
            </a:pPr>
            <a:r>
              <a:rPr lang="en" sz="3000"/>
              <a:t>Promotion - Social Media, Newsletter, Events Calendar, Flyers, Etc.</a:t>
            </a:r>
            <a:endParaRPr sz="3000"/>
          </a:p>
        </p:txBody>
      </p:sp>
      <p:pic>
        <p:nvPicPr>
          <p:cNvPr id="437" name="Google Shape;437;p68"/>
          <p:cNvPicPr preferRelativeResize="0"/>
          <p:nvPr/>
        </p:nvPicPr>
        <p:blipFill rotWithShape="1">
          <a:blip r:embed="rId3">
            <a:alphaModFix/>
          </a:blip>
          <a:srcRect b="45545"/>
          <a:stretch/>
        </p:blipFill>
        <p:spPr>
          <a:xfrm>
            <a:off x="3170400" y="1003825"/>
            <a:ext cx="5907577" cy="2389824"/>
          </a:xfrm>
          <a:prstGeom prst="rect">
            <a:avLst/>
          </a:prstGeom>
          <a:noFill/>
          <a:ln>
            <a:noFill/>
          </a:ln>
        </p:spPr>
      </p:pic>
      <p:pic>
        <p:nvPicPr>
          <p:cNvPr id="438" name="Google Shape;438;p68"/>
          <p:cNvPicPr preferRelativeResize="0"/>
          <p:nvPr/>
        </p:nvPicPr>
        <p:blipFill>
          <a:blip r:embed="rId4">
            <a:alphaModFix/>
          </a:blip>
          <a:stretch>
            <a:fillRect/>
          </a:stretch>
        </p:blipFill>
        <p:spPr>
          <a:xfrm>
            <a:off x="3820350" y="3753225"/>
            <a:ext cx="1954049" cy="2605399"/>
          </a:xfrm>
          <a:prstGeom prst="rect">
            <a:avLst/>
          </a:prstGeom>
          <a:noFill/>
          <a:ln>
            <a:noFill/>
          </a:ln>
        </p:spPr>
      </p:pic>
      <p:pic>
        <p:nvPicPr>
          <p:cNvPr id="439" name="Google Shape;439;p68"/>
          <p:cNvPicPr preferRelativeResize="0"/>
          <p:nvPr/>
        </p:nvPicPr>
        <p:blipFill>
          <a:blip r:embed="rId5">
            <a:alphaModFix/>
          </a:blip>
          <a:stretch>
            <a:fillRect/>
          </a:stretch>
        </p:blipFill>
        <p:spPr>
          <a:xfrm>
            <a:off x="44200" y="1140055"/>
            <a:ext cx="3059001" cy="377195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9"/>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Storytelling</a:t>
            </a:r>
            <a:endParaRPr sz="3000"/>
          </a:p>
        </p:txBody>
      </p:sp>
      <p:pic>
        <p:nvPicPr>
          <p:cNvPr id="445" name="Google Shape;445;p69"/>
          <p:cNvPicPr preferRelativeResize="0"/>
          <p:nvPr/>
        </p:nvPicPr>
        <p:blipFill rotWithShape="1">
          <a:blip r:embed="rId3">
            <a:alphaModFix/>
          </a:blip>
          <a:srcRect l="9566" t="15559" r="26823" b="14602"/>
          <a:stretch/>
        </p:blipFill>
        <p:spPr>
          <a:xfrm>
            <a:off x="322825" y="1166550"/>
            <a:ext cx="4267549" cy="3499726"/>
          </a:xfrm>
          <a:prstGeom prst="rect">
            <a:avLst/>
          </a:prstGeom>
          <a:noFill/>
          <a:ln>
            <a:noFill/>
          </a:ln>
        </p:spPr>
      </p:pic>
      <p:pic>
        <p:nvPicPr>
          <p:cNvPr id="446" name="Google Shape;446;p69"/>
          <p:cNvPicPr preferRelativeResize="0"/>
          <p:nvPr/>
        </p:nvPicPr>
        <p:blipFill rotWithShape="1">
          <a:blip r:embed="rId4">
            <a:alphaModFix/>
          </a:blip>
          <a:srcRect b="37884"/>
          <a:stretch/>
        </p:blipFill>
        <p:spPr>
          <a:xfrm>
            <a:off x="5066075" y="60650"/>
            <a:ext cx="3696775" cy="2908773"/>
          </a:xfrm>
          <a:prstGeom prst="rect">
            <a:avLst/>
          </a:prstGeom>
          <a:noFill/>
          <a:ln>
            <a:noFill/>
          </a:ln>
        </p:spPr>
      </p:pic>
      <p:pic>
        <p:nvPicPr>
          <p:cNvPr id="447" name="Google Shape;447;p69"/>
          <p:cNvPicPr preferRelativeResize="0"/>
          <p:nvPr/>
        </p:nvPicPr>
        <p:blipFill>
          <a:blip r:embed="rId5">
            <a:alphaModFix/>
          </a:blip>
          <a:stretch>
            <a:fillRect/>
          </a:stretch>
        </p:blipFill>
        <p:spPr>
          <a:xfrm>
            <a:off x="4458125" y="2603925"/>
            <a:ext cx="3039125" cy="2477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0"/>
          <p:cNvSpPr txBox="1">
            <a:spLocks noGrp="1"/>
          </p:cNvSpPr>
          <p:nvPr>
            <p:ph type="title"/>
          </p:nvPr>
        </p:nvSpPr>
        <p:spPr>
          <a:xfrm>
            <a:off x="786150" y="308119"/>
            <a:ext cx="7571700" cy="57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000"/>
          </a:p>
          <a:p>
            <a:pPr marL="0" lvl="0" indent="0" algn="l" rtl="0">
              <a:spcBef>
                <a:spcPts val="0"/>
              </a:spcBef>
              <a:spcAft>
                <a:spcPts val="0"/>
              </a:spcAft>
              <a:buClr>
                <a:schemeClr val="dk1"/>
              </a:buClr>
              <a:buSzPts val="1100"/>
              <a:buFont typeface="Arial"/>
              <a:buNone/>
            </a:pPr>
            <a:r>
              <a:rPr lang="en" sz="3000"/>
              <a:t>Librarians Give Great Advice</a:t>
            </a:r>
            <a:endParaRPr sz="3000"/>
          </a:p>
        </p:txBody>
      </p:sp>
      <p:pic>
        <p:nvPicPr>
          <p:cNvPr id="453" name="Google Shape;453;p70"/>
          <p:cNvPicPr preferRelativeResize="0"/>
          <p:nvPr/>
        </p:nvPicPr>
        <p:blipFill>
          <a:blip r:embed="rId3">
            <a:alphaModFix/>
          </a:blip>
          <a:stretch>
            <a:fillRect/>
          </a:stretch>
        </p:blipFill>
        <p:spPr>
          <a:xfrm>
            <a:off x="403951" y="971756"/>
            <a:ext cx="5079600" cy="3924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4"/>
          <p:cNvSpPr txBox="1">
            <a:spLocks noGrp="1"/>
          </p:cNvSpPr>
          <p:nvPr>
            <p:ph type="ctrTitle"/>
          </p:nvPr>
        </p:nvSpPr>
        <p:spPr>
          <a:xfrm>
            <a:off x="1851001" y="126476"/>
            <a:ext cx="7383300" cy="95684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Lato"/>
                <a:ea typeface="Lato"/>
                <a:cs typeface="Lato"/>
                <a:sym typeface="Lato"/>
              </a:rPr>
              <a:t>Civic Switchboard</a:t>
            </a:r>
            <a:endParaRPr b="1" dirty="0">
              <a:latin typeface="Lato"/>
              <a:ea typeface="Lato"/>
              <a:cs typeface="Lato"/>
              <a:sym typeface="Lato"/>
            </a:endParaRPr>
          </a:p>
        </p:txBody>
      </p:sp>
      <p:pic>
        <p:nvPicPr>
          <p:cNvPr id="108" name="Google Shape;108;p24"/>
          <p:cNvPicPr preferRelativeResize="0"/>
          <p:nvPr/>
        </p:nvPicPr>
        <p:blipFill>
          <a:blip r:embed="rId3">
            <a:alphaModFix/>
          </a:blip>
          <a:stretch>
            <a:fillRect/>
          </a:stretch>
        </p:blipFill>
        <p:spPr>
          <a:xfrm>
            <a:off x="912750" y="2123900"/>
            <a:ext cx="3465150" cy="2704875"/>
          </a:xfrm>
          <a:prstGeom prst="rect">
            <a:avLst/>
          </a:prstGeom>
          <a:noFill/>
          <a:ln>
            <a:noFill/>
          </a:ln>
        </p:spPr>
      </p:pic>
      <p:pic>
        <p:nvPicPr>
          <p:cNvPr id="6" name="Picture 5">
            <a:extLst>
              <a:ext uri="{FF2B5EF4-FFF2-40B4-BE49-F238E27FC236}">
                <a16:creationId xmlns:a16="http://schemas.microsoft.com/office/drawing/2014/main" id="{FD238011-ABFA-42E4-BC18-A78375D204A2}"/>
              </a:ext>
            </a:extLst>
          </p:cNvPr>
          <p:cNvPicPr>
            <a:picLocks noChangeAspect="1"/>
          </p:cNvPicPr>
          <p:nvPr/>
        </p:nvPicPr>
        <p:blipFill>
          <a:blip r:embed="rId4"/>
          <a:stretch>
            <a:fillRect/>
          </a:stretch>
        </p:blipFill>
        <p:spPr>
          <a:xfrm>
            <a:off x="4745165" y="2858666"/>
            <a:ext cx="3526539" cy="674138"/>
          </a:xfrm>
          <a:prstGeom prst="rect">
            <a:avLst/>
          </a:prstGeom>
        </p:spPr>
      </p:pic>
      <p:pic>
        <p:nvPicPr>
          <p:cNvPr id="8" name="Picture 3" descr="https://lh5.googleusercontent.com/yc5IT3QAttBlerh_czlrDd3mEqlwSQ_RDCRc3kYNaA1ChJTS99emZ3va42dCjm89A5ZA5WZZjpzvklcl1-kXIfUOObVrtUHap0D9afn6OlsrQ9yS7o5SW0lXwf3HWJe7Z45dgcFOoSc">
            <a:extLst>
              <a:ext uri="{FF2B5EF4-FFF2-40B4-BE49-F238E27FC236}">
                <a16:creationId xmlns:a16="http://schemas.microsoft.com/office/drawing/2014/main" id="{6C7687A8-A35E-4B36-AB63-4264938BB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18" y="1484927"/>
            <a:ext cx="2136267" cy="901446"/>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15;p25">
            <a:extLst>
              <a:ext uri="{FF2B5EF4-FFF2-40B4-BE49-F238E27FC236}">
                <a16:creationId xmlns:a16="http://schemas.microsoft.com/office/drawing/2014/main" id="{2E902730-4D7F-404A-AB68-6B3FE49CA8EA}"/>
              </a:ext>
            </a:extLst>
          </p:cNvPr>
          <p:cNvPicPr preferRelativeResize="0">
            <a:picLocks noChangeAspect="1"/>
          </p:cNvPicPr>
          <p:nvPr/>
        </p:nvPicPr>
        <p:blipFill>
          <a:blip r:embed="rId6">
            <a:alphaModFix/>
          </a:blip>
          <a:stretch>
            <a:fillRect/>
          </a:stretch>
        </p:blipFill>
        <p:spPr>
          <a:xfrm>
            <a:off x="5989125" y="3476337"/>
            <a:ext cx="3138157" cy="1427616"/>
          </a:xfrm>
          <a:prstGeom prst="rect">
            <a:avLst/>
          </a:prstGeom>
          <a:noFill/>
          <a:ln>
            <a:noFill/>
          </a:ln>
        </p:spPr>
      </p:pic>
      <p:pic>
        <p:nvPicPr>
          <p:cNvPr id="10" name="Google Shape;118;p25">
            <a:extLst>
              <a:ext uri="{FF2B5EF4-FFF2-40B4-BE49-F238E27FC236}">
                <a16:creationId xmlns:a16="http://schemas.microsoft.com/office/drawing/2014/main" id="{6BE360E0-99A0-45E1-8102-5156EAC59B1E}"/>
              </a:ext>
            </a:extLst>
          </p:cNvPr>
          <p:cNvPicPr preferRelativeResize="0">
            <a:picLocks noChangeAspect="1"/>
          </p:cNvPicPr>
          <p:nvPr/>
        </p:nvPicPr>
        <p:blipFill>
          <a:blip r:embed="rId7">
            <a:alphaModFix/>
          </a:blip>
          <a:stretch>
            <a:fillRect/>
          </a:stretch>
        </p:blipFill>
        <p:spPr>
          <a:xfrm>
            <a:off x="3985035" y="4356618"/>
            <a:ext cx="1903529" cy="660407"/>
          </a:xfrm>
          <a:prstGeom prst="rect">
            <a:avLst/>
          </a:prstGeom>
          <a:noFill/>
          <a:ln>
            <a:noFill/>
          </a:ln>
        </p:spPr>
      </p:pic>
      <p:pic>
        <p:nvPicPr>
          <p:cNvPr id="2" name="Picture 1">
            <a:extLst>
              <a:ext uri="{FF2B5EF4-FFF2-40B4-BE49-F238E27FC236}">
                <a16:creationId xmlns:a16="http://schemas.microsoft.com/office/drawing/2014/main" id="{A581FA9D-F62E-40B6-B26E-344AC49AF6B5}"/>
              </a:ext>
            </a:extLst>
          </p:cNvPr>
          <p:cNvPicPr>
            <a:picLocks noChangeAspect="1"/>
          </p:cNvPicPr>
          <p:nvPr/>
        </p:nvPicPr>
        <p:blipFill>
          <a:blip r:embed="rId8"/>
          <a:stretch>
            <a:fillRect/>
          </a:stretch>
        </p:blipFill>
        <p:spPr>
          <a:xfrm>
            <a:off x="3011225" y="1271567"/>
            <a:ext cx="1925574" cy="1114806"/>
          </a:xfrm>
          <a:prstGeom prst="rect">
            <a:avLst/>
          </a:prstGeom>
        </p:spPr>
      </p:pic>
      <p:pic>
        <p:nvPicPr>
          <p:cNvPr id="3" name="Picture 2">
            <a:extLst>
              <a:ext uri="{FF2B5EF4-FFF2-40B4-BE49-F238E27FC236}">
                <a16:creationId xmlns:a16="http://schemas.microsoft.com/office/drawing/2014/main" id="{1D009F2F-D049-4F39-8EB5-2B726F812654}"/>
              </a:ext>
            </a:extLst>
          </p:cNvPr>
          <p:cNvPicPr>
            <a:picLocks noChangeAspect="1"/>
          </p:cNvPicPr>
          <p:nvPr/>
        </p:nvPicPr>
        <p:blipFill>
          <a:blip r:embed="rId9"/>
          <a:stretch>
            <a:fillRect/>
          </a:stretch>
        </p:blipFill>
        <p:spPr>
          <a:xfrm>
            <a:off x="6916449" y="1313767"/>
            <a:ext cx="1857375" cy="1314450"/>
          </a:xfrm>
          <a:prstGeom prst="rect">
            <a:avLst/>
          </a:prstGeom>
        </p:spPr>
      </p:pic>
      <p:pic>
        <p:nvPicPr>
          <p:cNvPr id="13" name="Picture 4" descr="https://lh4.googleusercontent.com/RJD44Si1GiOxZnwfI0E7j3gnRBMMeiNZlmU4VUakA-O_Fak2Ou_4pWgb0wX33gJlhz6AH184snnWM2rkUjhSkm9a8dNAjpP6q9AIgiqRrdtTY66QSWSAiVEXBTUQ_f1J1Tzh-M7sNr8">
            <a:extLst>
              <a:ext uri="{FF2B5EF4-FFF2-40B4-BE49-F238E27FC236}">
                <a16:creationId xmlns:a16="http://schemas.microsoft.com/office/drawing/2014/main" id="{5E4214FC-236D-4FA8-950F-0609A07249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2651" y="1257184"/>
            <a:ext cx="1478864" cy="14276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txBox="1">
            <a:spLocks noGrp="1"/>
          </p:cNvSpPr>
          <p:nvPr>
            <p:ph type="ctrTitle"/>
          </p:nvPr>
        </p:nvSpPr>
        <p:spPr>
          <a:xfrm>
            <a:off x="22475" y="189488"/>
            <a:ext cx="92484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(Just enough about)</a:t>
            </a:r>
            <a:endParaRPr sz="1800" b="1">
              <a:latin typeface="Lato"/>
              <a:ea typeface="Lato"/>
              <a:cs typeface="Lato"/>
              <a:sym typeface="Lato"/>
            </a:endParaRPr>
          </a:p>
          <a:p>
            <a:pPr marL="0" lvl="0" indent="0" algn="ctr" rtl="0">
              <a:spcBef>
                <a:spcPts val="0"/>
              </a:spcBef>
              <a:spcAft>
                <a:spcPts val="0"/>
              </a:spcAft>
              <a:buNone/>
            </a:pPr>
            <a:r>
              <a:rPr lang="en" sz="4000" b="1">
                <a:latin typeface="Lato"/>
                <a:ea typeface="Lato"/>
                <a:cs typeface="Lato"/>
                <a:sym typeface="Lato"/>
              </a:rPr>
              <a:t>The Civic Switchboard Project</a:t>
            </a:r>
            <a:endParaRPr sz="4000" b="1">
              <a:latin typeface="Lato"/>
              <a:ea typeface="Lato"/>
              <a:cs typeface="Lato"/>
              <a:sym typeface="Lato"/>
            </a:endParaRPr>
          </a:p>
        </p:txBody>
      </p:sp>
      <p:sp>
        <p:nvSpPr>
          <p:cNvPr id="136" name="Google Shape;136;p28"/>
          <p:cNvSpPr txBox="1"/>
          <p:nvPr/>
        </p:nvSpPr>
        <p:spPr>
          <a:xfrm>
            <a:off x="321750" y="1472625"/>
            <a:ext cx="8500500" cy="28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latin typeface="Lato"/>
                <a:ea typeface="Lato"/>
                <a:cs typeface="Lato"/>
                <a:sym typeface="Lato"/>
              </a:rPr>
              <a:t>Our Pittsburgh experience</a:t>
            </a:r>
            <a:r>
              <a:rPr lang="en" sz="1800">
                <a:latin typeface="Lato"/>
                <a:ea typeface="Lato"/>
                <a:cs typeface="Lato"/>
                <a:sym typeface="Lato"/>
              </a:rPr>
              <a:t>: libraries and library workers should be key actors in civic open data ecosystems and act as core data intermediaries</a:t>
            </a:r>
            <a:endParaRPr sz="1800">
              <a:latin typeface="Lato"/>
              <a:ea typeface="Lato"/>
              <a:cs typeface="Lato"/>
              <a:sym typeface="Lato"/>
            </a:endParaRPr>
          </a:p>
          <a:p>
            <a:pPr marL="0" lvl="0" indent="0" algn="l" rtl="0">
              <a:lnSpc>
                <a:spcPct val="115000"/>
              </a:lnSpc>
              <a:spcBef>
                <a:spcPts val="0"/>
              </a:spcBef>
              <a:spcAft>
                <a:spcPts val="0"/>
              </a:spcAft>
              <a:buNone/>
            </a:pPr>
            <a:endParaRPr sz="1800">
              <a:latin typeface="Lato"/>
              <a:ea typeface="Lato"/>
              <a:cs typeface="Lato"/>
              <a:sym typeface="Lato"/>
            </a:endParaRPr>
          </a:p>
          <a:p>
            <a:pPr marL="0" lvl="0" indent="0" algn="l" rtl="0">
              <a:lnSpc>
                <a:spcPct val="115000"/>
              </a:lnSpc>
              <a:spcBef>
                <a:spcPts val="0"/>
              </a:spcBef>
              <a:spcAft>
                <a:spcPts val="0"/>
              </a:spcAft>
              <a:buNone/>
            </a:pPr>
            <a:r>
              <a:rPr lang="en" sz="1800" b="1">
                <a:latin typeface="Lato"/>
                <a:ea typeface="Lato"/>
                <a:cs typeface="Lato"/>
                <a:sym typeface="Lato"/>
              </a:rPr>
              <a:t>Conviction 1</a:t>
            </a:r>
            <a:r>
              <a:rPr lang="en" sz="1800">
                <a:latin typeface="Lato"/>
                <a:ea typeface="Lato"/>
                <a:cs typeface="Lato"/>
                <a:sym typeface="Lato"/>
              </a:rPr>
              <a:t>: Cultivating a healthy local civic data ecosystem depends upon the coordinated efforts of a variety of data intermediaries. Intermediaries need to work together; library involvement can include both academic and public libraries</a:t>
            </a:r>
            <a:endParaRPr sz="1800">
              <a:latin typeface="Lato"/>
              <a:ea typeface="Lato"/>
              <a:cs typeface="Lato"/>
              <a:sym typeface="Lato"/>
            </a:endParaRPr>
          </a:p>
          <a:p>
            <a:pPr marL="0" lvl="0" indent="0" algn="l" rtl="0">
              <a:lnSpc>
                <a:spcPct val="115000"/>
              </a:lnSpc>
              <a:spcBef>
                <a:spcPts val="0"/>
              </a:spcBef>
              <a:spcAft>
                <a:spcPts val="0"/>
              </a:spcAft>
              <a:buNone/>
            </a:pPr>
            <a:endParaRPr sz="1800">
              <a:latin typeface="Lato"/>
              <a:ea typeface="Lato"/>
              <a:cs typeface="Lato"/>
              <a:sym typeface="Lato"/>
            </a:endParaRPr>
          </a:p>
          <a:p>
            <a:pPr marL="0" lvl="0" indent="0" algn="l" rtl="0">
              <a:lnSpc>
                <a:spcPct val="115000"/>
              </a:lnSpc>
              <a:spcBef>
                <a:spcPts val="0"/>
              </a:spcBef>
              <a:spcAft>
                <a:spcPts val="0"/>
              </a:spcAft>
              <a:buNone/>
            </a:pPr>
            <a:r>
              <a:rPr lang="en" sz="1800" b="1">
                <a:latin typeface="Lato"/>
                <a:ea typeface="Lato"/>
                <a:cs typeface="Lato"/>
                <a:sym typeface="Lato"/>
              </a:rPr>
              <a:t>Conviction 2</a:t>
            </a:r>
            <a:r>
              <a:rPr lang="en" sz="1800">
                <a:latin typeface="Lato"/>
                <a:ea typeface="Lato"/>
                <a:cs typeface="Lato"/>
                <a:sym typeface="Lato"/>
              </a:rPr>
              <a:t>: No single model can be made to fit every city or region. Modelling at the national level must be done by capturing a wide variety of successful local practices. </a:t>
            </a:r>
            <a:endParaRPr sz="18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ctrTitle"/>
          </p:nvPr>
        </p:nvSpPr>
        <p:spPr>
          <a:xfrm>
            <a:off x="22475" y="189488"/>
            <a:ext cx="92484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(Just enough about)</a:t>
            </a:r>
            <a:endParaRPr sz="1800" b="1">
              <a:latin typeface="Lato"/>
              <a:ea typeface="Lato"/>
              <a:cs typeface="Lato"/>
              <a:sym typeface="Lato"/>
            </a:endParaRPr>
          </a:p>
          <a:p>
            <a:pPr marL="0" lvl="0" indent="0" algn="ctr" rtl="0">
              <a:spcBef>
                <a:spcPts val="0"/>
              </a:spcBef>
              <a:spcAft>
                <a:spcPts val="0"/>
              </a:spcAft>
              <a:buNone/>
            </a:pPr>
            <a:r>
              <a:rPr lang="en" sz="4000" b="1">
                <a:latin typeface="Lato"/>
                <a:ea typeface="Lato"/>
                <a:cs typeface="Lato"/>
                <a:sym typeface="Lato"/>
              </a:rPr>
              <a:t>The Civic Switchboard Project</a:t>
            </a:r>
            <a:endParaRPr sz="4000" b="1">
              <a:latin typeface="Lato"/>
              <a:ea typeface="Lato"/>
              <a:cs typeface="Lato"/>
              <a:sym typeface="Lato"/>
            </a:endParaRPr>
          </a:p>
        </p:txBody>
      </p:sp>
      <p:sp>
        <p:nvSpPr>
          <p:cNvPr id="142" name="Google Shape;142;p29"/>
          <p:cNvSpPr txBox="1"/>
          <p:nvPr/>
        </p:nvSpPr>
        <p:spPr>
          <a:xfrm>
            <a:off x="591575" y="1451909"/>
            <a:ext cx="8110200" cy="28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latin typeface="Lato"/>
                <a:ea typeface="Lato"/>
                <a:cs typeface="Lato"/>
                <a:sym typeface="Lato"/>
              </a:rPr>
              <a:t>Project Website + Blog + </a:t>
            </a:r>
            <a:r>
              <a:rPr lang="en" sz="1800" b="1" i="1" dirty="0">
                <a:latin typeface="Lato"/>
                <a:ea typeface="Lato"/>
                <a:cs typeface="Lato"/>
                <a:sym typeface="Lato"/>
              </a:rPr>
              <a:t>Community of Practice</a:t>
            </a:r>
            <a:endParaRPr sz="1800" b="1" i="1" dirty="0">
              <a:latin typeface="Lato"/>
              <a:ea typeface="Lato"/>
              <a:cs typeface="Lato"/>
              <a:sym typeface="Lato"/>
            </a:endParaRPr>
          </a:p>
          <a:p>
            <a:pPr marL="457200" lvl="0" indent="0" algn="l" rtl="0">
              <a:lnSpc>
                <a:spcPct val="115000"/>
              </a:lnSpc>
              <a:spcBef>
                <a:spcPts val="0"/>
              </a:spcBef>
              <a:spcAft>
                <a:spcPts val="0"/>
              </a:spcAft>
              <a:buNone/>
            </a:pPr>
            <a:r>
              <a:rPr lang="en" sz="1800" b="1" u="sng" dirty="0">
                <a:solidFill>
                  <a:schemeClr val="hlink"/>
                </a:solidFill>
                <a:latin typeface="Lato"/>
                <a:ea typeface="Lato"/>
                <a:cs typeface="Lato"/>
                <a:sym typeface="Lato"/>
                <a:hlinkClick r:id="rId3"/>
              </a:rPr>
              <a:t>https://civic-switchboard.github.io/</a:t>
            </a:r>
            <a:endParaRPr sz="1800" b="1" dirty="0">
              <a:latin typeface="Lato"/>
              <a:ea typeface="Lato"/>
              <a:cs typeface="Lato"/>
              <a:sym typeface="Lato"/>
            </a:endParaRPr>
          </a:p>
          <a:p>
            <a:pPr marL="0" lvl="0" indent="0" algn="l" rtl="0">
              <a:lnSpc>
                <a:spcPct val="115000"/>
              </a:lnSpc>
              <a:spcBef>
                <a:spcPts val="0"/>
              </a:spcBef>
              <a:spcAft>
                <a:spcPts val="0"/>
              </a:spcAft>
              <a:buNone/>
            </a:pPr>
            <a:endParaRPr sz="1800" b="1" dirty="0">
              <a:latin typeface="Lato"/>
              <a:ea typeface="Lato"/>
              <a:cs typeface="Lato"/>
              <a:sym typeface="Lato"/>
            </a:endParaRPr>
          </a:p>
          <a:p>
            <a:pPr marL="0" lvl="0" indent="0" algn="l" rtl="0">
              <a:lnSpc>
                <a:spcPct val="115000"/>
              </a:lnSpc>
              <a:spcBef>
                <a:spcPts val="0"/>
              </a:spcBef>
              <a:spcAft>
                <a:spcPts val="0"/>
              </a:spcAft>
              <a:buNone/>
            </a:pPr>
            <a:r>
              <a:rPr lang="en" sz="1800" b="1" dirty="0">
                <a:latin typeface="Lato"/>
                <a:ea typeface="Lato"/>
                <a:cs typeface="Lato"/>
                <a:sym typeface="Lato"/>
              </a:rPr>
              <a:t>Civic Switchboard Guide and Toolkit</a:t>
            </a:r>
            <a:endParaRPr sz="1800" b="1" dirty="0">
              <a:latin typeface="Lato"/>
              <a:ea typeface="Lato"/>
              <a:cs typeface="Lato"/>
              <a:sym typeface="Lato"/>
            </a:endParaRPr>
          </a:p>
          <a:p>
            <a:pPr marL="457200" lvl="0" indent="0" algn="l" rtl="0">
              <a:lnSpc>
                <a:spcPct val="115000"/>
              </a:lnSpc>
              <a:spcBef>
                <a:spcPts val="0"/>
              </a:spcBef>
              <a:spcAft>
                <a:spcPts val="0"/>
              </a:spcAft>
              <a:buNone/>
            </a:pPr>
            <a:r>
              <a:rPr lang="en" sz="1800" b="1" u="sng" dirty="0">
                <a:solidFill>
                  <a:schemeClr val="hlink"/>
                </a:solidFill>
                <a:latin typeface="Lato"/>
                <a:ea typeface="Lato"/>
                <a:cs typeface="Lato"/>
                <a:sym typeface="Lato"/>
                <a:hlinkClick r:id="rId4"/>
              </a:rPr>
              <a:t>https://civic-switchboard.gitbooks.io/guide/</a:t>
            </a:r>
            <a:endParaRPr sz="1800" b="1" dirty="0">
              <a:latin typeface="Lato"/>
              <a:ea typeface="Lato"/>
              <a:cs typeface="Lato"/>
              <a:sym typeface="Lato"/>
            </a:endParaRPr>
          </a:p>
          <a:p>
            <a:pPr marL="457200" lvl="0" indent="0" algn="l" rtl="0">
              <a:lnSpc>
                <a:spcPct val="115000"/>
              </a:lnSpc>
              <a:spcBef>
                <a:spcPts val="0"/>
              </a:spcBef>
              <a:spcAft>
                <a:spcPts val="0"/>
              </a:spcAft>
              <a:buNone/>
            </a:pPr>
            <a:endParaRPr sz="1800" b="1" dirty="0">
              <a:latin typeface="Lato"/>
              <a:ea typeface="Lato"/>
              <a:cs typeface="Lato"/>
              <a:sym typeface="Lato"/>
            </a:endParaRPr>
          </a:p>
          <a:p>
            <a:pPr marL="0" lvl="0" indent="0" algn="l" rtl="0">
              <a:lnSpc>
                <a:spcPct val="115000"/>
              </a:lnSpc>
              <a:spcBef>
                <a:spcPts val="0"/>
              </a:spcBef>
              <a:spcAft>
                <a:spcPts val="0"/>
              </a:spcAft>
              <a:buNone/>
            </a:pPr>
            <a:r>
              <a:rPr lang="en" sz="1800" b="1" dirty="0">
                <a:latin typeface="Lato"/>
                <a:ea typeface="Lato"/>
                <a:cs typeface="Lato"/>
                <a:sym typeface="Lato"/>
              </a:rPr>
              <a:t>2018 Workshops: Before NNIP and DLF</a:t>
            </a:r>
            <a:endParaRPr sz="1800" b="1" dirty="0">
              <a:latin typeface="Lato"/>
              <a:ea typeface="Lato"/>
              <a:cs typeface="Lato"/>
              <a:sym typeface="Lato"/>
            </a:endParaRPr>
          </a:p>
          <a:p>
            <a:pPr marL="0" lvl="0" indent="0" algn="l" rtl="0">
              <a:lnSpc>
                <a:spcPct val="115000"/>
              </a:lnSpc>
              <a:spcBef>
                <a:spcPts val="0"/>
              </a:spcBef>
              <a:spcAft>
                <a:spcPts val="0"/>
              </a:spcAft>
              <a:buNone/>
            </a:pPr>
            <a:endParaRPr sz="1800" b="1" dirty="0">
              <a:latin typeface="Lato"/>
              <a:ea typeface="Lato"/>
              <a:cs typeface="Lato"/>
              <a:sym typeface="Lato"/>
            </a:endParaRPr>
          </a:p>
          <a:p>
            <a:pPr marL="0" lvl="0" indent="0" algn="l" rtl="0">
              <a:lnSpc>
                <a:spcPct val="115000"/>
              </a:lnSpc>
              <a:spcBef>
                <a:spcPts val="0"/>
              </a:spcBef>
              <a:spcAft>
                <a:spcPts val="0"/>
              </a:spcAft>
              <a:buNone/>
            </a:pPr>
            <a:r>
              <a:rPr lang="en" sz="1800" b="1" dirty="0">
                <a:latin typeface="Lato"/>
                <a:ea typeface="Lato"/>
                <a:cs typeface="Lato"/>
                <a:sym typeface="Lato"/>
              </a:rPr>
              <a:t>2019 Field Awards</a:t>
            </a:r>
          </a:p>
          <a:p>
            <a:pPr marL="0" lvl="0" indent="0" algn="l" rtl="0">
              <a:lnSpc>
                <a:spcPct val="115000"/>
              </a:lnSpc>
              <a:spcBef>
                <a:spcPts val="0"/>
              </a:spcBef>
              <a:spcAft>
                <a:spcPts val="0"/>
              </a:spcAft>
              <a:buNone/>
            </a:pPr>
            <a:endParaRPr sz="1800" b="1"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80"/>
          <p:cNvPicPr preferRelativeResize="0"/>
          <p:nvPr/>
        </p:nvPicPr>
        <p:blipFill>
          <a:blip r:embed="rId3">
            <a:alphaModFix/>
          </a:blip>
          <a:stretch>
            <a:fillRect/>
          </a:stretch>
        </p:blipFill>
        <p:spPr>
          <a:xfrm>
            <a:off x="1277409" y="0"/>
            <a:ext cx="6589116" cy="5143500"/>
          </a:xfrm>
          <a:prstGeom prst="rect">
            <a:avLst/>
          </a:prstGeom>
          <a:noFill/>
          <a:ln>
            <a:noFill/>
          </a:ln>
        </p:spPr>
      </p:pic>
      <p:sp>
        <p:nvSpPr>
          <p:cNvPr id="522" name="Google Shape;522;p80"/>
          <p:cNvSpPr txBox="1">
            <a:spLocks noGrp="1"/>
          </p:cNvSpPr>
          <p:nvPr>
            <p:ph type="ctrTitle"/>
          </p:nvPr>
        </p:nvSpPr>
        <p:spPr>
          <a:xfrm>
            <a:off x="59475" y="1694363"/>
            <a:ext cx="92484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Lato"/>
                <a:ea typeface="Lato"/>
                <a:cs typeface="Lato"/>
                <a:sym typeface="Lato"/>
              </a:rPr>
              <a:t>Thank You!</a:t>
            </a:r>
            <a:br>
              <a:rPr lang="en" b="1" dirty="0">
                <a:latin typeface="Lato"/>
                <a:ea typeface="Lato"/>
                <a:cs typeface="Lato"/>
                <a:sym typeface="Lato"/>
              </a:rPr>
            </a:br>
            <a:br>
              <a:rPr lang="en" b="1" dirty="0">
                <a:latin typeface="Lato"/>
                <a:ea typeface="Lato"/>
                <a:cs typeface="Lato"/>
                <a:sym typeface="Lato"/>
              </a:rPr>
            </a:br>
            <a:r>
              <a:rPr lang="en" sz="4400" b="1" dirty="0">
                <a:latin typeface="Lato"/>
                <a:ea typeface="Lato"/>
                <a:cs typeface="Lato"/>
                <a:sym typeface="Lato"/>
              </a:rPr>
              <a:t>Ch</a:t>
            </a:r>
            <a:r>
              <a:rPr lang="en-US" sz="4400" b="1" dirty="0" err="1">
                <a:latin typeface="Lato"/>
                <a:ea typeface="Lato"/>
                <a:cs typeface="Lato"/>
                <a:sym typeface="Lato"/>
              </a:rPr>
              <a:t>eck</a:t>
            </a:r>
            <a:r>
              <a:rPr lang="en-US" sz="4400" b="1" dirty="0">
                <a:latin typeface="Lato"/>
                <a:ea typeface="Lato"/>
                <a:cs typeface="Lato"/>
                <a:sym typeface="Lato"/>
              </a:rPr>
              <a:t>-out Civic Switchboard, and </a:t>
            </a:r>
            <a:br>
              <a:rPr lang="en-US" sz="4400" b="1" dirty="0">
                <a:latin typeface="Lato"/>
                <a:ea typeface="Lato"/>
                <a:cs typeface="Lato"/>
                <a:sym typeface="Lato"/>
              </a:rPr>
            </a:br>
            <a:r>
              <a:rPr lang="en-US" sz="4400" b="1" dirty="0">
                <a:latin typeface="Lato"/>
                <a:ea typeface="Lato"/>
                <a:cs typeface="Lato"/>
                <a:sym typeface="Lato"/>
              </a:rPr>
              <a:t>find a friend at your library.</a:t>
            </a:r>
            <a:r>
              <a:rPr lang="en-US" b="1" dirty="0">
                <a:latin typeface="Lato"/>
                <a:ea typeface="Lato"/>
                <a:cs typeface="Lato"/>
                <a:sym typeface="Lato"/>
              </a:rPr>
              <a:t> </a:t>
            </a:r>
            <a:br>
              <a:rPr lang="en" b="1" dirty="0">
                <a:latin typeface="Lato"/>
                <a:ea typeface="Lato"/>
                <a:cs typeface="Lato"/>
                <a:sym typeface="Lato"/>
              </a:rPr>
            </a:br>
            <a:endParaRPr b="1" dirty="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449B-5A38-4E12-A706-FEC291AC2997}"/>
              </a:ext>
            </a:extLst>
          </p:cNvPr>
          <p:cNvSpPr>
            <a:spLocks noGrp="1"/>
          </p:cNvSpPr>
          <p:nvPr>
            <p:ph type="title"/>
          </p:nvPr>
        </p:nvSpPr>
        <p:spPr/>
        <p:txBody>
          <a:bodyPr/>
          <a:lstStyle/>
          <a:p>
            <a:endParaRPr lang="en-US"/>
          </a:p>
        </p:txBody>
      </p:sp>
      <p:pic>
        <p:nvPicPr>
          <p:cNvPr id="1026" name="Picture 2" descr="https://lh3.googleusercontent.com/v49BSnoCtB3B3hSw6jyva3vcwOcrDei1UkJvzAWTxpWFSmpn9HM_exHQV2IDcrTjeFSOF1MYE7zxlww2-cn6nG73--qjjpf1oPGT1DJv2mLsSCHakcyPP5ss46FtCY7Z0LEIqqeqhaI">
            <a:extLst>
              <a:ext uri="{FF2B5EF4-FFF2-40B4-BE49-F238E27FC236}">
                <a16:creationId xmlns:a16="http://schemas.microsoft.com/office/drawing/2014/main" id="{6C5DF007-467B-462E-AEA7-2099D3EAB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64" y="745137"/>
            <a:ext cx="3121723" cy="31873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lh5.googleusercontent.com/yc5IT3QAttBlerh_czlrDd3mEqlwSQ_RDCRc3kYNaA1ChJTS99emZ3va42dCjm89A5ZA5WZZjpzvklcl1-kXIfUOObVrtUHap0D9afn6OlsrQ9yS7o5SW0lXwf3HWJe7Z45dgcFOoSc">
            <a:extLst>
              <a:ext uri="{FF2B5EF4-FFF2-40B4-BE49-F238E27FC236}">
                <a16:creationId xmlns:a16="http://schemas.microsoft.com/office/drawing/2014/main" id="{7FBAE47F-B843-402B-99ED-B87E6F660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269" y="740783"/>
            <a:ext cx="4340131" cy="1831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RJD44Si1GiOxZnwfI0E7j3gnRBMMeiNZlmU4VUakA-O_Fak2Ou_4pWgb0wX33gJlhz6AH184snnWM2rkUjhSkm9a8dNAjpP6q9AIgiqRrdtTY66QSWSAiVEXBTUQ_f1J1Tzh-M7sNr8">
            <a:extLst>
              <a:ext uri="{FF2B5EF4-FFF2-40B4-BE49-F238E27FC236}">
                <a16:creationId xmlns:a16="http://schemas.microsoft.com/office/drawing/2014/main" id="{35901F6D-6E56-4AFC-9CBA-6EBFFDEBA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297" y="3475218"/>
            <a:ext cx="1005847" cy="970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BOXrtMV9_oCSHXYfiAeSTZCK8q26gh0tG5sMBNqDRNABnYjLHTw8uYMOSr3EOyXzncpVnhHGm2ljlONHxTJ_wsppq2VkCCRTFiLEGIQ7j0mwMfS6PRGh118DZ3EB4qRYxxiUyIduUjQ">
            <a:extLst>
              <a:ext uri="{FF2B5EF4-FFF2-40B4-BE49-F238E27FC236}">
                <a16:creationId xmlns:a16="http://schemas.microsoft.com/office/drawing/2014/main" id="{436B9246-737F-4880-998A-A81F5DF31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307112" y="3404158"/>
            <a:ext cx="1113112" cy="111311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6.googleusercontent.com/Ekwvb_9_kZlf6bHSwJA9Q7uCV15hPLf5RVNNgJ2_tcJGFclZFEtwnPBM22ISlfHZGRYsK7tKjSIgRQVhBze70W9A7c2m99mZMrsSIq30D0mVhGm3ki9zNyvlUdpOerPZFw849adAaMg">
            <a:extLst>
              <a:ext uri="{FF2B5EF4-FFF2-40B4-BE49-F238E27FC236}">
                <a16:creationId xmlns:a16="http://schemas.microsoft.com/office/drawing/2014/main" id="{DE112DAA-1C98-43DD-B376-BF6BB34B2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525192" y="3404158"/>
            <a:ext cx="825858" cy="111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2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XU_-89IqQpORbd_eSibsGNB-X0pYeuR7sA2xE-wR5uqH_BKoQo4xCRa7dCevn4OH_yeSmDPlR9cGzP0TVaCprncXwiWOkiKqHCTqgPZnoxWKa5lXnH1nuWoK5ZWuldVnV9MjoT5ffY4">
            <a:extLst>
              <a:ext uri="{FF2B5EF4-FFF2-40B4-BE49-F238E27FC236}">
                <a16:creationId xmlns:a16="http://schemas.microsoft.com/office/drawing/2014/main" id="{FB84314E-3675-4ED5-AB74-0E99F6B43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4" y="218833"/>
            <a:ext cx="5560757" cy="466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3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1"/>
          <p:cNvSpPr txBox="1">
            <a:spLocks noGrp="1"/>
          </p:cNvSpPr>
          <p:nvPr>
            <p:ph type="title"/>
          </p:nvPr>
        </p:nvSpPr>
        <p:spPr>
          <a:xfrm>
            <a:off x="311700" y="1421650"/>
            <a:ext cx="8520600" cy="218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Lato"/>
                <a:ea typeface="Lato"/>
                <a:cs typeface="Lato"/>
                <a:sym typeface="Lato"/>
              </a:rPr>
              <a:t>Examples of Data Management Partnerships</a:t>
            </a:r>
            <a:endParaRPr sz="48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2"/>
          <p:cNvSpPr txBox="1">
            <a:spLocks noGrp="1"/>
          </p:cNvSpPr>
          <p:nvPr>
            <p:ph type="title"/>
          </p:nvPr>
        </p:nvSpPr>
        <p:spPr>
          <a:xfrm>
            <a:off x="786150" y="308119"/>
            <a:ext cx="7571700" cy="46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Metadata Consultation</a:t>
            </a:r>
            <a:endParaRPr sz="3000"/>
          </a:p>
        </p:txBody>
      </p:sp>
      <p:pic>
        <p:nvPicPr>
          <p:cNvPr id="312" name="Google Shape;312;p52"/>
          <p:cNvPicPr preferRelativeResize="0"/>
          <p:nvPr/>
        </p:nvPicPr>
        <p:blipFill>
          <a:blip r:embed="rId3">
            <a:alphaModFix/>
          </a:blip>
          <a:stretch>
            <a:fillRect/>
          </a:stretch>
        </p:blipFill>
        <p:spPr>
          <a:xfrm>
            <a:off x="6021375" y="1486450"/>
            <a:ext cx="2782668" cy="3102412"/>
          </a:xfrm>
          <a:prstGeom prst="rect">
            <a:avLst/>
          </a:prstGeom>
          <a:noFill/>
          <a:ln>
            <a:noFill/>
          </a:ln>
        </p:spPr>
      </p:pic>
      <p:pic>
        <p:nvPicPr>
          <p:cNvPr id="313" name="Google Shape;313;p52"/>
          <p:cNvPicPr preferRelativeResize="0"/>
          <p:nvPr/>
        </p:nvPicPr>
        <p:blipFill>
          <a:blip r:embed="rId4">
            <a:alphaModFix/>
          </a:blip>
          <a:stretch>
            <a:fillRect/>
          </a:stretch>
        </p:blipFill>
        <p:spPr>
          <a:xfrm>
            <a:off x="85775" y="1165325"/>
            <a:ext cx="2986255" cy="2425174"/>
          </a:xfrm>
          <a:prstGeom prst="rect">
            <a:avLst/>
          </a:prstGeom>
          <a:noFill/>
          <a:ln>
            <a:noFill/>
          </a:ln>
        </p:spPr>
      </p:pic>
      <p:sp>
        <p:nvSpPr>
          <p:cNvPr id="314" name="Google Shape;314;p52"/>
          <p:cNvSpPr txBox="1"/>
          <p:nvPr/>
        </p:nvSpPr>
        <p:spPr>
          <a:xfrm>
            <a:off x="396604" y="3051294"/>
            <a:ext cx="23646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rPr>
              <a:t>Re-enactment</a:t>
            </a:r>
            <a:endParaRPr sz="2400" b="1">
              <a:solidFill>
                <a:srgbClr val="FFFFFF"/>
              </a:solidFill>
            </a:endParaRPr>
          </a:p>
        </p:txBody>
      </p:sp>
      <p:pic>
        <p:nvPicPr>
          <p:cNvPr id="315" name="Google Shape;315;p52"/>
          <p:cNvPicPr preferRelativeResize="0"/>
          <p:nvPr/>
        </p:nvPicPr>
        <p:blipFill>
          <a:blip r:embed="rId5">
            <a:alphaModFix/>
          </a:blip>
          <a:stretch>
            <a:fillRect/>
          </a:stretch>
        </p:blipFill>
        <p:spPr>
          <a:xfrm>
            <a:off x="3110625" y="1165324"/>
            <a:ext cx="2830800" cy="2425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4"/>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Data Management Plans</a:t>
            </a:r>
            <a:endParaRPr sz="3000"/>
          </a:p>
        </p:txBody>
      </p:sp>
      <p:pic>
        <p:nvPicPr>
          <p:cNvPr id="329" name="Google Shape;329;p54"/>
          <p:cNvPicPr preferRelativeResize="0"/>
          <p:nvPr/>
        </p:nvPicPr>
        <p:blipFill>
          <a:blip r:embed="rId3">
            <a:alphaModFix/>
          </a:blip>
          <a:stretch>
            <a:fillRect/>
          </a:stretch>
        </p:blipFill>
        <p:spPr>
          <a:xfrm>
            <a:off x="651175" y="1199600"/>
            <a:ext cx="6251450" cy="3794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5"/>
          <p:cNvSpPr txBox="1">
            <a:spLocks noGrp="1"/>
          </p:cNvSpPr>
          <p:nvPr>
            <p:ph type="title"/>
          </p:nvPr>
        </p:nvSpPr>
        <p:spPr>
          <a:xfrm>
            <a:off x="348700" y="281594"/>
            <a:ext cx="7571700" cy="48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Data Archiving and Preservation</a:t>
            </a:r>
            <a:endParaRPr sz="3000"/>
          </a:p>
        </p:txBody>
      </p:sp>
      <p:pic>
        <p:nvPicPr>
          <p:cNvPr id="335" name="Google Shape;335;p55"/>
          <p:cNvPicPr preferRelativeResize="0"/>
          <p:nvPr/>
        </p:nvPicPr>
        <p:blipFill>
          <a:blip r:embed="rId3">
            <a:alphaModFix/>
          </a:blip>
          <a:stretch>
            <a:fillRect/>
          </a:stretch>
        </p:blipFill>
        <p:spPr>
          <a:xfrm>
            <a:off x="152400" y="1316800"/>
            <a:ext cx="3736150" cy="3712400"/>
          </a:xfrm>
          <a:prstGeom prst="rect">
            <a:avLst/>
          </a:prstGeom>
          <a:noFill/>
          <a:ln>
            <a:noFill/>
          </a:ln>
        </p:spPr>
      </p:pic>
      <p:pic>
        <p:nvPicPr>
          <p:cNvPr id="336" name="Google Shape;336;p55"/>
          <p:cNvPicPr preferRelativeResize="0"/>
          <p:nvPr/>
        </p:nvPicPr>
        <p:blipFill>
          <a:blip r:embed="rId4">
            <a:alphaModFix/>
          </a:blip>
          <a:stretch>
            <a:fillRect/>
          </a:stretch>
        </p:blipFill>
        <p:spPr>
          <a:xfrm flipH="1">
            <a:off x="3064895" y="2492944"/>
            <a:ext cx="602563" cy="525782"/>
          </a:xfrm>
          <a:prstGeom prst="rect">
            <a:avLst/>
          </a:prstGeom>
          <a:noFill/>
          <a:ln>
            <a:noFill/>
          </a:ln>
        </p:spPr>
      </p:pic>
      <p:pic>
        <p:nvPicPr>
          <p:cNvPr id="337" name="Google Shape;337;p55"/>
          <p:cNvPicPr preferRelativeResize="0"/>
          <p:nvPr/>
        </p:nvPicPr>
        <p:blipFill>
          <a:blip r:embed="rId5">
            <a:alphaModFix/>
          </a:blip>
          <a:stretch>
            <a:fillRect/>
          </a:stretch>
        </p:blipFill>
        <p:spPr>
          <a:xfrm>
            <a:off x="4567970" y="1271103"/>
            <a:ext cx="3853505" cy="1023050"/>
          </a:xfrm>
          <a:prstGeom prst="rect">
            <a:avLst/>
          </a:prstGeom>
          <a:noFill/>
          <a:ln>
            <a:noFill/>
          </a:ln>
        </p:spPr>
      </p:pic>
      <p:pic>
        <p:nvPicPr>
          <p:cNvPr id="338" name="Google Shape;338;p55"/>
          <p:cNvPicPr preferRelativeResize="0"/>
          <p:nvPr/>
        </p:nvPicPr>
        <p:blipFill>
          <a:blip r:embed="rId6">
            <a:alphaModFix/>
          </a:blip>
          <a:stretch>
            <a:fillRect/>
          </a:stretch>
        </p:blipFill>
        <p:spPr>
          <a:xfrm>
            <a:off x="4040950" y="2083625"/>
            <a:ext cx="2235000" cy="2907474"/>
          </a:xfrm>
          <a:prstGeom prst="rect">
            <a:avLst/>
          </a:prstGeom>
          <a:noFill/>
          <a:ln w="9525" cap="flat" cmpd="sng">
            <a:solidFill>
              <a:srgbClr val="000000"/>
            </a:solidFill>
            <a:prstDash val="solid"/>
            <a:round/>
            <a:headEnd type="none" w="sm" len="sm"/>
            <a:tailEnd type="none" w="sm" len="sm"/>
          </a:ln>
        </p:spPr>
      </p:pic>
      <p:pic>
        <p:nvPicPr>
          <p:cNvPr id="339" name="Google Shape;339;p55"/>
          <p:cNvPicPr preferRelativeResize="0"/>
          <p:nvPr/>
        </p:nvPicPr>
        <p:blipFill>
          <a:blip r:embed="rId7">
            <a:alphaModFix/>
          </a:blip>
          <a:stretch>
            <a:fillRect/>
          </a:stretch>
        </p:blipFill>
        <p:spPr>
          <a:xfrm>
            <a:off x="6093565" y="2369225"/>
            <a:ext cx="3050434" cy="1942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title"/>
          </p:nvPr>
        </p:nvSpPr>
        <p:spPr>
          <a:xfrm>
            <a:off x="707425" y="532531"/>
            <a:ext cx="7571700" cy="74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3000"/>
              <a:t>Privacy Advice</a:t>
            </a:r>
            <a:endParaRPr sz="3000"/>
          </a:p>
        </p:txBody>
      </p:sp>
      <p:pic>
        <p:nvPicPr>
          <p:cNvPr id="321" name="Google Shape;321;p53"/>
          <p:cNvPicPr preferRelativeResize="0"/>
          <p:nvPr/>
        </p:nvPicPr>
        <p:blipFill>
          <a:blip r:embed="rId3">
            <a:alphaModFix/>
          </a:blip>
          <a:stretch>
            <a:fillRect/>
          </a:stretch>
        </p:blipFill>
        <p:spPr>
          <a:xfrm>
            <a:off x="274050" y="1452981"/>
            <a:ext cx="4966293" cy="3240619"/>
          </a:xfrm>
          <a:prstGeom prst="rect">
            <a:avLst/>
          </a:prstGeom>
          <a:noFill/>
          <a:ln>
            <a:noFill/>
          </a:ln>
        </p:spPr>
      </p:pic>
      <p:sp>
        <p:nvSpPr>
          <p:cNvPr id="322" name="Google Shape;322;p53"/>
          <p:cNvSpPr/>
          <p:nvPr/>
        </p:nvSpPr>
        <p:spPr>
          <a:xfrm rot="10800000">
            <a:off x="4914175" y="2242297"/>
            <a:ext cx="1818900" cy="1662000"/>
          </a:xfrm>
          <a:prstGeom prst="bentArrow">
            <a:avLst>
              <a:gd name="adj1" fmla="val 25000"/>
              <a:gd name="adj2" fmla="val 25000"/>
              <a:gd name="adj3" fmla="val 25000"/>
              <a:gd name="adj4" fmla="val 43750"/>
            </a:avLst>
          </a:prstGeom>
          <a:solidFill>
            <a:srgbClr val="6D9EE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53"/>
          <p:cNvPicPr preferRelativeResize="0"/>
          <p:nvPr/>
        </p:nvPicPr>
        <p:blipFill>
          <a:blip r:embed="rId4">
            <a:alphaModFix/>
          </a:blip>
          <a:stretch>
            <a:fillRect/>
          </a:stretch>
        </p:blipFill>
        <p:spPr>
          <a:xfrm>
            <a:off x="3983600" y="897450"/>
            <a:ext cx="3185159" cy="142940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de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932</Words>
  <Application>Microsoft Office PowerPoint</Application>
  <PresentationFormat>On-screen Show (16:9)</PresentationFormat>
  <Paragraphs>99</Paragraphs>
  <Slides>28</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Source Sans Pro</vt:lpstr>
      <vt:lpstr>Lato</vt:lpstr>
      <vt:lpstr>Roboto Slab</vt:lpstr>
      <vt:lpstr>Arial</vt:lpstr>
      <vt:lpstr>Pacifico</vt:lpstr>
      <vt:lpstr>Simple Light</vt:lpstr>
      <vt:lpstr>Cordelia template</vt:lpstr>
      <vt:lpstr>Librarians asCritical Infrastructure</vt:lpstr>
      <vt:lpstr>About Me</vt:lpstr>
      <vt:lpstr>PowerPoint Presentation</vt:lpstr>
      <vt:lpstr>PowerPoint Presentation</vt:lpstr>
      <vt:lpstr>Examples of Data Management Partnerships</vt:lpstr>
      <vt:lpstr>Metadata Consultation</vt:lpstr>
      <vt:lpstr>Data Management Plans</vt:lpstr>
      <vt:lpstr>Data Archiving and Preservation</vt:lpstr>
      <vt:lpstr>Privacy Advice</vt:lpstr>
      <vt:lpstr>Context for Data with Guides or ReadMe</vt:lpstr>
      <vt:lpstr>Library as Publisher</vt:lpstr>
      <vt:lpstr>Examples of Community Engagement Partnerships</vt:lpstr>
      <vt:lpstr> Cultivating an Ecosystem</vt:lpstr>
      <vt:lpstr>Facilitate Community Conversations</vt:lpstr>
      <vt:lpstr> User Engagement and Feedback</vt:lpstr>
      <vt:lpstr>Provide a Home for Community Events</vt:lpstr>
      <vt:lpstr> Celebrate Data through a Data Day</vt:lpstr>
      <vt:lpstr>Establish publishing priorities</vt:lpstr>
      <vt:lpstr> Data Literacy Training</vt:lpstr>
      <vt:lpstr>Data Skills Training</vt:lpstr>
      <vt:lpstr>Technical Assistance</vt:lpstr>
      <vt:lpstr> Promotion - Social Media, Newsletter, Events Calendar, Flyers, Etc.</vt:lpstr>
      <vt:lpstr>Storytelling</vt:lpstr>
      <vt:lpstr> Librarians Give Great Advice</vt:lpstr>
      <vt:lpstr>Civic Switchboard</vt:lpstr>
      <vt:lpstr>(Just enough about) The Civic Switchboard Project</vt:lpstr>
      <vt:lpstr>(Just enough about) The Civic Switchboard Project</vt:lpstr>
      <vt:lpstr>Thank You!  Check-out Civic Switchboard, and  find a friend at your library.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Fabulous Civic Switchboard</dc:title>
  <cp:lastModifiedBy>Gradeck, Robert M</cp:lastModifiedBy>
  <cp:revision>10</cp:revision>
  <dcterms:modified xsi:type="dcterms:W3CDTF">2018-11-10T13:02:07Z</dcterms:modified>
</cp:coreProperties>
</file>