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85" r:id="rId3"/>
    <p:sldId id="286" r:id="rId4"/>
    <p:sldId id="275" r:id="rId5"/>
    <p:sldId id="279" r:id="rId6"/>
    <p:sldId id="280" r:id="rId7"/>
    <p:sldId id="281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2" autoAdjust="0"/>
    <p:restoredTop sz="73160" autoAdjust="0"/>
  </p:normalViewPr>
  <p:slideViewPr>
    <p:cSldViewPr>
      <p:cViewPr varScale="1">
        <p:scale>
          <a:sx n="69" d="100"/>
          <a:sy n="69" d="100"/>
        </p:scale>
        <p:origin x="1452" y="5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A63AF-D5C2-4285-A34C-0317DB0AE00E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A90AF-B6C5-4251-949E-A0496399B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8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Franklin Gothic Book" panose="020B0503020102020204" pitchFamily="34" charset="0"/>
              </a:rPr>
              <a:t>MORPC has always provided a wide array of data resources and services to communities and residents throughout Central Ohio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Franklin Gothic Book" panose="020B0503020102020204" pitchFamily="34" charset="0"/>
              </a:rPr>
              <a:t>Sought to answer this through User Experience (UX) Research &amp; Design principles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A90AF-B6C5-4251-949E-A0496399B3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9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78" indent="-45717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Franklin Gothic Book" panose="020B0503020102020204" pitchFamily="34" charset="0"/>
              </a:rPr>
              <a:t>Fictional representations of key user groups</a:t>
            </a:r>
          </a:p>
          <a:p>
            <a:pPr marL="457178" indent="-45717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Franklin Gothic Book" panose="020B0503020102020204" pitchFamily="34" charset="0"/>
              </a:rPr>
              <a:t>Based on data and research collected about actual users</a:t>
            </a:r>
          </a:p>
          <a:p>
            <a:pPr marL="457178" indent="-45717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Franklin Gothic Book" panose="020B0503020102020204" pitchFamily="34" charset="0"/>
              </a:rPr>
              <a:t>Focus on the needs and expectations of individual user types – allowing for development of targeted resources</a:t>
            </a:r>
          </a:p>
          <a:p>
            <a:pPr marL="457178" indent="-45717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Franklin Gothic Book" panose="020B0503020102020204" pitchFamily="34" charset="0"/>
              </a:rPr>
              <a:t>Detailed characteristics, behaviors, needs &amp; challenges provide specificity to guide design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A90AF-B6C5-4251-949E-A0496399B3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90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3E68-15C5-4C94-9E62-9462AD743C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10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D7076-71C3-472A-9D84-69DAC64389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0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4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326E-3B0A-492F-B707-49B594A9BA8D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E7B6-2C7A-4FD0-9AFF-CE0770BB9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0">
        <p:cut/>
      </p:transition>
    </mc:Choice>
    <mc:Fallback>
      <p:transition advClick="0" advTm="20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326E-3B0A-492F-B707-49B594A9BA8D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E7B6-2C7A-4FD0-9AFF-CE0770BB9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0">
        <p:cut/>
      </p:transition>
    </mc:Choice>
    <mc:Fallback>
      <p:transition advClick="0" advTm="20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70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70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326E-3B0A-492F-B707-49B594A9BA8D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E7B6-2C7A-4FD0-9AFF-CE0770BB9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0">
        <p:cut/>
      </p:transition>
    </mc:Choice>
    <mc:Fallback>
      <p:transition advClick="0" advTm="20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326E-3B0A-492F-B707-49B594A9BA8D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E7B6-2C7A-4FD0-9AFF-CE0770BB9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0">
        <p:cut/>
      </p:transition>
    </mc:Choice>
    <mc:Fallback>
      <p:transition advClick="0" advTm="20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2"/>
            <a:ext cx="12435840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60"/>
            <a:ext cx="12435840" cy="18002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14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26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83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45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06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67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28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890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326E-3B0A-492F-B707-49B594A9BA8D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E7B6-2C7A-4FD0-9AFF-CE0770BB9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0">
        <p:cut/>
      </p:transition>
    </mc:Choice>
    <mc:Fallback>
      <p:transition advClick="0" advTm="20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4"/>
            <a:ext cx="646176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4"/>
            <a:ext cx="646176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326E-3B0A-492F-B707-49B594A9BA8D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E7B6-2C7A-4FD0-9AFF-CE0770BB9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0">
        <p:cut/>
      </p:transition>
    </mc:Choice>
    <mc:Fallback>
      <p:transition advClick="0" advTm="20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4" y="1842136"/>
            <a:ext cx="6464300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14" indent="0">
              <a:buNone/>
              <a:defRPr sz="2400" b="1"/>
            </a:lvl2pPr>
            <a:lvl3pPr marL="1097226" indent="0">
              <a:buNone/>
              <a:defRPr sz="2160" b="1"/>
            </a:lvl3pPr>
            <a:lvl4pPr marL="1645838" indent="0">
              <a:buNone/>
              <a:defRPr sz="1920" b="1"/>
            </a:lvl4pPr>
            <a:lvl5pPr marL="2194451" indent="0">
              <a:buNone/>
              <a:defRPr sz="1920" b="1"/>
            </a:lvl5pPr>
            <a:lvl6pPr marL="2743063" indent="0">
              <a:buNone/>
              <a:defRPr sz="1920" b="1"/>
            </a:lvl6pPr>
            <a:lvl7pPr marL="3291677" indent="0">
              <a:buNone/>
              <a:defRPr sz="1920" b="1"/>
            </a:lvl7pPr>
            <a:lvl8pPr marL="3840288" indent="0">
              <a:buNone/>
              <a:defRPr sz="1920" b="1"/>
            </a:lvl8pPr>
            <a:lvl9pPr marL="4388902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4" y="2609850"/>
            <a:ext cx="6464300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4" y="1842136"/>
            <a:ext cx="6466840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14" indent="0">
              <a:buNone/>
              <a:defRPr sz="2400" b="1"/>
            </a:lvl2pPr>
            <a:lvl3pPr marL="1097226" indent="0">
              <a:buNone/>
              <a:defRPr sz="2160" b="1"/>
            </a:lvl3pPr>
            <a:lvl4pPr marL="1645838" indent="0">
              <a:buNone/>
              <a:defRPr sz="1920" b="1"/>
            </a:lvl4pPr>
            <a:lvl5pPr marL="2194451" indent="0">
              <a:buNone/>
              <a:defRPr sz="1920" b="1"/>
            </a:lvl5pPr>
            <a:lvl6pPr marL="2743063" indent="0">
              <a:buNone/>
              <a:defRPr sz="1920" b="1"/>
            </a:lvl6pPr>
            <a:lvl7pPr marL="3291677" indent="0">
              <a:buNone/>
              <a:defRPr sz="1920" b="1"/>
            </a:lvl7pPr>
            <a:lvl8pPr marL="3840288" indent="0">
              <a:buNone/>
              <a:defRPr sz="1920" b="1"/>
            </a:lvl8pPr>
            <a:lvl9pPr marL="4388902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4" y="2609850"/>
            <a:ext cx="6466840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326E-3B0A-492F-B707-49B594A9BA8D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E7B6-2C7A-4FD0-9AFF-CE0770BB9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0">
        <p:cut/>
      </p:transition>
    </mc:Choice>
    <mc:Fallback>
      <p:transition advClick="0" advTm="20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326E-3B0A-492F-B707-49B594A9BA8D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E7B6-2C7A-4FD0-9AFF-CE0770BB9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0">
        <p:cut/>
      </p:transition>
    </mc:Choice>
    <mc:Fallback>
      <p:transition advClick="0" advTm="20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326E-3B0A-492F-B707-49B594A9BA8D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E7B6-2C7A-4FD0-9AFF-CE0770BB9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0">
        <p:cut/>
      </p:transition>
    </mc:Choice>
    <mc:Fallback>
      <p:transition advClick="0" advTm="20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4" y="327660"/>
            <a:ext cx="4813301" cy="1394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2" y="327664"/>
            <a:ext cx="8178802" cy="7023736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4" y="1722124"/>
            <a:ext cx="4813301" cy="5629276"/>
          </a:xfrm>
        </p:spPr>
        <p:txBody>
          <a:bodyPr/>
          <a:lstStyle>
            <a:lvl1pPr marL="0" indent="0">
              <a:buNone/>
              <a:defRPr sz="1680"/>
            </a:lvl1pPr>
            <a:lvl2pPr marL="548614" indent="0">
              <a:buNone/>
              <a:defRPr sz="1440"/>
            </a:lvl2pPr>
            <a:lvl3pPr marL="1097226" indent="0">
              <a:buNone/>
              <a:defRPr sz="1200"/>
            </a:lvl3pPr>
            <a:lvl4pPr marL="1645838" indent="0">
              <a:buNone/>
              <a:defRPr sz="1080"/>
            </a:lvl4pPr>
            <a:lvl5pPr marL="2194451" indent="0">
              <a:buNone/>
              <a:defRPr sz="1080"/>
            </a:lvl5pPr>
            <a:lvl6pPr marL="2743063" indent="0">
              <a:buNone/>
              <a:defRPr sz="1080"/>
            </a:lvl6pPr>
            <a:lvl7pPr marL="3291677" indent="0">
              <a:buNone/>
              <a:defRPr sz="1080"/>
            </a:lvl7pPr>
            <a:lvl8pPr marL="3840288" indent="0">
              <a:buNone/>
              <a:defRPr sz="1080"/>
            </a:lvl8pPr>
            <a:lvl9pPr marL="4388902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326E-3B0A-492F-B707-49B594A9BA8D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E7B6-2C7A-4FD0-9AFF-CE0770BB9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0">
        <p:cut/>
      </p:transition>
    </mc:Choice>
    <mc:Fallback>
      <p:transition advClick="0" advTm="20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0" y="5760721"/>
            <a:ext cx="877824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0" y="735330"/>
            <a:ext cx="8778240" cy="4937760"/>
          </a:xfrm>
        </p:spPr>
        <p:txBody>
          <a:bodyPr/>
          <a:lstStyle>
            <a:lvl1pPr marL="0" indent="0">
              <a:buNone/>
              <a:defRPr sz="3840"/>
            </a:lvl1pPr>
            <a:lvl2pPr marL="548614" indent="0">
              <a:buNone/>
              <a:defRPr sz="3360"/>
            </a:lvl2pPr>
            <a:lvl3pPr marL="1097226" indent="0">
              <a:buNone/>
              <a:defRPr sz="2880"/>
            </a:lvl3pPr>
            <a:lvl4pPr marL="1645838" indent="0">
              <a:buNone/>
              <a:defRPr sz="2400"/>
            </a:lvl4pPr>
            <a:lvl5pPr marL="2194451" indent="0">
              <a:buNone/>
              <a:defRPr sz="2400"/>
            </a:lvl5pPr>
            <a:lvl6pPr marL="2743063" indent="0">
              <a:buNone/>
              <a:defRPr sz="2400"/>
            </a:lvl6pPr>
            <a:lvl7pPr marL="3291677" indent="0">
              <a:buNone/>
              <a:defRPr sz="2400"/>
            </a:lvl7pPr>
            <a:lvl8pPr marL="3840288" indent="0">
              <a:buNone/>
              <a:defRPr sz="2400"/>
            </a:lvl8pPr>
            <a:lvl9pPr marL="438890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0" y="6440807"/>
            <a:ext cx="8778240" cy="965834"/>
          </a:xfrm>
        </p:spPr>
        <p:txBody>
          <a:bodyPr/>
          <a:lstStyle>
            <a:lvl1pPr marL="0" indent="0">
              <a:buNone/>
              <a:defRPr sz="1680"/>
            </a:lvl1pPr>
            <a:lvl2pPr marL="548614" indent="0">
              <a:buNone/>
              <a:defRPr sz="1440"/>
            </a:lvl2pPr>
            <a:lvl3pPr marL="1097226" indent="0">
              <a:buNone/>
              <a:defRPr sz="1200"/>
            </a:lvl3pPr>
            <a:lvl4pPr marL="1645838" indent="0">
              <a:buNone/>
              <a:defRPr sz="1080"/>
            </a:lvl4pPr>
            <a:lvl5pPr marL="2194451" indent="0">
              <a:buNone/>
              <a:defRPr sz="1080"/>
            </a:lvl5pPr>
            <a:lvl6pPr marL="2743063" indent="0">
              <a:buNone/>
              <a:defRPr sz="1080"/>
            </a:lvl6pPr>
            <a:lvl7pPr marL="3291677" indent="0">
              <a:buNone/>
              <a:defRPr sz="1080"/>
            </a:lvl7pPr>
            <a:lvl8pPr marL="3840288" indent="0">
              <a:buNone/>
              <a:defRPr sz="1080"/>
            </a:lvl8pPr>
            <a:lvl9pPr marL="4388902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326E-3B0A-492F-B707-49B594A9BA8D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E7B6-2C7A-4FD0-9AFF-CE0770BB9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0">
        <p:cut/>
      </p:transition>
    </mc:Choice>
    <mc:Fallback>
      <p:transition advClick="0" advTm="20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4"/>
            <a:ext cx="13167360" cy="543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3326E-3B0A-492F-B707-49B594A9BA8D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3E7B6-2C7A-4FD0-9AFF-CE0770BB9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0" advClick="0" advTm="20000">
        <p:cut/>
      </p:transition>
    </mc:Choice>
    <mc:Fallback>
      <p:transition advClick="0" advTm="20000">
        <p:cut/>
      </p:transition>
    </mc:Fallback>
  </mc:AlternateContent>
  <p:txStyles>
    <p:titleStyle>
      <a:lvl1pPr algn="ctr" defTabSz="1097226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61" indent="-411461" algn="l" defTabSz="1097226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496" indent="-342883" algn="l" defTabSz="1097226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33" indent="-274306" algn="l" defTabSz="1097226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144" indent="-274306" algn="l" defTabSz="10972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756" indent="-274306" algn="l" defTabSz="109722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369" indent="-274306" algn="l" defTabSz="10972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982" indent="-274306" algn="l" defTabSz="10972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595" indent="-274306" algn="l" defTabSz="10972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07" indent="-274306" algn="l" defTabSz="10972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4" algn="l" defTabSz="10972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26" algn="l" defTabSz="10972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38" algn="l" defTabSz="10972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51" algn="l" defTabSz="10972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63" algn="l" defTabSz="10972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677" algn="l" defTabSz="10972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288" algn="l" defTabSz="10972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02" algn="l" defTabSz="10972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14173200" cy="7772400"/>
          </a:xfrm>
          <a:prstGeom prst="roundRect">
            <a:avLst>
              <a:gd name="adj" fmla="val 2412"/>
            </a:avLst>
          </a:prstGeom>
          <a:solidFill>
            <a:srgbClr val="0B3E5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592">
              <a:latin typeface="+mj-lt"/>
            </a:endParaRPr>
          </a:p>
        </p:txBody>
      </p:sp>
      <p:pic>
        <p:nvPicPr>
          <p:cNvPr id="16386" name="Picture 1" descr="MORPC_RGB_Reverse_Primary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59" y="4779139"/>
            <a:ext cx="3599771" cy="264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914400" y="1005841"/>
            <a:ext cx="13301208" cy="33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chemeClr val="bg1"/>
                </a:solidFill>
                <a:latin typeface="+mj-lt"/>
              </a:rPr>
              <a:t>MORPC Data 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User Personas</a:t>
            </a:r>
          </a:p>
          <a:p>
            <a:pPr>
              <a:lnSpc>
                <a:spcPct val="90000"/>
              </a:lnSpc>
            </a:pPr>
            <a:endParaRPr lang="en-US" sz="384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endParaRPr lang="en-US" sz="384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NNIP Partner Meeting – Idea Showcase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endParaRPr lang="en-US" sz="40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May 11,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2018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0">
        <p:cut/>
      </p:transition>
    </mc:Choice>
    <mc:Fallback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8595360" y="310896"/>
            <a:ext cx="4645152" cy="3657600"/>
            <a:chOff x="3886201" y="5181600"/>
            <a:chExt cx="2963350" cy="2028674"/>
          </a:xfrm>
        </p:grpSpPr>
        <p:grpSp>
          <p:nvGrpSpPr>
            <p:cNvPr id="42" name="Group 41"/>
            <p:cNvGrpSpPr/>
            <p:nvPr/>
          </p:nvGrpSpPr>
          <p:grpSpPr>
            <a:xfrm>
              <a:off x="3895074" y="5321168"/>
              <a:ext cx="2954477" cy="1889106"/>
              <a:chOff x="150884" y="293278"/>
              <a:chExt cx="2516115" cy="1230722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61540" y="293278"/>
                <a:ext cx="2505459" cy="1230722"/>
              </a:xfrm>
              <a:prstGeom prst="rect">
                <a:avLst/>
              </a:prstGeom>
              <a:solidFill>
                <a:schemeClr val="bg1">
                  <a:alpha val="41000"/>
                </a:schemeClr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150884" y="378668"/>
                <a:ext cx="2508944" cy="1072291"/>
                <a:chOff x="1336444" y="5634190"/>
                <a:chExt cx="3184181" cy="1106137"/>
              </a:xfrm>
            </p:grpSpPr>
            <p:sp>
              <p:nvSpPr>
                <p:cNvPr id="54" name="Rounded Rectangle 53"/>
                <p:cNvSpPr/>
                <p:nvPr/>
              </p:nvSpPr>
              <p:spPr>
                <a:xfrm rot="5400000">
                  <a:off x="2847207" y="4857504"/>
                  <a:ext cx="182880" cy="2651760"/>
                </a:xfrm>
                <a:prstGeom prst="roundRect">
                  <a:avLst/>
                </a:prstGeom>
                <a:solidFill>
                  <a:srgbClr val="9AD2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1577501" y="6127840"/>
                  <a:ext cx="2637558" cy="1032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User-Ready Formatting (e.g. charts, graphs, reports)</a:t>
                  </a:r>
                </a:p>
              </p:txBody>
            </p:sp>
            <p:sp>
              <p:nvSpPr>
                <p:cNvPr id="56" name="Rounded Rectangle 55"/>
                <p:cNvSpPr/>
                <p:nvPr/>
              </p:nvSpPr>
              <p:spPr>
                <a:xfrm rot="5400000">
                  <a:off x="2847207" y="5323005"/>
                  <a:ext cx="182880" cy="2651760"/>
                </a:xfrm>
                <a:prstGeom prst="roundRect">
                  <a:avLst/>
                </a:prstGeom>
                <a:solidFill>
                  <a:srgbClr val="C8B9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ounded Rectangle 56"/>
                <p:cNvSpPr/>
                <p:nvPr/>
              </p:nvSpPr>
              <p:spPr>
                <a:xfrm rot="5400000">
                  <a:off x="2847207" y="4632960"/>
                  <a:ext cx="182880" cy="2651760"/>
                </a:xfrm>
                <a:prstGeom prst="roundRect">
                  <a:avLst/>
                </a:prstGeom>
                <a:solidFill>
                  <a:srgbClr val="CCE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1613856" y="5886660"/>
                  <a:ext cx="2650671" cy="1032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Specificity (answers a question about a place, exactly)</a:t>
                  </a:r>
                </a:p>
              </p:txBody>
            </p:sp>
            <p:sp>
              <p:nvSpPr>
                <p:cNvPr id="59" name="Rounded Rectangle 58"/>
                <p:cNvSpPr/>
                <p:nvPr/>
              </p:nvSpPr>
              <p:spPr>
                <a:xfrm rot="5400000">
                  <a:off x="2840423" y="5091108"/>
                  <a:ext cx="182880" cy="2651760"/>
                </a:xfrm>
                <a:prstGeom prst="roundRect">
                  <a:avLst/>
                </a:prstGeom>
                <a:solidFill>
                  <a:srgbClr val="DD9A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1600476" y="6352968"/>
                  <a:ext cx="2650672" cy="1032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Detail (geographic and attributes)</a:t>
                  </a:r>
                </a:p>
              </p:txBody>
            </p:sp>
            <p:sp>
              <p:nvSpPr>
                <p:cNvPr id="61" name="Rounded Rectangle 60"/>
                <p:cNvSpPr/>
                <p:nvPr/>
              </p:nvSpPr>
              <p:spPr>
                <a:xfrm rot="5400000">
                  <a:off x="2846707" y="4400087"/>
                  <a:ext cx="182880" cy="2651760"/>
                </a:xfrm>
                <a:prstGeom prst="roundRect">
                  <a:avLst/>
                </a:prstGeom>
                <a:solidFill>
                  <a:srgbClr val="80D8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1586583" y="5663866"/>
                  <a:ext cx="2637558" cy="1032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Expert Guidance</a:t>
                  </a:r>
                </a:p>
              </p:txBody>
            </p:sp>
            <p:sp>
              <p:nvSpPr>
                <p:cNvPr id="63" name="Round Same Side Corner Rectangle 62"/>
                <p:cNvSpPr/>
                <p:nvPr/>
              </p:nvSpPr>
              <p:spPr>
                <a:xfrm rot="16200000">
                  <a:off x="890109" y="6080525"/>
                  <a:ext cx="1106136" cy="213465"/>
                </a:xfrm>
                <a:prstGeom prst="round2SameRect">
                  <a:avLst/>
                </a:prstGeom>
                <a:solidFill>
                  <a:srgbClr val="BFD9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ound Same Side Corner Rectangle 63"/>
                <p:cNvSpPr/>
                <p:nvPr/>
              </p:nvSpPr>
              <p:spPr>
                <a:xfrm rot="5400000">
                  <a:off x="3860993" y="6080695"/>
                  <a:ext cx="1105799" cy="213465"/>
                </a:xfrm>
                <a:prstGeom prst="round2SameRect">
                  <a:avLst/>
                </a:prstGeom>
                <a:solidFill>
                  <a:srgbClr val="BFD9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1577209" y="6581987"/>
                  <a:ext cx="2650671" cy="1032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Machine-Readability</a:t>
                  </a: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 rot="16200000">
                  <a:off x="933109" y="6090166"/>
                  <a:ext cx="1060916" cy="190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LOW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 rot="5400000">
                  <a:off x="3857715" y="6090097"/>
                  <a:ext cx="1088858" cy="190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HIGH</a:t>
                  </a:r>
                </a:p>
              </p:txBody>
            </p:sp>
          </p:grpSp>
        </p:grpSp>
        <p:sp>
          <p:nvSpPr>
            <p:cNvPr id="46" name="Isosceles Triangle 45"/>
            <p:cNvSpPr/>
            <p:nvPr/>
          </p:nvSpPr>
          <p:spPr>
            <a:xfrm>
              <a:off x="4173279" y="7036757"/>
              <a:ext cx="134214" cy="104950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6096000" y="6329490"/>
              <a:ext cx="134214" cy="104950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/>
          </p:nvSpPr>
          <p:spPr>
            <a:xfrm>
              <a:off x="6019800" y="5639174"/>
              <a:ext cx="134214" cy="104950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sceles Triangle 48"/>
            <p:cNvSpPr/>
            <p:nvPr/>
          </p:nvSpPr>
          <p:spPr>
            <a:xfrm>
              <a:off x="5867400" y="5991138"/>
              <a:ext cx="134214" cy="104950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886201" y="5181600"/>
              <a:ext cx="2954931" cy="170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USER DATA NEEDS</a:t>
              </a:r>
              <a:endParaRPr lang="en-US" sz="1800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Isosceles Triangle 50"/>
            <p:cNvSpPr/>
            <p:nvPr/>
          </p:nvSpPr>
          <p:spPr>
            <a:xfrm>
              <a:off x="5257800" y="6683786"/>
              <a:ext cx="134214" cy="104950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4" b="21700"/>
          <a:stretch/>
        </p:blipFill>
        <p:spPr>
          <a:xfrm>
            <a:off x="0" y="0"/>
            <a:ext cx="7040880" cy="4146296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8580" y="52736"/>
            <a:ext cx="1028700" cy="564485"/>
            <a:chOff x="-2209800" y="381000"/>
            <a:chExt cx="1482177" cy="813324"/>
          </a:xfrm>
        </p:grpSpPr>
        <p:sp>
          <p:nvSpPr>
            <p:cNvPr id="44" name="Rectangle 43"/>
            <p:cNvSpPr/>
            <p:nvPr/>
          </p:nvSpPr>
          <p:spPr>
            <a:xfrm>
              <a:off x="-2209800" y="384940"/>
              <a:ext cx="1480097" cy="809384"/>
            </a:xfrm>
            <a:prstGeom prst="rect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44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09800" y="381000"/>
              <a:ext cx="1482177" cy="813324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3716" y="3276600"/>
            <a:ext cx="6990588" cy="121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Engaged </a:t>
            </a:r>
            <a:r>
              <a:rPr lang="en-US" sz="2400" b="1" dirty="0" smtClean="0">
                <a:solidFill>
                  <a:schemeClr val="bg1"/>
                </a:solidFill>
              </a:rPr>
              <a:t>Elaine          </a:t>
            </a:r>
            <a:r>
              <a:rPr lang="en-US" sz="2400" b="1" dirty="0" err="1">
                <a:solidFill>
                  <a:schemeClr val="bg1"/>
                </a:solidFill>
              </a:rPr>
              <a:t>Insightful│Determined│Energetic</a:t>
            </a:r>
            <a:endParaRPr lang="en-US" sz="2400" b="1" dirty="0">
              <a:solidFill>
                <a:schemeClr val="bg1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1440" dirty="0" smtClean="0">
                <a:solidFill>
                  <a:schemeClr val="bg1"/>
                </a:solidFill>
              </a:rPr>
              <a:t>    </a:t>
            </a:r>
            <a:r>
              <a:rPr lang="en-US" sz="1600" b="1" dirty="0">
                <a:solidFill>
                  <a:schemeClr val="bg1"/>
                </a:solidFill>
              </a:rPr>
              <a:t>World Traveler. Can handle much spicier food than you.</a:t>
            </a:r>
          </a:p>
          <a:p>
            <a:pPr algn="r">
              <a:spcBef>
                <a:spcPts val="1200"/>
              </a:spcBef>
            </a:pPr>
            <a:endParaRPr lang="en-US" sz="126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2609" y="5169456"/>
            <a:ext cx="59207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Behaviors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Follows local news to keep up with happenings in the community.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Uses apps to navigate when getting around town.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Engaged in neighborhood civic group.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Frequently attends public meetings.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Uses social media to discuss local and national politics.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35298" y="5169456"/>
            <a:ext cx="71627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Needs &amp; Challenges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Looking for new ways to use technology to simplify daily life.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Would like to see data about her community—things like property sales and development plans—in an accessible format.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Likes to share data from the news and reports, but wants to feel confident in her sources.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716" y="4262298"/>
            <a:ext cx="8139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Retiree, neighborhood advocate, watershed protection group board member. Seeks to engage in participatory analysis about areas of expertise.</a:t>
            </a:r>
          </a:p>
        </p:txBody>
      </p:sp>
    </p:spTree>
    <p:extLst>
      <p:ext uri="{BB962C8B-B14F-4D97-AF65-F5344CB8AC3E}">
        <p14:creationId xmlns:p14="http://schemas.microsoft.com/office/powerpoint/2010/main" val="347221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0">
        <p:cut/>
      </p:transition>
    </mc:Choice>
    <mc:Fallback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nother_woman.jpg"/>
          <p:cNvPicPr>
            <a:picLocks noChangeAspect="1"/>
          </p:cNvPicPr>
          <p:nvPr/>
        </p:nvPicPr>
        <p:blipFill rotWithShape="1">
          <a:blip r:embed="rId2" cstate="print"/>
          <a:srcRect t="5588" b="20361"/>
          <a:stretch/>
        </p:blipFill>
        <p:spPr>
          <a:xfrm>
            <a:off x="0" y="0"/>
            <a:ext cx="7040880" cy="4146296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8580" y="52736"/>
            <a:ext cx="1028700" cy="564485"/>
            <a:chOff x="-2209800" y="381000"/>
            <a:chExt cx="1482177" cy="813324"/>
          </a:xfrm>
        </p:grpSpPr>
        <p:sp>
          <p:nvSpPr>
            <p:cNvPr id="44" name="Rectangle 43"/>
            <p:cNvSpPr/>
            <p:nvPr/>
          </p:nvSpPr>
          <p:spPr>
            <a:xfrm>
              <a:off x="-2209800" y="384940"/>
              <a:ext cx="1480097" cy="809384"/>
            </a:xfrm>
            <a:prstGeom prst="rect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44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09800" y="381000"/>
              <a:ext cx="1482177" cy="813324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3716" y="3276600"/>
            <a:ext cx="6990588" cy="121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Decisive Delaney           </a:t>
            </a:r>
            <a:r>
              <a:rPr lang="en-US" sz="2400" b="1" dirty="0" err="1" smtClean="0">
                <a:solidFill>
                  <a:schemeClr val="bg1"/>
                </a:solidFill>
              </a:rPr>
              <a:t>Enthusiastic│Organized│Direct</a:t>
            </a:r>
            <a:endParaRPr lang="en-US" sz="2400" b="1" dirty="0">
              <a:solidFill>
                <a:schemeClr val="bg1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1440" dirty="0" smtClean="0">
                <a:solidFill>
                  <a:schemeClr val="bg1"/>
                </a:solidFill>
              </a:rPr>
              <a:t>    </a:t>
            </a:r>
            <a:r>
              <a:rPr lang="en-US" sz="1600" b="1" dirty="0">
                <a:solidFill>
                  <a:schemeClr val="bg1"/>
                </a:solidFill>
              </a:rPr>
              <a:t>Has two Dachshunds named Oscar Mayer and Nathan.</a:t>
            </a:r>
          </a:p>
          <a:p>
            <a:pPr algn="r">
              <a:spcBef>
                <a:spcPts val="1200"/>
              </a:spcBef>
            </a:pPr>
            <a:endParaRPr lang="en-US" sz="126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2609" y="5169456"/>
            <a:ext cx="592074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Behaviors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Reaches out to regional data providers to find information that addresses a particular issue in her village.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Talks regularly to constituents and stakeholders with an interest in development in her community.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Reads news about the region regularly.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Attends presentations about regional planning and development issues and reads reports.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35298" y="5169456"/>
            <a:ext cx="71627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Needs &amp; Challenges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Analysis to aid in choosing and communicating the impact of public projects.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Would like an easy way to find stats, charts and graphs specific to her village.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Understanding projects, initiatives and trends in the region and how they impact her community.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717" y="4262298"/>
            <a:ext cx="7027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Elected village council member. Looks for accessible data to inform decisions and communicate with residents.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595362" y="310896"/>
            <a:ext cx="4631944" cy="3657600"/>
            <a:chOff x="8595362" y="310896"/>
            <a:chExt cx="4631944" cy="3657600"/>
          </a:xfrm>
        </p:grpSpPr>
        <p:sp>
          <p:nvSpPr>
            <p:cNvPr id="75" name="Rectangle 74"/>
            <p:cNvSpPr/>
            <p:nvPr/>
          </p:nvSpPr>
          <p:spPr>
            <a:xfrm>
              <a:off x="8628789" y="562530"/>
              <a:ext cx="4598517" cy="3405966"/>
            </a:xfrm>
            <a:prstGeom prst="rect">
              <a:avLst/>
            </a:prstGeom>
            <a:solidFill>
              <a:schemeClr val="bg1">
                <a:alpha val="41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 rot="5400000">
              <a:off x="10680999" y="354740"/>
              <a:ext cx="490626" cy="3834934"/>
            </a:xfrm>
            <a:prstGeom prst="roundRect">
              <a:avLst/>
            </a:prstGeom>
            <a:solidFill>
              <a:srgbClr val="9AD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 rot="5400000">
              <a:off x="10680999" y="1603574"/>
              <a:ext cx="490626" cy="3834934"/>
            </a:xfrm>
            <a:prstGeom prst="roundRect">
              <a:avLst/>
            </a:prstGeom>
            <a:solidFill>
              <a:srgbClr val="C8B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 rot="5400000">
              <a:off x="10680999" y="-247661"/>
              <a:ext cx="490626" cy="3834934"/>
            </a:xfrm>
            <a:prstGeom prst="roundRect">
              <a:avLst/>
            </a:prstGeom>
            <a:solidFill>
              <a:srgbClr val="CCE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 rot="5400000">
              <a:off x="10671188" y="981446"/>
              <a:ext cx="490626" cy="3834934"/>
            </a:xfrm>
            <a:prstGeom prst="roundRect">
              <a:avLst/>
            </a:prstGeom>
            <a:solidFill>
              <a:srgbClr val="DD9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 rot="5400000">
              <a:off x="10680276" y="-872407"/>
              <a:ext cx="490626" cy="3834934"/>
            </a:xfrm>
            <a:prstGeom prst="roundRect">
              <a:avLst/>
            </a:prstGeom>
            <a:solidFill>
              <a:srgbClr val="80D8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 Same Side Corner Rectangle 85"/>
            <p:cNvSpPr/>
            <p:nvPr/>
          </p:nvSpPr>
          <p:spPr>
            <a:xfrm rot="16200000">
              <a:off x="7279830" y="2128243"/>
              <a:ext cx="2967513" cy="308710"/>
            </a:xfrm>
            <a:prstGeom prst="round2SameRect">
              <a:avLst/>
            </a:prstGeom>
            <a:solidFill>
              <a:srgbClr val="BFD9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 Same Side Corner Rectangle 86"/>
            <p:cNvSpPr/>
            <p:nvPr/>
          </p:nvSpPr>
          <p:spPr>
            <a:xfrm rot="5400000">
              <a:off x="11576485" y="2128700"/>
              <a:ext cx="2966609" cy="308710"/>
            </a:xfrm>
            <a:prstGeom prst="round2SameRect">
              <a:avLst/>
            </a:prstGeom>
            <a:solidFill>
              <a:srgbClr val="BFD9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8957422" y="868680"/>
              <a:ext cx="3886357" cy="2740110"/>
              <a:chOff x="8957422" y="917489"/>
              <a:chExt cx="3886357" cy="2740110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8957844" y="2162226"/>
                <a:ext cx="38143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User-Ready Formatting (e.g. charts, graphs, reports)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9010420" y="1515195"/>
                <a:ext cx="38333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Specificity (answers a question about a place, exactly)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8991070" y="2766194"/>
                <a:ext cx="38333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Detail (geographic and attributes)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8970978" y="917489"/>
                <a:ext cx="38143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Expert Guidance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8957422" y="3380600"/>
                <a:ext cx="38333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Machine-Readability</a:t>
                </a:r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 rot="16200000">
              <a:off x="7369975" y="2139818"/>
              <a:ext cx="2846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LOW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 rot="5400000">
              <a:off x="11582218" y="2139633"/>
              <a:ext cx="2921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HIGH</a:t>
              </a: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9044087" y="3655653"/>
              <a:ext cx="209787" cy="189220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/>
            <p:cNvSpPr/>
            <p:nvPr/>
          </p:nvSpPr>
          <p:spPr>
            <a:xfrm>
              <a:off x="12288388" y="2380486"/>
              <a:ext cx="209787" cy="189220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/>
          </p:nvSpPr>
          <p:spPr>
            <a:xfrm>
              <a:off x="12288388" y="1135880"/>
              <a:ext cx="209787" cy="189220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1"/>
            <p:cNvSpPr/>
            <p:nvPr/>
          </p:nvSpPr>
          <p:spPr>
            <a:xfrm>
              <a:off x="12288388" y="1770453"/>
              <a:ext cx="209787" cy="189220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595362" y="310896"/>
              <a:ext cx="4618784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USER DATA NEEDS</a:t>
              </a:r>
              <a:endParaRPr lang="en-US" sz="1800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Isosceles Triangle 73"/>
            <p:cNvSpPr/>
            <p:nvPr/>
          </p:nvSpPr>
          <p:spPr>
            <a:xfrm>
              <a:off x="9191620" y="3019264"/>
              <a:ext cx="209787" cy="189220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44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0">
        <p:cut/>
      </p:transition>
    </mc:Choice>
    <mc:Fallback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475" b="10808"/>
          <a:stretch/>
        </p:blipFill>
        <p:spPr>
          <a:xfrm>
            <a:off x="0" y="-152400"/>
            <a:ext cx="7040880" cy="430276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8580" y="52736"/>
            <a:ext cx="1028700" cy="564485"/>
            <a:chOff x="-2209800" y="381000"/>
            <a:chExt cx="1482177" cy="813324"/>
          </a:xfrm>
        </p:grpSpPr>
        <p:sp>
          <p:nvSpPr>
            <p:cNvPr id="44" name="Rectangle 43"/>
            <p:cNvSpPr/>
            <p:nvPr/>
          </p:nvSpPr>
          <p:spPr>
            <a:xfrm>
              <a:off x="-2209800" y="384940"/>
              <a:ext cx="1480097" cy="809384"/>
            </a:xfrm>
            <a:prstGeom prst="rect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44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09800" y="381000"/>
              <a:ext cx="1482177" cy="813324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3716" y="3276600"/>
            <a:ext cx="6990588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Hopeful </a:t>
            </a:r>
            <a:r>
              <a:rPr lang="en-US" sz="2400" b="1" dirty="0" smtClean="0">
                <a:solidFill>
                  <a:schemeClr val="bg1"/>
                </a:solidFill>
              </a:rPr>
              <a:t>Hadiya                           </a:t>
            </a:r>
            <a:r>
              <a:rPr lang="en-US" sz="2400" b="1" dirty="0" err="1" smtClean="0">
                <a:solidFill>
                  <a:schemeClr val="bg1"/>
                </a:solidFill>
              </a:rPr>
              <a:t>Sincere</a:t>
            </a:r>
            <a:r>
              <a:rPr lang="en-US" sz="2400" b="1" dirty="0" err="1">
                <a:solidFill>
                  <a:schemeClr val="bg1"/>
                </a:solidFill>
              </a:rPr>
              <a:t>│Loyal│</a:t>
            </a:r>
            <a:r>
              <a:rPr lang="en-US" sz="2400" b="1" dirty="0" err="1" smtClean="0">
                <a:solidFill>
                  <a:schemeClr val="bg1"/>
                </a:solidFill>
              </a:rPr>
              <a:t>Eloquent</a:t>
            </a:r>
            <a:endParaRPr lang="en-US" sz="2400" b="1" dirty="0">
              <a:solidFill>
                <a:schemeClr val="bg1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1440" dirty="0" smtClean="0">
                <a:solidFill>
                  <a:schemeClr val="bg1"/>
                </a:solidFill>
              </a:rPr>
              <a:t>    </a:t>
            </a:r>
            <a:r>
              <a:rPr lang="en-US" sz="1600" b="1" dirty="0">
                <a:solidFill>
                  <a:schemeClr val="bg1"/>
                </a:solidFill>
              </a:rPr>
              <a:t>Debate </a:t>
            </a:r>
            <a:r>
              <a:rPr lang="en-US" sz="1600" b="1" dirty="0" smtClean="0">
                <a:solidFill>
                  <a:schemeClr val="bg1"/>
                </a:solidFill>
              </a:rPr>
              <a:t>champion. </a:t>
            </a:r>
            <a:r>
              <a:rPr lang="en-US" sz="1600" b="1" dirty="0">
                <a:solidFill>
                  <a:schemeClr val="bg1"/>
                </a:solidFill>
              </a:rPr>
              <a:t>Can and will beat your argument.</a:t>
            </a:r>
            <a:endParaRPr lang="en-US" sz="126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2609" y="5169456"/>
            <a:ext cx="59207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Behaviors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Passionate about her work, advocates for affordable housing on and off the clock.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Writes grants to secure funding.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Attends regional events to network and stay current.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Uses government and nonprofit-produced reports and resources in her work.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35298" y="5169456"/>
            <a:ext cx="71627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Needs &amp; Challenges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Needs data about neighborhood housing.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Always seeking better ways to identify and justify areas with funding needs.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Looks for data to help tell stories about health and safety outcomes related to housing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Wishes she had time and resources to do her own neighborhood surveys, instead of always relying on small-sample Federal demographic data.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716" y="4262298"/>
            <a:ext cx="7149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Affordable housing nonprofit employee. Wants to understand and communicate housing needs, and demonstrate program impacts.</a:t>
            </a:r>
          </a:p>
          <a:p>
            <a:pPr algn="ctr"/>
            <a:r>
              <a:rPr lang="en-US" sz="2000" b="1" dirty="0" smtClean="0"/>
              <a:t> </a:t>
            </a:r>
            <a:endParaRPr lang="en-US" sz="2000" b="1" dirty="0"/>
          </a:p>
        </p:txBody>
      </p:sp>
      <p:grpSp>
        <p:nvGrpSpPr>
          <p:cNvPr id="35" name="Group 34"/>
          <p:cNvGrpSpPr/>
          <p:nvPr/>
        </p:nvGrpSpPr>
        <p:grpSpPr>
          <a:xfrm>
            <a:off x="8595362" y="310896"/>
            <a:ext cx="4631944" cy="3657600"/>
            <a:chOff x="3886201" y="5181600"/>
            <a:chExt cx="2963350" cy="2028674"/>
          </a:xfrm>
        </p:grpSpPr>
        <p:grpSp>
          <p:nvGrpSpPr>
            <p:cNvPr id="40" name="Group 39"/>
            <p:cNvGrpSpPr/>
            <p:nvPr/>
          </p:nvGrpSpPr>
          <p:grpSpPr>
            <a:xfrm>
              <a:off x="3895074" y="5321168"/>
              <a:ext cx="2954477" cy="1889106"/>
              <a:chOff x="3895074" y="5321168"/>
              <a:chExt cx="2954477" cy="1889106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895074" y="5321168"/>
                <a:ext cx="2954477" cy="1889106"/>
                <a:chOff x="150884" y="293278"/>
                <a:chExt cx="2516115" cy="1230722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161540" y="293278"/>
                  <a:ext cx="2505459" cy="1230722"/>
                </a:xfrm>
                <a:prstGeom prst="rect">
                  <a:avLst/>
                </a:prstGeom>
                <a:solidFill>
                  <a:schemeClr val="bg1">
                    <a:alpha val="41000"/>
                  </a:schemeClr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2" name="Group 51"/>
                <p:cNvGrpSpPr/>
                <p:nvPr/>
              </p:nvGrpSpPr>
              <p:grpSpPr>
                <a:xfrm>
                  <a:off x="150884" y="378668"/>
                  <a:ext cx="2508944" cy="1072291"/>
                  <a:chOff x="1336444" y="5634190"/>
                  <a:chExt cx="3184181" cy="1106137"/>
                </a:xfrm>
              </p:grpSpPr>
              <p:sp>
                <p:nvSpPr>
                  <p:cNvPr id="53" name="Rounded Rectangle 52"/>
                  <p:cNvSpPr/>
                  <p:nvPr/>
                </p:nvSpPr>
                <p:spPr>
                  <a:xfrm rot="5400000">
                    <a:off x="2847207" y="4857504"/>
                    <a:ext cx="182880" cy="2651760"/>
                  </a:xfrm>
                  <a:prstGeom prst="roundRect">
                    <a:avLst/>
                  </a:prstGeom>
                  <a:solidFill>
                    <a:srgbClr val="9AD2E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1577501" y="6142389"/>
                    <a:ext cx="2637558" cy="1032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User-Ready Formatting (e.g. charts, graphs, reports)</a:t>
                    </a:r>
                  </a:p>
                </p:txBody>
              </p:sp>
              <p:sp>
                <p:nvSpPr>
                  <p:cNvPr id="55" name="Rounded Rectangle 54"/>
                  <p:cNvSpPr/>
                  <p:nvPr/>
                </p:nvSpPr>
                <p:spPr>
                  <a:xfrm rot="5400000">
                    <a:off x="2847207" y="5323005"/>
                    <a:ext cx="182880" cy="2651760"/>
                  </a:xfrm>
                  <a:prstGeom prst="roundRect">
                    <a:avLst/>
                  </a:prstGeom>
                  <a:solidFill>
                    <a:srgbClr val="C8B9D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ounded Rectangle 55"/>
                  <p:cNvSpPr/>
                  <p:nvPr/>
                </p:nvSpPr>
                <p:spPr>
                  <a:xfrm rot="5400000">
                    <a:off x="2847207" y="4632960"/>
                    <a:ext cx="182880" cy="2651760"/>
                  </a:xfrm>
                  <a:prstGeom prst="roundRect">
                    <a:avLst/>
                  </a:prstGeom>
                  <a:solidFill>
                    <a:srgbClr val="CCE08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1613856" y="5901209"/>
                    <a:ext cx="2650671" cy="1032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Specificity (answers a question about a place, exactly)</a:t>
                    </a:r>
                  </a:p>
                </p:txBody>
              </p:sp>
              <p:sp>
                <p:nvSpPr>
                  <p:cNvPr id="58" name="Rounded Rectangle 57"/>
                  <p:cNvSpPr/>
                  <p:nvPr/>
                </p:nvSpPr>
                <p:spPr>
                  <a:xfrm rot="5400000">
                    <a:off x="2840423" y="5091108"/>
                    <a:ext cx="182880" cy="2651760"/>
                  </a:xfrm>
                  <a:prstGeom prst="roundRect">
                    <a:avLst/>
                  </a:prstGeom>
                  <a:solidFill>
                    <a:srgbClr val="DD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600476" y="6367517"/>
                    <a:ext cx="2650672" cy="1032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Detail (geographic and attributes)</a:t>
                    </a:r>
                  </a:p>
                </p:txBody>
              </p:sp>
              <p:sp>
                <p:nvSpPr>
                  <p:cNvPr id="60" name="Rounded Rectangle 59"/>
                  <p:cNvSpPr/>
                  <p:nvPr/>
                </p:nvSpPr>
                <p:spPr>
                  <a:xfrm rot="5400000">
                    <a:off x="2846707" y="4400087"/>
                    <a:ext cx="182880" cy="2651760"/>
                  </a:xfrm>
                  <a:prstGeom prst="roundRect">
                    <a:avLst/>
                  </a:prstGeom>
                  <a:solidFill>
                    <a:srgbClr val="80D8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1586583" y="5678415"/>
                    <a:ext cx="2637558" cy="1032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Expert Guidance</a:t>
                    </a:r>
                  </a:p>
                </p:txBody>
              </p:sp>
              <p:sp>
                <p:nvSpPr>
                  <p:cNvPr id="62" name="Round Same Side Corner Rectangle 61"/>
                  <p:cNvSpPr/>
                  <p:nvPr/>
                </p:nvSpPr>
                <p:spPr>
                  <a:xfrm rot="16200000">
                    <a:off x="890109" y="6080525"/>
                    <a:ext cx="1106136" cy="213465"/>
                  </a:xfrm>
                  <a:prstGeom prst="round2SameRect">
                    <a:avLst/>
                  </a:prstGeom>
                  <a:solidFill>
                    <a:srgbClr val="BFD9E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ound Same Side Corner Rectangle 62"/>
                  <p:cNvSpPr/>
                  <p:nvPr/>
                </p:nvSpPr>
                <p:spPr>
                  <a:xfrm rot="5400000">
                    <a:off x="3860993" y="6080695"/>
                    <a:ext cx="1105799" cy="213465"/>
                  </a:xfrm>
                  <a:prstGeom prst="round2SameRect">
                    <a:avLst/>
                  </a:prstGeom>
                  <a:solidFill>
                    <a:srgbClr val="BFD9E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1577209" y="6596536"/>
                    <a:ext cx="2650671" cy="1032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Machine-Readability</a:t>
                    </a:r>
                  </a:p>
                </p:txBody>
              </p:sp>
              <p:sp>
                <p:nvSpPr>
                  <p:cNvPr id="65" name="TextBox 64"/>
                  <p:cNvSpPr txBox="1"/>
                  <p:nvPr/>
                </p:nvSpPr>
                <p:spPr>
                  <a:xfrm rot="16200000">
                    <a:off x="933109" y="6089892"/>
                    <a:ext cx="1060916" cy="1915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LOW</a:t>
                    </a:r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 rot="5400000">
                    <a:off x="3857715" y="6089823"/>
                    <a:ext cx="1088858" cy="1915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HIGH</a:t>
                    </a:r>
                  </a:p>
                </p:txBody>
              </p:sp>
            </p:grpSp>
          </p:grpSp>
          <p:sp>
            <p:nvSpPr>
              <p:cNvPr id="46" name="Isosceles Triangle 45"/>
              <p:cNvSpPr/>
              <p:nvPr/>
            </p:nvSpPr>
            <p:spPr>
              <a:xfrm>
                <a:off x="4818786" y="7036757"/>
                <a:ext cx="134214" cy="10495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Isosceles Triangle 46"/>
              <p:cNvSpPr/>
              <p:nvPr/>
            </p:nvSpPr>
            <p:spPr>
              <a:xfrm>
                <a:off x="5181600" y="6329490"/>
                <a:ext cx="134214" cy="10495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>
                <a:off x="5275986" y="5639174"/>
                <a:ext cx="134214" cy="10495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>
                <a:off x="5428386" y="5991138"/>
                <a:ext cx="134214" cy="10495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Isosceles Triangle 49"/>
              <p:cNvSpPr/>
              <p:nvPr/>
            </p:nvSpPr>
            <p:spPr>
              <a:xfrm>
                <a:off x="5733186" y="6683786"/>
                <a:ext cx="134214" cy="10495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3886201" y="5181600"/>
              <a:ext cx="2954931" cy="170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USER DATA NEEDS</a:t>
              </a:r>
              <a:endParaRPr lang="en-US" sz="1800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3208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0">
        <p:cut/>
      </p:transition>
    </mc:Choice>
    <mc:Fallback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 descr="another_woman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</a:extLst>
          </a:blip>
          <a:srcRect b="8992"/>
          <a:stretch/>
        </p:blipFill>
        <p:spPr>
          <a:xfrm>
            <a:off x="-1" y="-76200"/>
            <a:ext cx="7000713" cy="4249749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8580" y="52736"/>
            <a:ext cx="1028700" cy="564485"/>
            <a:chOff x="-2209800" y="381000"/>
            <a:chExt cx="1482177" cy="813324"/>
          </a:xfrm>
        </p:grpSpPr>
        <p:sp>
          <p:nvSpPr>
            <p:cNvPr id="44" name="Rectangle 43"/>
            <p:cNvSpPr/>
            <p:nvPr/>
          </p:nvSpPr>
          <p:spPr>
            <a:xfrm>
              <a:off x="-2209800" y="384940"/>
              <a:ext cx="1480097" cy="809384"/>
            </a:xfrm>
            <a:prstGeom prst="rect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44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09800" y="381000"/>
              <a:ext cx="1482177" cy="813324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3716" y="3276600"/>
            <a:ext cx="6990588" cy="114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Specialist Samir  	   </a:t>
            </a:r>
            <a:r>
              <a:rPr lang="en-US" sz="2400" b="1" dirty="0" smtClean="0">
                <a:solidFill>
                  <a:schemeClr val="bg1"/>
                </a:solidFill>
              </a:rPr>
              <a:t>       </a:t>
            </a:r>
            <a:r>
              <a:rPr lang="en-US" sz="2400" b="1" dirty="0" err="1" smtClean="0">
                <a:solidFill>
                  <a:schemeClr val="bg1"/>
                </a:solidFill>
              </a:rPr>
              <a:t>Ambitious</a:t>
            </a:r>
            <a:r>
              <a:rPr lang="en-US" sz="2400" b="1" dirty="0" err="1">
                <a:solidFill>
                  <a:schemeClr val="bg1"/>
                </a:solidFill>
              </a:rPr>
              <a:t>│Systematic│Affable</a:t>
            </a:r>
            <a:endParaRPr lang="en-US" sz="2400" b="1" dirty="0">
              <a:solidFill>
                <a:schemeClr val="bg1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1440" dirty="0" smtClean="0">
                <a:solidFill>
                  <a:schemeClr val="bg1"/>
                </a:solidFill>
              </a:rPr>
              <a:t>    </a:t>
            </a:r>
            <a:r>
              <a:rPr lang="en-US" sz="1600" b="1" dirty="0">
                <a:solidFill>
                  <a:schemeClr val="bg1"/>
                </a:solidFill>
              </a:rPr>
              <a:t>Biggest. Movie nerd. Ever.</a:t>
            </a:r>
          </a:p>
          <a:p>
            <a:pPr algn="r">
              <a:spcBef>
                <a:spcPts val="600"/>
              </a:spcBef>
            </a:pPr>
            <a:endParaRPr lang="en-US" sz="126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2609" y="5169456"/>
            <a:ext cx="592074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Behaviors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Attends industry conferences to keep up with best practices in his field.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Travels for work often, sometimes internationally.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Enjoys solving one type of problem really well.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Sometimes works long hours, and just wants to relax whenever he gets a chance.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Creates specific kinds of data, when the project requires.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35298" y="5169456"/>
            <a:ext cx="71627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Needs &amp; Challenges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Knows what he’s looking for, but sometimes needs help from local experts to know where to find it.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working in a new place, uses reports, graphs and charts to get familiar.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it’s time to get the work done, needs clean, high-quality, detailed, machine-readable data for the people on his team.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716" y="4262298"/>
            <a:ext cx="8215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Project manager for a planning and engineering consulting firm. Needs project-specific data to meet contracted goals and regulatory requirements. </a:t>
            </a:r>
          </a:p>
          <a:p>
            <a:pPr algn="ctr"/>
            <a:r>
              <a:rPr lang="en-US" sz="2000" b="1" dirty="0" smtClean="0"/>
              <a:t> </a:t>
            </a:r>
            <a:endParaRPr lang="en-US" sz="2000" b="1" dirty="0"/>
          </a:p>
        </p:txBody>
      </p:sp>
      <p:grpSp>
        <p:nvGrpSpPr>
          <p:cNvPr id="68" name="Group 67"/>
          <p:cNvGrpSpPr/>
          <p:nvPr/>
        </p:nvGrpSpPr>
        <p:grpSpPr>
          <a:xfrm>
            <a:off x="8595361" y="310896"/>
            <a:ext cx="4631943" cy="3657600"/>
            <a:chOff x="3771303" y="6629400"/>
            <a:chExt cx="2743973" cy="2028674"/>
          </a:xfrm>
        </p:grpSpPr>
        <p:grpSp>
          <p:nvGrpSpPr>
            <p:cNvPr id="69" name="Group 68"/>
            <p:cNvGrpSpPr/>
            <p:nvPr/>
          </p:nvGrpSpPr>
          <p:grpSpPr>
            <a:xfrm>
              <a:off x="3779518" y="6768968"/>
              <a:ext cx="2735758" cy="1889106"/>
              <a:chOff x="3943592" y="6629400"/>
              <a:chExt cx="2516115" cy="1371600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3943592" y="6629400"/>
                <a:ext cx="2516115" cy="1371600"/>
                <a:chOff x="150884" y="293278"/>
                <a:chExt cx="2516115" cy="1230722"/>
              </a:xfrm>
            </p:grpSpPr>
            <p:sp>
              <p:nvSpPr>
                <p:cNvPr id="77" name="Rectangle 76"/>
                <p:cNvSpPr/>
                <p:nvPr/>
              </p:nvSpPr>
              <p:spPr>
                <a:xfrm>
                  <a:off x="161540" y="293278"/>
                  <a:ext cx="2505459" cy="1230722"/>
                </a:xfrm>
                <a:prstGeom prst="rect">
                  <a:avLst/>
                </a:prstGeom>
                <a:solidFill>
                  <a:schemeClr val="bg1">
                    <a:alpha val="41000"/>
                  </a:schemeClr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8" name="Group 77"/>
                <p:cNvGrpSpPr/>
                <p:nvPr/>
              </p:nvGrpSpPr>
              <p:grpSpPr>
                <a:xfrm>
                  <a:off x="150884" y="378668"/>
                  <a:ext cx="2508944" cy="1072291"/>
                  <a:chOff x="1336444" y="5634190"/>
                  <a:chExt cx="3184181" cy="1106137"/>
                </a:xfrm>
              </p:grpSpPr>
              <p:sp>
                <p:nvSpPr>
                  <p:cNvPr id="79" name="Rounded Rectangle 78"/>
                  <p:cNvSpPr/>
                  <p:nvPr/>
                </p:nvSpPr>
                <p:spPr>
                  <a:xfrm rot="5400000">
                    <a:off x="2847207" y="4857504"/>
                    <a:ext cx="182880" cy="2651760"/>
                  </a:xfrm>
                  <a:prstGeom prst="roundRect">
                    <a:avLst/>
                  </a:prstGeom>
                  <a:solidFill>
                    <a:srgbClr val="9AD2E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1577501" y="6142389"/>
                    <a:ext cx="2637558" cy="1032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User-Ready Formatting (e.g. charts, graphs, reports)</a:t>
                    </a:r>
                  </a:p>
                </p:txBody>
              </p:sp>
              <p:sp>
                <p:nvSpPr>
                  <p:cNvPr id="81" name="Rounded Rectangle 80"/>
                  <p:cNvSpPr/>
                  <p:nvPr/>
                </p:nvSpPr>
                <p:spPr>
                  <a:xfrm rot="5400000">
                    <a:off x="2847207" y="5323005"/>
                    <a:ext cx="182880" cy="2651760"/>
                  </a:xfrm>
                  <a:prstGeom prst="roundRect">
                    <a:avLst/>
                  </a:prstGeom>
                  <a:solidFill>
                    <a:srgbClr val="C8B9D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ounded Rectangle 81"/>
                  <p:cNvSpPr/>
                  <p:nvPr/>
                </p:nvSpPr>
                <p:spPr>
                  <a:xfrm rot="5400000">
                    <a:off x="2847207" y="4632960"/>
                    <a:ext cx="182880" cy="2651760"/>
                  </a:xfrm>
                  <a:prstGeom prst="roundRect">
                    <a:avLst/>
                  </a:prstGeom>
                  <a:solidFill>
                    <a:srgbClr val="CCE08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1613856" y="5901209"/>
                    <a:ext cx="2650671" cy="1032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Specificity (answers a question about a place, exactly)</a:t>
                    </a:r>
                  </a:p>
                </p:txBody>
              </p:sp>
              <p:sp>
                <p:nvSpPr>
                  <p:cNvPr id="84" name="Rounded Rectangle 83"/>
                  <p:cNvSpPr/>
                  <p:nvPr/>
                </p:nvSpPr>
                <p:spPr>
                  <a:xfrm rot="5400000">
                    <a:off x="2840423" y="5091108"/>
                    <a:ext cx="182880" cy="2651760"/>
                  </a:xfrm>
                  <a:prstGeom prst="roundRect">
                    <a:avLst/>
                  </a:prstGeom>
                  <a:solidFill>
                    <a:srgbClr val="DD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1600476" y="6367517"/>
                    <a:ext cx="2650672" cy="1032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Detail (geographic and attributes)</a:t>
                    </a:r>
                  </a:p>
                </p:txBody>
              </p:sp>
              <p:sp>
                <p:nvSpPr>
                  <p:cNvPr id="86" name="Rounded Rectangle 85"/>
                  <p:cNvSpPr/>
                  <p:nvPr/>
                </p:nvSpPr>
                <p:spPr>
                  <a:xfrm rot="5400000">
                    <a:off x="2846707" y="4400087"/>
                    <a:ext cx="182880" cy="2651760"/>
                  </a:xfrm>
                  <a:prstGeom prst="roundRect">
                    <a:avLst/>
                  </a:prstGeom>
                  <a:solidFill>
                    <a:srgbClr val="80D8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1586583" y="5678415"/>
                    <a:ext cx="2637558" cy="1032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Expert Guidance</a:t>
                    </a:r>
                  </a:p>
                </p:txBody>
              </p:sp>
              <p:sp>
                <p:nvSpPr>
                  <p:cNvPr id="88" name="Round Same Side Corner Rectangle 87"/>
                  <p:cNvSpPr/>
                  <p:nvPr/>
                </p:nvSpPr>
                <p:spPr>
                  <a:xfrm rot="16200000">
                    <a:off x="890109" y="6080525"/>
                    <a:ext cx="1106136" cy="213465"/>
                  </a:xfrm>
                  <a:prstGeom prst="round2SameRect">
                    <a:avLst/>
                  </a:prstGeom>
                  <a:solidFill>
                    <a:srgbClr val="BFD9E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ound Same Side Corner Rectangle 88"/>
                  <p:cNvSpPr/>
                  <p:nvPr/>
                </p:nvSpPr>
                <p:spPr>
                  <a:xfrm rot="5400000">
                    <a:off x="3860993" y="6080695"/>
                    <a:ext cx="1105799" cy="213465"/>
                  </a:xfrm>
                  <a:prstGeom prst="round2SameRect">
                    <a:avLst/>
                  </a:prstGeom>
                  <a:solidFill>
                    <a:srgbClr val="BFD9E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1577209" y="6596536"/>
                    <a:ext cx="2650671" cy="1032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Machine-Readability</a:t>
                    </a:r>
                  </a:p>
                </p:txBody>
              </p:sp>
              <p:sp>
                <p:nvSpPr>
                  <p:cNvPr id="91" name="TextBox 90"/>
                  <p:cNvSpPr txBox="1"/>
                  <p:nvPr/>
                </p:nvSpPr>
                <p:spPr>
                  <a:xfrm rot="16200000">
                    <a:off x="933109" y="6089892"/>
                    <a:ext cx="1060916" cy="1915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LOW</a:t>
                    </a:r>
                  </a:p>
                </p:txBody>
              </p:sp>
              <p:sp>
                <p:nvSpPr>
                  <p:cNvPr id="92" name="TextBox 91"/>
                  <p:cNvSpPr txBox="1"/>
                  <p:nvPr/>
                </p:nvSpPr>
                <p:spPr>
                  <a:xfrm rot="5400000">
                    <a:off x="3857715" y="6089823"/>
                    <a:ext cx="1088858" cy="1915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HIGH</a:t>
                    </a:r>
                  </a:p>
                </p:txBody>
              </p:sp>
            </p:grpSp>
          </p:grpSp>
          <p:sp>
            <p:nvSpPr>
              <p:cNvPr id="73" name="Isosceles Triangle 72"/>
              <p:cNvSpPr/>
              <p:nvPr/>
            </p:nvSpPr>
            <p:spPr>
              <a:xfrm>
                <a:off x="5578920" y="7875017"/>
                <a:ext cx="114300" cy="7620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Isosceles Triangle 73"/>
              <p:cNvSpPr/>
              <p:nvPr/>
            </p:nvSpPr>
            <p:spPr>
              <a:xfrm>
                <a:off x="4529821" y="7361500"/>
                <a:ext cx="114300" cy="7620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74"/>
              <p:cNvSpPr/>
              <p:nvPr/>
            </p:nvSpPr>
            <p:spPr>
              <a:xfrm>
                <a:off x="5030064" y="6860291"/>
                <a:ext cx="114300" cy="7620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5"/>
              <p:cNvSpPr/>
              <p:nvPr/>
            </p:nvSpPr>
            <p:spPr>
              <a:xfrm>
                <a:off x="4526656" y="7115837"/>
                <a:ext cx="114300" cy="7620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3771303" y="6629400"/>
              <a:ext cx="2736178" cy="170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USER DATA NEEDS</a:t>
              </a:r>
              <a:endParaRPr lang="en-US" sz="1800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Isosceles Triangle 70"/>
            <p:cNvSpPr/>
            <p:nvPr/>
          </p:nvSpPr>
          <p:spPr>
            <a:xfrm>
              <a:off x="5978241" y="8131586"/>
              <a:ext cx="124278" cy="104950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065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0">
        <p:cut/>
      </p:transition>
    </mc:Choice>
    <mc:Fallback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0"/>
          <a:stretch/>
        </p:blipFill>
        <p:spPr>
          <a:xfrm>
            <a:off x="1863090" y="146126"/>
            <a:ext cx="3291840" cy="30861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0" y="3200399"/>
            <a:ext cx="6982804" cy="9731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8580" y="52736"/>
            <a:ext cx="1028700" cy="564485"/>
            <a:chOff x="-2209800" y="381000"/>
            <a:chExt cx="1482177" cy="813324"/>
          </a:xfrm>
        </p:grpSpPr>
        <p:sp>
          <p:nvSpPr>
            <p:cNvPr id="44" name="Rectangle 43"/>
            <p:cNvSpPr/>
            <p:nvPr/>
          </p:nvSpPr>
          <p:spPr>
            <a:xfrm>
              <a:off x="-2209800" y="384940"/>
              <a:ext cx="1480097" cy="809384"/>
            </a:xfrm>
            <a:prstGeom prst="rect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44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09800" y="381000"/>
              <a:ext cx="1482177" cy="813324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3716" y="3276600"/>
            <a:ext cx="6990588" cy="146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Coding Corey              </a:t>
            </a:r>
            <a:r>
              <a:rPr lang="en-US" sz="2400" b="1" dirty="0" err="1" smtClean="0">
                <a:solidFill>
                  <a:schemeClr val="bg1"/>
                </a:solidFill>
              </a:rPr>
              <a:t>Creative</a:t>
            </a:r>
            <a:r>
              <a:rPr lang="en-US" sz="2400" b="1" dirty="0" err="1">
                <a:solidFill>
                  <a:schemeClr val="bg1"/>
                </a:solidFill>
              </a:rPr>
              <a:t>│Socially-Minded│Geek</a:t>
            </a:r>
            <a:r>
              <a:rPr lang="en-US" sz="2400" b="1" dirty="0">
                <a:solidFill>
                  <a:schemeClr val="bg1"/>
                </a:solidFill>
              </a:rPr>
              <a:t>*</a:t>
            </a:r>
          </a:p>
          <a:p>
            <a:pPr algn="r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1440" dirty="0" smtClean="0">
                <a:solidFill>
                  <a:schemeClr val="bg1"/>
                </a:solidFill>
              </a:rPr>
              <a:t>    </a:t>
            </a:r>
            <a:r>
              <a:rPr lang="en-US" sz="1600" b="1" dirty="0">
                <a:solidFill>
                  <a:schemeClr val="bg1"/>
                </a:solidFill>
              </a:rPr>
              <a:t>*Self-proclaimed and unapologetic</a:t>
            </a:r>
          </a:p>
          <a:p>
            <a:pPr algn="r">
              <a:spcBef>
                <a:spcPts val="600"/>
              </a:spcBef>
            </a:pPr>
            <a:endParaRPr lang="en-US" sz="1600" b="1" dirty="0">
              <a:solidFill>
                <a:schemeClr val="bg1"/>
              </a:solidFill>
            </a:endParaRPr>
          </a:p>
          <a:p>
            <a:pPr algn="r">
              <a:spcBef>
                <a:spcPts val="600"/>
              </a:spcBef>
            </a:pPr>
            <a:endParaRPr lang="en-US" sz="126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2609" y="5169456"/>
            <a:ext cx="592074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Behaviors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Sometimes stays up all night programming…just for fun.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Engaged in local arts, politics and social-service organizations.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Believes in the power of technology to do good.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Attends tech user groups, meetups and hackathons, whenever possible.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Publishes data visualizations on their blog.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35298" y="5169456"/>
            <a:ext cx="71627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Needs &amp; Challenges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Indiscriminately consumes data.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Frustrated when the data are out there, but aren’t open.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spite of their ravenous data appetite, they ‘get it’ that data can be misleading, and do their best to use it responsibly.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716" y="4262298"/>
            <a:ext cx="821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Civic tech enthusiast. Wants to make cool solutions to real community problems with any and all data they can get their hands on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8595362" y="310896"/>
            <a:ext cx="4631941" cy="3657600"/>
            <a:chOff x="3886201" y="5181600"/>
            <a:chExt cx="2963348" cy="2028674"/>
          </a:xfrm>
        </p:grpSpPr>
        <p:grpSp>
          <p:nvGrpSpPr>
            <p:cNvPr id="42" name="Group 41"/>
            <p:cNvGrpSpPr/>
            <p:nvPr/>
          </p:nvGrpSpPr>
          <p:grpSpPr>
            <a:xfrm>
              <a:off x="3895072" y="5321168"/>
              <a:ext cx="2954477" cy="1889106"/>
              <a:chOff x="3943592" y="6629400"/>
              <a:chExt cx="2516115" cy="13716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3943592" y="6629400"/>
                <a:ext cx="2516115" cy="1371600"/>
                <a:chOff x="150884" y="293278"/>
                <a:chExt cx="2516115" cy="1230722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161540" y="293278"/>
                  <a:ext cx="2505459" cy="1230722"/>
                </a:xfrm>
                <a:prstGeom prst="rect">
                  <a:avLst/>
                </a:prstGeom>
                <a:solidFill>
                  <a:schemeClr val="bg1">
                    <a:alpha val="41000"/>
                  </a:schemeClr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3" name="Group 52"/>
                <p:cNvGrpSpPr/>
                <p:nvPr/>
              </p:nvGrpSpPr>
              <p:grpSpPr>
                <a:xfrm>
                  <a:off x="150884" y="378668"/>
                  <a:ext cx="2508944" cy="1072291"/>
                  <a:chOff x="1336444" y="5634190"/>
                  <a:chExt cx="3184181" cy="1106137"/>
                </a:xfrm>
              </p:grpSpPr>
              <p:sp>
                <p:nvSpPr>
                  <p:cNvPr id="54" name="Rounded Rectangle 53"/>
                  <p:cNvSpPr/>
                  <p:nvPr/>
                </p:nvSpPr>
                <p:spPr>
                  <a:xfrm rot="5400000">
                    <a:off x="2847207" y="4857504"/>
                    <a:ext cx="182880" cy="2651760"/>
                  </a:xfrm>
                  <a:prstGeom prst="roundRect">
                    <a:avLst/>
                  </a:prstGeom>
                  <a:solidFill>
                    <a:srgbClr val="9AD2E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577501" y="6142389"/>
                    <a:ext cx="2637558" cy="1032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User-Ready Formatting (e.g. charts, graphs, reports)</a:t>
                    </a:r>
                  </a:p>
                </p:txBody>
              </p:sp>
              <p:sp>
                <p:nvSpPr>
                  <p:cNvPr id="56" name="Rounded Rectangle 55"/>
                  <p:cNvSpPr/>
                  <p:nvPr/>
                </p:nvSpPr>
                <p:spPr>
                  <a:xfrm rot="5400000">
                    <a:off x="2847207" y="5323005"/>
                    <a:ext cx="182880" cy="2651760"/>
                  </a:xfrm>
                  <a:prstGeom prst="roundRect">
                    <a:avLst/>
                  </a:prstGeom>
                  <a:solidFill>
                    <a:srgbClr val="C8B9D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ounded Rectangle 56"/>
                  <p:cNvSpPr/>
                  <p:nvPr/>
                </p:nvSpPr>
                <p:spPr>
                  <a:xfrm rot="5400000">
                    <a:off x="2847207" y="4632960"/>
                    <a:ext cx="182880" cy="2651760"/>
                  </a:xfrm>
                  <a:prstGeom prst="roundRect">
                    <a:avLst/>
                  </a:prstGeom>
                  <a:solidFill>
                    <a:srgbClr val="CCE08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1613856" y="5901209"/>
                    <a:ext cx="2650671" cy="1032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Specificity (answers a question about a place, exactly)</a:t>
                    </a:r>
                  </a:p>
                </p:txBody>
              </p:sp>
              <p:sp>
                <p:nvSpPr>
                  <p:cNvPr id="59" name="Rounded Rectangle 58"/>
                  <p:cNvSpPr/>
                  <p:nvPr/>
                </p:nvSpPr>
                <p:spPr>
                  <a:xfrm rot="5400000">
                    <a:off x="2840423" y="5091108"/>
                    <a:ext cx="182880" cy="2651760"/>
                  </a:xfrm>
                  <a:prstGeom prst="roundRect">
                    <a:avLst/>
                  </a:prstGeom>
                  <a:solidFill>
                    <a:srgbClr val="DD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1600476" y="6367517"/>
                    <a:ext cx="2650672" cy="1032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Detail (geographic and attributes)</a:t>
                    </a:r>
                  </a:p>
                </p:txBody>
              </p:sp>
              <p:sp>
                <p:nvSpPr>
                  <p:cNvPr id="61" name="Rounded Rectangle 60"/>
                  <p:cNvSpPr/>
                  <p:nvPr/>
                </p:nvSpPr>
                <p:spPr>
                  <a:xfrm rot="5400000">
                    <a:off x="2846707" y="4400087"/>
                    <a:ext cx="182880" cy="2651760"/>
                  </a:xfrm>
                  <a:prstGeom prst="roundRect">
                    <a:avLst/>
                  </a:prstGeom>
                  <a:solidFill>
                    <a:srgbClr val="80D8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1586583" y="5678415"/>
                    <a:ext cx="2637558" cy="1032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Expert Guidance</a:t>
                    </a:r>
                  </a:p>
                </p:txBody>
              </p:sp>
              <p:sp>
                <p:nvSpPr>
                  <p:cNvPr id="63" name="Round Same Side Corner Rectangle 62"/>
                  <p:cNvSpPr/>
                  <p:nvPr/>
                </p:nvSpPr>
                <p:spPr>
                  <a:xfrm rot="16200000">
                    <a:off x="890109" y="6080525"/>
                    <a:ext cx="1106136" cy="213465"/>
                  </a:xfrm>
                  <a:prstGeom prst="round2SameRect">
                    <a:avLst/>
                  </a:prstGeom>
                  <a:solidFill>
                    <a:srgbClr val="BFD9E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ound Same Side Corner Rectangle 63"/>
                  <p:cNvSpPr/>
                  <p:nvPr/>
                </p:nvSpPr>
                <p:spPr>
                  <a:xfrm rot="5400000">
                    <a:off x="3860993" y="6080695"/>
                    <a:ext cx="1105799" cy="213465"/>
                  </a:xfrm>
                  <a:prstGeom prst="round2SameRect">
                    <a:avLst/>
                  </a:prstGeom>
                  <a:solidFill>
                    <a:srgbClr val="BFD9E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1577209" y="6596536"/>
                    <a:ext cx="2650671" cy="1032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Machine-Readability</a:t>
                    </a:r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 rot="16200000">
                    <a:off x="933109" y="6089892"/>
                    <a:ext cx="1060916" cy="1915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LOW</a:t>
                    </a:r>
                  </a:p>
                </p:txBody>
              </p:sp>
              <p:sp>
                <p:nvSpPr>
                  <p:cNvPr id="93" name="TextBox 92"/>
                  <p:cNvSpPr txBox="1"/>
                  <p:nvPr/>
                </p:nvSpPr>
                <p:spPr>
                  <a:xfrm rot="5400000">
                    <a:off x="3857715" y="6089823"/>
                    <a:ext cx="1088858" cy="1915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HIGH</a:t>
                    </a:r>
                  </a:p>
                </p:txBody>
              </p:sp>
            </p:grpSp>
          </p:grpSp>
          <p:sp>
            <p:nvSpPr>
              <p:cNvPr id="48" name="Isosceles Triangle 47"/>
              <p:cNvSpPr/>
              <p:nvPr/>
            </p:nvSpPr>
            <p:spPr>
              <a:xfrm>
                <a:off x="6093026" y="7875017"/>
                <a:ext cx="114300" cy="7620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>
                <a:off x="4275993" y="7361500"/>
                <a:ext cx="114300" cy="7620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Isosceles Triangle 49"/>
              <p:cNvSpPr/>
              <p:nvPr/>
            </p:nvSpPr>
            <p:spPr>
              <a:xfrm>
                <a:off x="4584975" y="6860291"/>
                <a:ext cx="114300" cy="7620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Isosceles Triangle 50"/>
              <p:cNvSpPr/>
              <p:nvPr/>
            </p:nvSpPr>
            <p:spPr>
              <a:xfrm>
                <a:off x="4390293" y="7115837"/>
                <a:ext cx="114300" cy="7620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3886201" y="5181600"/>
              <a:ext cx="2954931" cy="170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USER DATA NEEDS</a:t>
              </a:r>
              <a:endParaRPr lang="en-US" sz="1800" b="1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027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0">
        <p:cut/>
      </p:transition>
    </mc:Choice>
    <mc:Fallback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14173200" cy="7772400"/>
          </a:xfrm>
          <a:prstGeom prst="roundRect">
            <a:avLst>
              <a:gd name="adj" fmla="val 2412"/>
            </a:avLst>
          </a:prstGeom>
          <a:solidFill>
            <a:srgbClr val="0B3E5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592"/>
          </a:p>
        </p:txBody>
      </p:sp>
      <p:grpSp>
        <p:nvGrpSpPr>
          <p:cNvPr id="3" name="Group 2"/>
          <p:cNvGrpSpPr/>
          <p:nvPr/>
        </p:nvGrpSpPr>
        <p:grpSpPr>
          <a:xfrm>
            <a:off x="1607820" y="1295400"/>
            <a:ext cx="11414760" cy="5844843"/>
            <a:chOff x="2514600" y="1295400"/>
            <a:chExt cx="11414760" cy="5844843"/>
          </a:xfrm>
        </p:grpSpPr>
        <p:pic>
          <p:nvPicPr>
            <p:cNvPr id="18434" name="Picture 4" descr="MORPC_RGB_Reverse_Primary.pd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4600" y="1295400"/>
              <a:ext cx="4274820" cy="3147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1"/>
            <p:cNvGrpSpPr/>
            <p:nvPr/>
          </p:nvGrpSpPr>
          <p:grpSpPr>
            <a:xfrm>
              <a:off x="7620000" y="1631043"/>
              <a:ext cx="6309360" cy="5509200"/>
              <a:chOff x="6629400" y="1128486"/>
              <a:chExt cx="6309360" cy="5509200"/>
            </a:xfrm>
          </p:grpSpPr>
          <p:sp>
            <p:nvSpPr>
              <p:cNvPr id="18435" name="TextBox 7"/>
              <p:cNvSpPr txBox="1">
                <a:spLocks noChangeArrowheads="1"/>
              </p:cNvSpPr>
              <p:nvPr/>
            </p:nvSpPr>
            <p:spPr bwMode="auto">
              <a:xfrm>
                <a:off x="6629400" y="1128486"/>
                <a:ext cx="6309360" cy="550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+mj-lt"/>
                  </a:rPr>
                  <a:t>Aaron Schill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+mj-lt"/>
                  </a:rPr>
                  <a:t>Director, Regional Data &amp; Mapping</a:t>
                </a:r>
                <a:endParaRPr lang="en-US" sz="3200" b="1" dirty="0">
                  <a:solidFill>
                    <a:schemeClr val="bg1"/>
                  </a:solidFill>
                  <a:latin typeface="+mj-lt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1"/>
                    </a:solidFill>
                    <a:latin typeface="+mj-lt"/>
                  </a:rPr>
                  <a:t>aschill@morpc.org</a:t>
                </a:r>
                <a:r>
                  <a:rPr lang="en-US" sz="3200" dirty="0">
                    <a:solidFill>
                      <a:schemeClr val="bg1"/>
                    </a:solidFill>
                    <a:latin typeface="+mj-lt"/>
                  </a:rPr>
                  <a:t/>
                </a:r>
                <a:br>
                  <a:rPr lang="en-US" sz="3200" dirty="0">
                    <a:solidFill>
                      <a:schemeClr val="bg1"/>
                    </a:solidFill>
                    <a:latin typeface="+mj-lt"/>
                  </a:rPr>
                </a:br>
                <a:r>
                  <a:rPr lang="en-US" sz="3200" dirty="0">
                    <a:solidFill>
                      <a:schemeClr val="bg1"/>
                    </a:solidFill>
                    <a:latin typeface="+mj-lt"/>
                  </a:rPr>
                  <a:t/>
                </a:r>
                <a:br>
                  <a:rPr lang="en-US" sz="3200" dirty="0">
                    <a:solidFill>
                      <a:schemeClr val="bg1"/>
                    </a:solidFill>
                    <a:latin typeface="+mj-lt"/>
                  </a:rPr>
                </a:br>
                <a:r>
                  <a:rPr lang="en-US" sz="3200" dirty="0">
                    <a:solidFill>
                      <a:schemeClr val="bg1"/>
                    </a:solidFill>
                    <a:latin typeface="+mj-lt"/>
                  </a:rPr>
                  <a:t>111 Liberty Street, </a:t>
                </a:r>
                <a:r>
                  <a:rPr lang="fr-FR" sz="3200" dirty="0">
                    <a:solidFill>
                      <a:schemeClr val="bg1"/>
                    </a:solidFill>
                    <a:latin typeface="+mj-lt"/>
                  </a:rPr>
                  <a:t>Suite 100</a:t>
                </a:r>
              </a:p>
              <a:p>
                <a:pPr>
                  <a:lnSpc>
                    <a:spcPct val="110000"/>
                  </a:lnSpc>
                </a:pPr>
                <a:r>
                  <a:rPr lang="fr-FR" sz="3200" dirty="0">
                    <a:solidFill>
                      <a:schemeClr val="bg1"/>
                    </a:solidFill>
                    <a:latin typeface="+mj-lt"/>
                  </a:rPr>
                  <a:t>Columbus, Ohio 43215</a:t>
                </a:r>
              </a:p>
              <a:p>
                <a:pPr>
                  <a:lnSpc>
                    <a:spcPct val="110000"/>
                  </a:lnSpc>
                </a:pPr>
                <a:endParaRPr lang="fr-FR" sz="3200" dirty="0">
                  <a:solidFill>
                    <a:schemeClr val="bg1"/>
                  </a:solidFill>
                  <a:latin typeface="+mj-lt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fr-FR" sz="3200" dirty="0">
                    <a:solidFill>
                      <a:schemeClr val="bg1"/>
                    </a:solidFill>
                    <a:latin typeface="+mj-lt"/>
                  </a:rPr>
                  <a:t>Phone: </a:t>
                </a:r>
                <a:r>
                  <a:rPr lang="fr-FR" sz="3200" dirty="0" smtClean="0">
                    <a:solidFill>
                      <a:schemeClr val="bg1"/>
                    </a:solidFill>
                    <a:latin typeface="+mj-lt"/>
                  </a:rPr>
                  <a:t>614.233.4154</a:t>
                </a:r>
                <a:endParaRPr lang="fr-FR" sz="3200" dirty="0">
                  <a:solidFill>
                    <a:schemeClr val="bg1"/>
                  </a:solidFill>
                  <a:latin typeface="+mj-lt"/>
                </a:endParaRPr>
              </a:p>
              <a:p>
                <a:pPr>
                  <a:lnSpc>
                    <a:spcPct val="110000"/>
                  </a:lnSpc>
                </a:pPr>
                <a:endParaRPr lang="en-US" sz="3200" dirty="0">
                  <a:solidFill>
                    <a:schemeClr val="bg1"/>
                  </a:solidFill>
                  <a:latin typeface="+mj-lt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3200" dirty="0">
                    <a:solidFill>
                      <a:schemeClr val="bg1"/>
                    </a:solidFill>
                    <a:latin typeface="+mj-lt"/>
                  </a:rPr>
                  <a:t>www.morpc.org</a:t>
                </a:r>
                <a:endParaRPr lang="en-US" sz="32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5" name="Picture 4" descr="FB_whit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669780" y="6050643"/>
                <a:ext cx="365702" cy="365702"/>
              </a:xfrm>
              <a:prstGeom prst="rect">
                <a:avLst/>
              </a:prstGeom>
            </p:spPr>
          </p:pic>
          <p:pic>
            <p:nvPicPr>
              <p:cNvPr id="6" name="Picture 5" descr="Twitter_white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126981" y="6050643"/>
                <a:ext cx="377893" cy="36570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1465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0">
        <p:cut/>
      </p:transition>
    </mc:Choice>
    <mc:Fallback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-207646"/>
            <a:ext cx="14630400" cy="1205866"/>
          </a:xfrm>
          <a:prstGeom prst="roundRect">
            <a:avLst>
              <a:gd name="adj" fmla="val 15465"/>
            </a:avLst>
          </a:prstGeom>
          <a:solidFill>
            <a:srgbClr val="0B3E5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592"/>
          </a:p>
        </p:txBody>
      </p:sp>
      <p:pic>
        <p:nvPicPr>
          <p:cNvPr id="17410" name="Picture 1" descr="MORPC_RGB_Reverse_Secondary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850" y="-108585"/>
            <a:ext cx="1838326" cy="126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828800" y="2364946"/>
            <a:ext cx="10972800" cy="4587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26">
              <a:spcBef>
                <a:spcPts val="2880"/>
              </a:spcBef>
              <a:spcAft>
                <a:spcPts val="1440"/>
              </a:spcAft>
            </a:pPr>
            <a:r>
              <a:rPr lang="en-US" sz="384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 </a:t>
            </a:r>
            <a:r>
              <a:rPr lang="en-US" sz="384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data becomes more numerous and complex, more open, and easier (through technology advances) to </a:t>
            </a:r>
            <a:r>
              <a:rPr lang="en-US" sz="3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deliver</a:t>
            </a:r>
            <a:r>
              <a:rPr lang="en-US" sz="384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to more people in more formats, how do </a:t>
            </a:r>
            <a:r>
              <a:rPr lang="en-US" sz="384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 </a:t>
            </a:r>
            <a:r>
              <a:rPr lang="en-US" sz="384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deliver tools and resources that are practical, relevant and accessible to the people who need them?</a:t>
            </a:r>
          </a:p>
          <a:p>
            <a:pPr marL="411461" indent="-411461">
              <a:spcBef>
                <a:spcPts val="1440"/>
              </a:spcBef>
              <a:buFont typeface="Arial" panose="020B0604020202020204" pitchFamily="34" charset="0"/>
              <a:buChar char="•"/>
            </a:pPr>
            <a:endParaRPr lang="en-US" sz="384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108960" y="1091730"/>
            <a:ext cx="8138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The Problem</a:t>
            </a:r>
          </a:p>
        </p:txBody>
      </p:sp>
    </p:spTree>
    <p:extLst>
      <p:ext uri="{BB962C8B-B14F-4D97-AF65-F5344CB8AC3E}">
        <p14:creationId xmlns:p14="http://schemas.microsoft.com/office/powerpoint/2010/main" val="357499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0">
        <p:cut/>
      </p:transition>
    </mc:Choice>
    <mc:Fallback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8960" y="1091730"/>
            <a:ext cx="8138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Data User Personas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" y="2057400"/>
            <a:ext cx="13235941" cy="588264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0" y="-207646"/>
            <a:ext cx="14630400" cy="1205866"/>
          </a:xfrm>
          <a:prstGeom prst="roundRect">
            <a:avLst>
              <a:gd name="adj" fmla="val 15465"/>
            </a:avLst>
          </a:prstGeom>
          <a:solidFill>
            <a:srgbClr val="0B3E5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592"/>
          </a:p>
        </p:txBody>
      </p:sp>
      <p:pic>
        <p:nvPicPr>
          <p:cNvPr id="9" name="Picture 1" descr="MORPC_RGB_Reverse_Secondary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9850" y="-108585"/>
            <a:ext cx="1838326" cy="126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756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0">
        <p:cut/>
      </p:transition>
    </mc:Choice>
    <mc:Fallback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828801"/>
            <a:ext cx="1133856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14" indent="-548614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Three focus </a:t>
            </a:r>
            <a:r>
              <a:rPr lang="en-US" sz="3200" dirty="0"/>
              <a:t>groups</a:t>
            </a:r>
          </a:p>
          <a:p>
            <a:pPr>
              <a:spcBef>
                <a:spcPts val="1200"/>
              </a:spcBef>
            </a:pPr>
            <a:endParaRPr lang="en-US" sz="1800" dirty="0"/>
          </a:p>
          <a:p>
            <a:pPr marL="548614" indent="-548614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Regional </a:t>
            </a:r>
            <a:r>
              <a:rPr lang="en-US" sz="3200" dirty="0"/>
              <a:t>survey </a:t>
            </a:r>
            <a:r>
              <a:rPr lang="en-US" sz="3200" dirty="0"/>
              <a:t>of data users </a:t>
            </a:r>
            <a:r>
              <a:rPr lang="en-US" sz="3200" dirty="0"/>
              <a:t>(445 responses</a:t>
            </a:r>
            <a:r>
              <a:rPr lang="en-US" sz="3200" dirty="0"/>
              <a:t>)</a:t>
            </a:r>
          </a:p>
          <a:p>
            <a:pPr>
              <a:spcBef>
                <a:spcPts val="1200"/>
              </a:spcBef>
            </a:pPr>
            <a:endParaRPr lang="en-US" sz="1800" dirty="0"/>
          </a:p>
          <a:p>
            <a:pPr marL="548614" indent="-548614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Peer organization interviews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08960" y="1091730"/>
            <a:ext cx="8138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UX Data Collection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4800600"/>
            <a:ext cx="12725400" cy="220829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097226" lvl="1" indent="-548614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Atlanta Regional Commission</a:t>
            </a:r>
          </a:p>
          <a:p>
            <a:pPr marL="1097226" lvl="1" indent="-548614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University of Pittsburgh Center for Social and Urban Research</a:t>
            </a:r>
          </a:p>
          <a:p>
            <a:pPr marL="1097226" lvl="1" indent="-548614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Urban Strategies Council (Oakland</a:t>
            </a:r>
            <a:r>
              <a:rPr lang="en-US" sz="2400" dirty="0" smtClean="0"/>
              <a:t>)</a:t>
            </a:r>
          </a:p>
          <a:p>
            <a:pPr marL="548612" lvl="1">
              <a:spcBef>
                <a:spcPts val="720"/>
              </a:spcBef>
            </a:pPr>
            <a:endParaRPr lang="en-US" sz="2400" dirty="0"/>
          </a:p>
          <a:p>
            <a:pPr marL="1097226" lvl="1" indent="-548614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Connecticut Data Collaborative</a:t>
            </a:r>
          </a:p>
          <a:p>
            <a:pPr marL="1097226" lvl="1" indent="-548614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Data Driven Detroit</a:t>
            </a:r>
          </a:p>
          <a:p>
            <a:pPr marL="1097226" lvl="1" indent="-548614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Data LA</a:t>
            </a:r>
          </a:p>
        </p:txBody>
      </p:sp>
      <p:sp>
        <p:nvSpPr>
          <p:cNvPr id="6" name="Rectangle 5"/>
          <p:cNvSpPr/>
          <p:nvPr/>
        </p:nvSpPr>
        <p:spPr>
          <a:xfrm rot="20840183">
            <a:off x="5702270" y="6532689"/>
            <a:ext cx="8147230" cy="787908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 Atlanta &amp; 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NNIP Friends!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-207646"/>
            <a:ext cx="14630400" cy="1205866"/>
          </a:xfrm>
          <a:prstGeom prst="roundRect">
            <a:avLst>
              <a:gd name="adj" fmla="val 15465"/>
            </a:avLst>
          </a:prstGeom>
          <a:solidFill>
            <a:srgbClr val="0B3E5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592"/>
          </a:p>
        </p:txBody>
      </p:sp>
      <p:pic>
        <p:nvPicPr>
          <p:cNvPr id="9" name="Picture 1" descr="MORPC_RGB_Reverse_Secondary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850" y="-108585"/>
            <a:ext cx="1838326" cy="126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-Point Star 6"/>
          <p:cNvSpPr>
            <a:spLocks noChangeAspect="1"/>
          </p:cNvSpPr>
          <p:nvPr/>
        </p:nvSpPr>
        <p:spPr>
          <a:xfrm rot="21029993">
            <a:off x="5468365" y="6643895"/>
            <a:ext cx="731520" cy="73152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>
            <a:spLocks noChangeAspect="1"/>
          </p:cNvSpPr>
          <p:nvPr/>
        </p:nvSpPr>
        <p:spPr>
          <a:xfrm rot="21054822">
            <a:off x="13052077" y="6560882"/>
            <a:ext cx="731520" cy="73152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00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0">
        <p:cut/>
      </p:transition>
    </mc:Choice>
    <mc:Fallback>
      <p:transition advClick="0"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1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5014" y="1091733"/>
            <a:ext cx="10600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Data </a:t>
            </a:r>
            <a:r>
              <a:rPr lang="en-US" sz="4400" dirty="0"/>
              <a:t>Roles, Activities, &amp; Relationships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512" y="1828800"/>
            <a:ext cx="10657375" cy="631537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0" y="-207646"/>
            <a:ext cx="14630400" cy="1205866"/>
          </a:xfrm>
          <a:prstGeom prst="roundRect">
            <a:avLst>
              <a:gd name="adj" fmla="val 15465"/>
            </a:avLst>
          </a:prstGeom>
          <a:solidFill>
            <a:srgbClr val="0B3E5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592"/>
          </a:p>
        </p:txBody>
      </p:sp>
      <p:pic>
        <p:nvPicPr>
          <p:cNvPr id="7" name="Picture 1" descr="MORPC_RGB_Reverse_Secondary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850" y="-108585"/>
            <a:ext cx="1838326" cy="126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083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0">
        <p:cut/>
      </p:transition>
    </mc:Choice>
    <mc:Fallback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2227" y="1005842"/>
            <a:ext cx="9465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Data </a:t>
            </a:r>
            <a:r>
              <a:rPr lang="en-US" sz="4400" dirty="0"/>
              <a:t>Audiences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820" y="1768356"/>
            <a:ext cx="9128760" cy="637990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0" y="-207646"/>
            <a:ext cx="14630400" cy="1205866"/>
          </a:xfrm>
          <a:prstGeom prst="roundRect">
            <a:avLst>
              <a:gd name="adj" fmla="val 15465"/>
            </a:avLst>
          </a:prstGeom>
          <a:solidFill>
            <a:srgbClr val="0B3E5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592"/>
          </a:p>
        </p:txBody>
      </p:sp>
      <p:pic>
        <p:nvPicPr>
          <p:cNvPr id="7" name="Picture 1" descr="MORPC_RGB_Reverse_Secondary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850" y="-108585"/>
            <a:ext cx="1838326" cy="126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154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0">
        <p:cut/>
      </p:transition>
    </mc:Choice>
    <mc:Fallback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3114" y="1091733"/>
            <a:ext cx="1052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Spectra of Audience Data Resource Capacity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82236" y="2220183"/>
            <a:ext cx="5614416" cy="3347983"/>
          </a:xfrm>
          <a:prstGeom prst="rect">
            <a:avLst/>
          </a:prstGeom>
          <a:solidFill>
            <a:schemeClr val="bg1">
              <a:lumMod val="100000"/>
              <a:lumOff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4A7EB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808080">
                      <a:alpha val="35001"/>
                    </a:srgbClr>
                  </a:outerShdw>
                </a:effectLst>
              </a14:hiddenEffects>
            </a:ext>
          </a:extLst>
        </p:spPr>
        <p:txBody>
          <a:bodyPr rot="0" vert="horz" wrap="square" lIns="109728" tIns="109728" rIns="109728" bIns="109728" anchor="t" anchorCtr="0" upright="1">
            <a:noAutofit/>
          </a:bodyPr>
          <a:lstStyle/>
          <a:p>
            <a:endParaRPr lang="en-US" sz="2592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13" y="2101855"/>
            <a:ext cx="9829799" cy="574674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-207646"/>
            <a:ext cx="14630400" cy="1205866"/>
          </a:xfrm>
          <a:prstGeom prst="roundRect">
            <a:avLst>
              <a:gd name="adj" fmla="val 15465"/>
            </a:avLst>
          </a:prstGeom>
          <a:solidFill>
            <a:srgbClr val="0B3E5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592"/>
          </a:p>
        </p:txBody>
      </p:sp>
      <p:pic>
        <p:nvPicPr>
          <p:cNvPr id="9" name="Picture 1" descr="MORPC_RGB_Reverse_Secondary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850" y="-108585"/>
            <a:ext cx="1838326" cy="126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4710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0">
        <p:cut/>
      </p:transition>
    </mc:Choice>
    <mc:Fallback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other_woman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</a:extLst>
          </a:blip>
          <a:srcRect t="19269"/>
          <a:stretch/>
        </p:blipFill>
        <p:spPr>
          <a:xfrm>
            <a:off x="9616" y="13735"/>
            <a:ext cx="7000784" cy="42367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32" y="3433870"/>
            <a:ext cx="6987068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Savvy Sonja 	          </a:t>
            </a:r>
            <a:r>
              <a:rPr lang="en-US" sz="2400" b="1" dirty="0" smtClean="0">
                <a:solidFill>
                  <a:schemeClr val="bg1"/>
                </a:solidFill>
              </a:rPr>
              <a:t>       </a:t>
            </a:r>
            <a:r>
              <a:rPr lang="en-US" sz="2400" b="1" dirty="0" err="1" smtClean="0">
                <a:solidFill>
                  <a:schemeClr val="bg1"/>
                </a:solidFill>
              </a:rPr>
              <a:t>Outgoing</a:t>
            </a:r>
            <a:r>
              <a:rPr lang="en-US" sz="2400" b="1" dirty="0" err="1">
                <a:solidFill>
                  <a:schemeClr val="bg1"/>
                </a:solidFill>
              </a:rPr>
              <a:t>│Curious│Diligent</a:t>
            </a:r>
            <a:endParaRPr lang="en-US" sz="2400" b="1" dirty="0">
              <a:solidFill>
                <a:schemeClr val="bg1"/>
              </a:solidFill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sz="1400" dirty="0" smtClean="0">
                <a:solidFill>
                  <a:schemeClr val="bg1"/>
                </a:solidFill>
              </a:rPr>
              <a:t>   </a:t>
            </a:r>
            <a:r>
              <a:rPr lang="en-US" sz="1600" b="1" dirty="0">
                <a:solidFill>
                  <a:schemeClr val="bg1"/>
                </a:solidFill>
              </a:rPr>
              <a:t>Has watched every episode of </a:t>
            </a:r>
            <a:r>
              <a:rPr lang="en-US" sz="1600" b="1" i="1" dirty="0">
                <a:solidFill>
                  <a:schemeClr val="bg1"/>
                </a:solidFill>
              </a:rPr>
              <a:t>Parks and </a:t>
            </a:r>
            <a:r>
              <a:rPr lang="en-US" sz="1600" b="1" i="1" dirty="0" smtClean="0">
                <a:solidFill>
                  <a:schemeClr val="bg1"/>
                </a:solidFill>
              </a:rPr>
              <a:t>Recreation,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3 times.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609" y="5169456"/>
            <a:ext cx="592074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Behaviors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Uses many local, regional, state and federal open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ata sources.</a:t>
            </a:r>
          </a:p>
          <a:p>
            <a:pPr marL="154305" indent="-15430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Keeps up with issues and skills by attending local conferences and user groups.</a:t>
            </a:r>
          </a:p>
          <a:p>
            <a:pPr marL="154305" indent="-15430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Uses intermediate GIS skills regularly.</a:t>
            </a:r>
          </a:p>
          <a:p>
            <a:pPr marL="154305" indent="-15430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Creates maps and charts to communicate with internal staff, stakeholders and the public.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5298" y="5169456"/>
            <a:ext cx="71627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Needs &amp; Challenges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she finds an interesting online map or other resource, wants to have easy access to the underlying data to use in her own work.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‘generalist’, she needs data with different subjects.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local planner, she needs geographic detail.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Even though she tries to stay tuned-in, frequently discovers data sets that have been available, but that she wasn’t aware of before.</a:t>
            </a:r>
          </a:p>
        </p:txBody>
      </p: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8595482" y="313380"/>
            <a:ext cx="4642430" cy="3637448"/>
            <a:chOff x="3771303" y="6629400"/>
            <a:chExt cx="2743973" cy="2028674"/>
          </a:xfrm>
        </p:grpSpPr>
        <p:grpSp>
          <p:nvGrpSpPr>
            <p:cNvPr id="29" name="Group 28"/>
            <p:cNvGrpSpPr/>
            <p:nvPr/>
          </p:nvGrpSpPr>
          <p:grpSpPr>
            <a:xfrm>
              <a:off x="3779518" y="6768968"/>
              <a:ext cx="2735758" cy="1889106"/>
              <a:chOff x="3943592" y="6629400"/>
              <a:chExt cx="2516115" cy="13716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943592" y="6629400"/>
                <a:ext cx="2516115" cy="1371600"/>
                <a:chOff x="150884" y="293278"/>
                <a:chExt cx="2516115" cy="1230722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61540" y="293278"/>
                  <a:ext cx="2505459" cy="1230722"/>
                </a:xfrm>
                <a:prstGeom prst="rect">
                  <a:avLst/>
                </a:prstGeom>
                <a:solidFill>
                  <a:schemeClr val="bg1">
                    <a:alpha val="41000"/>
                  </a:schemeClr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grpSp>
              <p:nvGrpSpPr>
                <p:cNvPr id="9" name="Group 8"/>
                <p:cNvGrpSpPr/>
                <p:nvPr/>
              </p:nvGrpSpPr>
              <p:grpSpPr>
                <a:xfrm>
                  <a:off x="150884" y="378668"/>
                  <a:ext cx="2508944" cy="1072291"/>
                  <a:chOff x="1336444" y="5634190"/>
                  <a:chExt cx="3184181" cy="1106137"/>
                </a:xfrm>
              </p:grpSpPr>
              <p:sp>
                <p:nvSpPr>
                  <p:cNvPr id="10" name="Rounded Rectangle 9"/>
                  <p:cNvSpPr/>
                  <p:nvPr/>
                </p:nvSpPr>
                <p:spPr>
                  <a:xfrm rot="5400000">
                    <a:off x="2847207" y="4857504"/>
                    <a:ext cx="182880" cy="2651760"/>
                  </a:xfrm>
                  <a:prstGeom prst="roundRect">
                    <a:avLst/>
                  </a:prstGeom>
                  <a:solidFill>
                    <a:srgbClr val="9AD2E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/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577501" y="6112992"/>
                    <a:ext cx="2637558" cy="1038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User-Ready Formatting (e.g. charts, graphs, reports)</a:t>
                    </a:r>
                  </a:p>
                </p:txBody>
              </p:sp>
              <p:sp>
                <p:nvSpPr>
                  <p:cNvPr id="12" name="Rounded Rectangle 11"/>
                  <p:cNvSpPr/>
                  <p:nvPr/>
                </p:nvSpPr>
                <p:spPr>
                  <a:xfrm rot="5400000">
                    <a:off x="2847207" y="5323005"/>
                    <a:ext cx="182880" cy="2651760"/>
                  </a:xfrm>
                  <a:prstGeom prst="roundRect">
                    <a:avLst/>
                  </a:prstGeom>
                  <a:solidFill>
                    <a:srgbClr val="C8B9D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/>
                  </a:p>
                </p:txBody>
              </p:sp>
              <p:sp>
                <p:nvSpPr>
                  <p:cNvPr id="13" name="Rounded Rectangle 12"/>
                  <p:cNvSpPr/>
                  <p:nvPr/>
                </p:nvSpPr>
                <p:spPr>
                  <a:xfrm rot="5400000">
                    <a:off x="2847207" y="4632960"/>
                    <a:ext cx="182880" cy="2651760"/>
                  </a:xfrm>
                  <a:prstGeom prst="roundRect">
                    <a:avLst/>
                  </a:prstGeom>
                  <a:solidFill>
                    <a:srgbClr val="CCE08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/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613856" y="5871812"/>
                    <a:ext cx="2650671" cy="1038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Specificity (answers a question about a place, exactly)</a:t>
                    </a:r>
                  </a:p>
                </p:txBody>
              </p:sp>
              <p:sp>
                <p:nvSpPr>
                  <p:cNvPr id="15" name="Rounded Rectangle 14"/>
                  <p:cNvSpPr/>
                  <p:nvPr/>
                </p:nvSpPr>
                <p:spPr>
                  <a:xfrm rot="5400000">
                    <a:off x="2840423" y="5091108"/>
                    <a:ext cx="182880" cy="2651760"/>
                  </a:xfrm>
                  <a:prstGeom prst="roundRect">
                    <a:avLst/>
                  </a:prstGeom>
                  <a:solidFill>
                    <a:srgbClr val="DD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/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600476" y="6338120"/>
                    <a:ext cx="2650672" cy="1038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Detail (geographic and attributes)</a:t>
                    </a:r>
                  </a:p>
                </p:txBody>
              </p:sp>
              <p:sp>
                <p:nvSpPr>
                  <p:cNvPr id="17" name="Rounded Rectangle 16"/>
                  <p:cNvSpPr/>
                  <p:nvPr/>
                </p:nvSpPr>
                <p:spPr>
                  <a:xfrm rot="5400000">
                    <a:off x="2846707" y="4400087"/>
                    <a:ext cx="182880" cy="2651760"/>
                  </a:xfrm>
                  <a:prstGeom prst="roundRect">
                    <a:avLst/>
                  </a:prstGeom>
                  <a:solidFill>
                    <a:srgbClr val="80D8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586584" y="5649018"/>
                    <a:ext cx="2637558" cy="1038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Expert Guidance</a:t>
                    </a:r>
                  </a:p>
                </p:txBody>
              </p:sp>
              <p:sp>
                <p:nvSpPr>
                  <p:cNvPr id="19" name="Round Same Side Corner Rectangle 18"/>
                  <p:cNvSpPr/>
                  <p:nvPr/>
                </p:nvSpPr>
                <p:spPr>
                  <a:xfrm rot="16200000">
                    <a:off x="890109" y="6080525"/>
                    <a:ext cx="1106136" cy="213465"/>
                  </a:xfrm>
                  <a:prstGeom prst="round2SameRect">
                    <a:avLst/>
                  </a:prstGeom>
                  <a:solidFill>
                    <a:srgbClr val="BFD9E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/>
                  </a:p>
                </p:txBody>
              </p:sp>
              <p:sp>
                <p:nvSpPr>
                  <p:cNvPr id="20" name="Round Same Side Corner Rectangle 19"/>
                  <p:cNvSpPr/>
                  <p:nvPr/>
                </p:nvSpPr>
                <p:spPr>
                  <a:xfrm rot="5400000">
                    <a:off x="3860993" y="6080695"/>
                    <a:ext cx="1105799" cy="213465"/>
                  </a:xfrm>
                  <a:prstGeom prst="round2SameRect">
                    <a:avLst/>
                  </a:prstGeom>
                  <a:solidFill>
                    <a:srgbClr val="BFD9E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/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577209" y="6567139"/>
                    <a:ext cx="2650671" cy="1038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Machine-Readability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 rot="16200000">
                    <a:off x="933109" y="6090109"/>
                    <a:ext cx="1060916" cy="1911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LOW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 rot="5400000">
                    <a:off x="3857715" y="6090040"/>
                    <a:ext cx="1088858" cy="1911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HIGH</a:t>
                    </a:r>
                  </a:p>
                </p:txBody>
              </p:sp>
            </p:grpSp>
          </p:grpSp>
          <p:sp>
            <p:nvSpPr>
              <p:cNvPr id="24" name="Isosceles Triangle 23"/>
              <p:cNvSpPr/>
              <p:nvPr/>
            </p:nvSpPr>
            <p:spPr>
              <a:xfrm>
                <a:off x="5578920" y="7875017"/>
                <a:ext cx="114300" cy="7620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>
                <a:off x="4529821" y="7361500"/>
                <a:ext cx="114300" cy="7620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030064" y="6860291"/>
                <a:ext cx="114300" cy="7620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526656" y="7115837"/>
                <a:ext cx="114300" cy="7620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3771303" y="6629400"/>
              <a:ext cx="2736178" cy="171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27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USER DATA NEEDS</a:t>
              </a:r>
              <a:endParaRPr lang="en-US" sz="1400" b="1" spc="27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5978241" y="8131586"/>
              <a:ext cx="124278" cy="104950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" y="4262298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Planner for a mid-sized city government. Analyzes data to find answers to questions and share information with stakeholders.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8197" y="80921"/>
            <a:ext cx="1028700" cy="564485"/>
            <a:chOff x="-2209800" y="381000"/>
            <a:chExt cx="1482177" cy="813324"/>
          </a:xfrm>
        </p:grpSpPr>
        <p:sp>
          <p:nvSpPr>
            <p:cNvPr id="38" name="Rectangle 37"/>
            <p:cNvSpPr/>
            <p:nvPr/>
          </p:nvSpPr>
          <p:spPr>
            <a:xfrm>
              <a:off x="-2209800" y="384940"/>
              <a:ext cx="1480097" cy="809384"/>
            </a:xfrm>
            <a:prstGeom prst="rect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44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09800" y="381000"/>
              <a:ext cx="1482177" cy="813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600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0">
        <p:cut/>
      </p:transition>
    </mc:Choice>
    <mc:Fallback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72" b="6629"/>
          <a:stretch/>
        </p:blipFill>
        <p:spPr>
          <a:xfrm flipH="1">
            <a:off x="0" y="0"/>
            <a:ext cx="7004304" cy="4202582"/>
          </a:xfrm>
          <a:prstGeom prst="rect">
            <a:avLst/>
          </a:prstGeom>
        </p:spPr>
      </p:pic>
      <p:grpSp>
        <p:nvGrpSpPr>
          <p:cNvPr id="4" name="Group 3"/>
          <p:cNvGrpSpPr>
            <a:grpSpLocks/>
          </p:cNvGrpSpPr>
          <p:nvPr/>
        </p:nvGrpSpPr>
        <p:grpSpPr>
          <a:xfrm>
            <a:off x="8595360" y="310896"/>
            <a:ext cx="4645152" cy="3657600"/>
            <a:chOff x="3886201" y="5210326"/>
            <a:chExt cx="2963350" cy="2028674"/>
          </a:xfrm>
        </p:grpSpPr>
        <p:sp>
          <p:nvSpPr>
            <p:cNvPr id="18" name="TextBox 17"/>
            <p:cNvSpPr txBox="1"/>
            <p:nvPr/>
          </p:nvSpPr>
          <p:spPr>
            <a:xfrm>
              <a:off x="3886201" y="5210326"/>
              <a:ext cx="2954931" cy="196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27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USER DATA NEEDS</a:t>
              </a:r>
              <a:endParaRPr lang="en-US" sz="2000" b="1" spc="27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895074" y="5349894"/>
              <a:ext cx="2954477" cy="1889106"/>
              <a:chOff x="3895074" y="5349894"/>
              <a:chExt cx="2954477" cy="1889106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895074" y="5349894"/>
                <a:ext cx="2954477" cy="1889106"/>
                <a:chOff x="150884" y="293278"/>
                <a:chExt cx="2516115" cy="1230722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161540" y="293278"/>
                  <a:ext cx="2505459" cy="1230722"/>
                </a:xfrm>
                <a:prstGeom prst="rect">
                  <a:avLst/>
                </a:prstGeom>
                <a:solidFill>
                  <a:schemeClr val="bg1">
                    <a:alpha val="41000"/>
                  </a:schemeClr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44"/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150884" y="378668"/>
                  <a:ext cx="2508944" cy="1072291"/>
                  <a:chOff x="1336444" y="5634190"/>
                  <a:chExt cx="3184181" cy="1106137"/>
                </a:xfrm>
              </p:grpSpPr>
              <p:sp>
                <p:nvSpPr>
                  <p:cNvPr id="22" name="Rounded Rectangle 21"/>
                  <p:cNvSpPr/>
                  <p:nvPr/>
                </p:nvSpPr>
                <p:spPr>
                  <a:xfrm rot="5400000">
                    <a:off x="2847207" y="4857504"/>
                    <a:ext cx="182880" cy="2651760"/>
                  </a:xfrm>
                  <a:prstGeom prst="roundRect">
                    <a:avLst/>
                  </a:prstGeom>
                  <a:solidFill>
                    <a:srgbClr val="9AD2E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944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577501" y="6117565"/>
                    <a:ext cx="2637558" cy="1187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User-Ready Formatting (e.g. charts, graphs, reports)</a:t>
                    </a:r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 rot="5400000">
                    <a:off x="2847207" y="5323005"/>
                    <a:ext cx="182880" cy="2651760"/>
                  </a:xfrm>
                  <a:prstGeom prst="roundRect">
                    <a:avLst/>
                  </a:prstGeom>
                  <a:solidFill>
                    <a:srgbClr val="C8B9D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944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 rot="5400000">
                    <a:off x="2847207" y="4632960"/>
                    <a:ext cx="182880" cy="2651760"/>
                  </a:xfrm>
                  <a:prstGeom prst="roundRect">
                    <a:avLst/>
                  </a:prstGeom>
                  <a:solidFill>
                    <a:srgbClr val="CCE08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944"/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1613857" y="5876385"/>
                    <a:ext cx="2650671" cy="1187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Specificity (answers a question about a place, exactly)</a:t>
                    </a:r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 rot="5400000">
                    <a:off x="2840423" y="5091108"/>
                    <a:ext cx="182880" cy="2651760"/>
                  </a:xfrm>
                  <a:prstGeom prst="roundRect">
                    <a:avLst/>
                  </a:prstGeom>
                  <a:solidFill>
                    <a:srgbClr val="DD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944"/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600476" y="6342693"/>
                    <a:ext cx="2650672" cy="1187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Detail (geographic and attributes)</a:t>
                    </a:r>
                  </a:p>
                </p:txBody>
              </p:sp>
              <p:sp>
                <p:nvSpPr>
                  <p:cNvPr id="29" name="Rounded Rectangle 28"/>
                  <p:cNvSpPr/>
                  <p:nvPr/>
                </p:nvSpPr>
                <p:spPr>
                  <a:xfrm rot="5400000">
                    <a:off x="2846707" y="4400087"/>
                    <a:ext cx="182880" cy="2651760"/>
                  </a:xfrm>
                  <a:prstGeom prst="roundRect">
                    <a:avLst/>
                  </a:prstGeom>
                  <a:solidFill>
                    <a:srgbClr val="80D8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944"/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1586582" y="5653591"/>
                    <a:ext cx="2637558" cy="1187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Expert Guidance</a:t>
                    </a:r>
                  </a:p>
                </p:txBody>
              </p:sp>
              <p:sp>
                <p:nvSpPr>
                  <p:cNvPr id="31" name="Round Same Side Corner Rectangle 30"/>
                  <p:cNvSpPr/>
                  <p:nvPr/>
                </p:nvSpPr>
                <p:spPr>
                  <a:xfrm rot="16200000">
                    <a:off x="890109" y="6080525"/>
                    <a:ext cx="1106136" cy="213465"/>
                  </a:xfrm>
                  <a:prstGeom prst="round2SameRect">
                    <a:avLst/>
                  </a:prstGeom>
                  <a:solidFill>
                    <a:srgbClr val="BFD9E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944"/>
                  </a:p>
                </p:txBody>
              </p:sp>
              <p:sp>
                <p:nvSpPr>
                  <p:cNvPr id="32" name="Round Same Side Corner Rectangle 31"/>
                  <p:cNvSpPr/>
                  <p:nvPr/>
                </p:nvSpPr>
                <p:spPr>
                  <a:xfrm rot="5400000">
                    <a:off x="3860993" y="6080695"/>
                    <a:ext cx="1105799" cy="213465"/>
                  </a:xfrm>
                  <a:prstGeom prst="round2SameRect">
                    <a:avLst/>
                  </a:prstGeom>
                  <a:solidFill>
                    <a:srgbClr val="BFD9E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944"/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577209" y="6571712"/>
                    <a:ext cx="2650671" cy="1187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Machine-Readability</a:t>
                    </a:r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 rot="16200000">
                    <a:off x="933109" y="6090165"/>
                    <a:ext cx="1060916" cy="1909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LOW</a:t>
                    </a:r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 rot="5400000">
                    <a:off x="3857715" y="6090096"/>
                    <a:ext cx="1088858" cy="1909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HIGH</a:t>
                    </a:r>
                  </a:p>
                </p:txBody>
              </p:sp>
            </p:grpSp>
          </p:grpSp>
          <p:sp>
            <p:nvSpPr>
              <p:cNvPr id="14" name="Isosceles Triangle 13"/>
              <p:cNvSpPr/>
              <p:nvPr/>
            </p:nvSpPr>
            <p:spPr>
              <a:xfrm>
                <a:off x="4173279" y="7065483"/>
                <a:ext cx="134214" cy="10495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44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>
                <a:off x="5791200" y="6358216"/>
                <a:ext cx="134214" cy="10495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44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>
                <a:off x="5943600" y="5667900"/>
                <a:ext cx="134214" cy="10495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44"/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>
                <a:off x="6248865" y="6019864"/>
                <a:ext cx="134214" cy="10495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44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4590186" y="6712512"/>
                <a:ext cx="134214" cy="10495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44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8580" y="52736"/>
            <a:ext cx="1028700" cy="564485"/>
            <a:chOff x="-2209800" y="381000"/>
            <a:chExt cx="1482177" cy="813324"/>
          </a:xfrm>
        </p:grpSpPr>
        <p:sp>
          <p:nvSpPr>
            <p:cNvPr id="44" name="Rectangle 43"/>
            <p:cNvSpPr/>
            <p:nvPr/>
          </p:nvSpPr>
          <p:spPr>
            <a:xfrm>
              <a:off x="-2209800" y="384940"/>
              <a:ext cx="1480097" cy="809384"/>
            </a:xfrm>
            <a:prstGeom prst="rect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44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09800" y="381000"/>
              <a:ext cx="1482177" cy="813324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3716" y="3276600"/>
            <a:ext cx="6990588" cy="94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Manager Marco  </a:t>
            </a:r>
            <a:r>
              <a:rPr lang="en-US" sz="2400" b="1" dirty="0" smtClean="0">
                <a:solidFill>
                  <a:schemeClr val="bg1"/>
                </a:solidFill>
              </a:rPr>
              <a:t>      </a:t>
            </a:r>
            <a:r>
              <a:rPr lang="en-US" sz="2400" b="1" dirty="0" err="1">
                <a:solidFill>
                  <a:schemeClr val="bg1"/>
                </a:solidFill>
              </a:rPr>
              <a:t>Steady│Resilient│</a:t>
            </a:r>
            <a:r>
              <a:rPr lang="en-US" sz="2400" b="1" dirty="0" err="1">
                <a:solidFill>
                  <a:schemeClr val="bg1"/>
                </a:solidFill>
              </a:rPr>
              <a:t>Compassionate</a:t>
            </a:r>
            <a:endParaRPr lang="en-US" sz="2400" b="1" dirty="0">
              <a:solidFill>
                <a:schemeClr val="bg1"/>
              </a:solidFill>
            </a:endParaRPr>
          </a:p>
          <a:p>
            <a:pPr algn="r"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1440" dirty="0" smtClean="0">
                <a:solidFill>
                  <a:schemeClr val="bg1"/>
                </a:solidFill>
              </a:rPr>
              <a:t>    </a:t>
            </a:r>
            <a:r>
              <a:rPr lang="en-US" sz="1600" b="1" dirty="0">
                <a:solidFill>
                  <a:schemeClr val="bg1"/>
                </a:solidFill>
              </a:rPr>
              <a:t>Soccer dad. </a:t>
            </a:r>
            <a:r>
              <a:rPr lang="en-US" sz="1600" b="1" dirty="0" smtClean="0">
                <a:solidFill>
                  <a:schemeClr val="bg1"/>
                </a:solidFill>
              </a:rPr>
              <a:t>Spends </a:t>
            </a:r>
            <a:r>
              <a:rPr lang="en-US" sz="1600" b="1" dirty="0">
                <a:solidFill>
                  <a:schemeClr val="bg1"/>
                </a:solidFill>
              </a:rPr>
              <a:t>weekends coaching his kids’ teams.</a:t>
            </a:r>
            <a:endParaRPr lang="en-US" sz="126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2609" y="5169456"/>
            <a:ext cx="592074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Behaviors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Focused on key functions of the township, such as permit applications, street maintenance and asset management.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Works in a small team in a building with all other township government staff.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Works closely with the adjacent city, and the county to deliver services to residents.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Stays busy just keeping up with the workload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35298" y="5169456"/>
            <a:ext cx="716279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Needs &amp; Challenges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Comfortable with his ‘go-to’ sources of data needed to keep up with work.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Would like to see some updates in software and workflow, but it’s hard to imagine how a small team like his would implement changes.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Points people to entities with more staff resources when they ask for data or analysis.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Needs assistance and support in pursuing funding for operations and infrastructure projects.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8601" y="4262298"/>
            <a:ext cx="6553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Administrator for a township. Uses data to share information and understand practical issues.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7971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0">
        <p:cut/>
      </p:transition>
    </mc:Choice>
    <mc:Fallback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1432</Words>
  <Application>Microsoft Office PowerPoint</Application>
  <PresentationFormat>Custom</PresentationFormat>
  <Paragraphs>233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Franklin Gothic Book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Garth Weithman</dc:creator>
  <cp:lastModifiedBy>Aaron Schill</cp:lastModifiedBy>
  <cp:revision>68</cp:revision>
  <dcterms:created xsi:type="dcterms:W3CDTF">2014-02-06T13:48:19Z</dcterms:created>
  <dcterms:modified xsi:type="dcterms:W3CDTF">2018-05-03T00:11:04Z</dcterms:modified>
</cp:coreProperties>
</file>