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71" r:id="rId5"/>
    <p:sldId id="267" r:id="rId6"/>
    <p:sldId id="261" r:id="rId7"/>
    <p:sldId id="262" r:id="rId8"/>
    <p:sldId id="266" r:id="rId9"/>
    <p:sldId id="263" r:id="rId10"/>
    <p:sldId id="264" r:id="rId11"/>
    <p:sldId id="265" r:id="rId12"/>
    <p:sldId id="268" r:id="rId13"/>
    <p:sldId id="272" r:id="rId14"/>
    <p:sldId id="269" r:id="rId15"/>
    <p:sldId id="274" r:id="rId16"/>
    <p:sldId id="275" r:id="rId17"/>
    <p:sldId id="273" r:id="rId18"/>
    <p:sldId id="276" r:id="rId19"/>
    <p:sldId id="270" r:id="rId2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BF"/>
    <a:srgbClr val="0075BF"/>
    <a:srgbClr val="34617A"/>
    <a:srgbClr val="5AB65F"/>
    <a:srgbClr val="2A7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4684" autoAdjust="0"/>
  </p:normalViewPr>
  <p:slideViewPr>
    <p:cSldViewPr snapToGrid="0">
      <p:cViewPr varScale="1">
        <p:scale>
          <a:sx n="44" d="100"/>
          <a:sy n="44" d="100"/>
        </p:scale>
        <p:origin x="1484" y="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01"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000" dirty="0"/>
              <a:t>How Important is your typical commuting time in deciding where you live?</a:t>
            </a:r>
          </a:p>
          <a:p>
            <a:pPr>
              <a:defRPr/>
            </a:pPr>
            <a:r>
              <a:rPr lang="en-US" sz="1800" b="1" i="1" u="sng" dirty="0"/>
              <a:t>Very</a:t>
            </a:r>
            <a:r>
              <a:rPr lang="en-US" sz="1800" b="1" i="1" u="sng" baseline="0" dirty="0"/>
              <a:t> or Extremely Important</a:t>
            </a:r>
            <a:endParaRPr lang="en-US" sz="1800" b="1" i="1" u="sng"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0760766813522011"/>
          <c:y val="0.28703195194416686"/>
          <c:w val="0.65847401179693599"/>
          <c:h val="0.67537227763248453"/>
        </c:manualLayout>
      </c:layout>
      <c:barChart>
        <c:barDir val="bar"/>
        <c:grouping val="clustered"/>
        <c:varyColors val="0"/>
        <c:ser>
          <c:idx val="0"/>
          <c:order val="0"/>
          <c:tx>
            <c:strRef>
              <c:f>Sheet1!$B$1</c:f>
              <c:strCache>
                <c:ptCount val="1"/>
                <c:pt idx="0">
                  <c:v>Very or Extremely Important</c:v>
                </c:pt>
              </c:strCache>
            </c:strRef>
          </c:tx>
          <c:spPr>
            <a:solidFill>
              <a:srgbClr val="34617A"/>
            </a:solidFill>
            <a:ln>
              <a:noFill/>
            </a:ln>
            <a:effectLst/>
          </c:spPr>
          <c:invertIfNegative val="0"/>
          <c:dPt>
            <c:idx val="0"/>
            <c:invertIfNegative val="0"/>
            <c:bubble3D val="0"/>
            <c:spPr>
              <a:solidFill>
                <a:srgbClr val="00B2BF"/>
              </a:solidFill>
              <a:ln>
                <a:noFill/>
              </a:ln>
              <a:effectLst/>
            </c:spPr>
            <c:extLst>
              <c:ext xmlns:c16="http://schemas.microsoft.com/office/drawing/2014/chart" uri="{C3380CC4-5D6E-409C-BE32-E72D297353CC}">
                <c16:uniqueId val="{00000003-DBF3-49A3-AC6D-79FD0E2C4454}"/>
              </c:ext>
            </c:extLst>
          </c:dPt>
          <c:dPt>
            <c:idx val="1"/>
            <c:invertIfNegative val="0"/>
            <c:bubble3D val="0"/>
            <c:spPr>
              <a:solidFill>
                <a:srgbClr val="2A7F67"/>
              </a:solidFill>
              <a:ln>
                <a:noFill/>
              </a:ln>
              <a:effectLst/>
            </c:spPr>
            <c:extLst>
              <c:ext xmlns:c16="http://schemas.microsoft.com/office/drawing/2014/chart" uri="{C3380CC4-5D6E-409C-BE32-E72D297353CC}">
                <c16:uniqueId val="{00000004-DBF3-49A3-AC6D-79FD0E2C4454}"/>
              </c:ext>
            </c:extLst>
          </c:dPt>
          <c:dPt>
            <c:idx val="2"/>
            <c:invertIfNegative val="0"/>
            <c:bubble3D val="0"/>
            <c:spPr>
              <a:solidFill>
                <a:srgbClr val="0075BF"/>
              </a:solidFill>
              <a:ln>
                <a:noFill/>
              </a:ln>
              <a:effectLst/>
            </c:spPr>
            <c:extLst>
              <c:ext xmlns:c16="http://schemas.microsoft.com/office/drawing/2014/chart" uri="{C3380CC4-5D6E-409C-BE32-E72D297353CC}">
                <c16:uniqueId val="{00000005-8A8A-4672-A69B-158A5ECB219A}"/>
              </c:ext>
            </c:extLst>
          </c:dPt>
          <c:dPt>
            <c:idx val="3"/>
            <c:invertIfNegative val="0"/>
            <c:bubble3D val="0"/>
            <c:spPr>
              <a:solidFill>
                <a:srgbClr val="34617A"/>
              </a:solidFill>
              <a:ln>
                <a:noFill/>
              </a:ln>
              <a:effectLst/>
            </c:spPr>
            <c:extLst>
              <c:ext xmlns:c16="http://schemas.microsoft.com/office/drawing/2014/chart" uri="{C3380CC4-5D6E-409C-BE32-E72D297353CC}">
                <c16:uniqueId val="{00000004-8D53-439F-A3D2-CD3594EEACA3}"/>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Responses
(n = 1,883; m = 3.81)</c:v>
                </c:pt>
                <c:pt idx="1">
                  <c:v>White Alone
(n = 1,328; m = 3.81)</c:v>
                </c:pt>
                <c:pt idx="2">
                  <c:v>Non-White
(n = 555; m = 3.8)</c:v>
                </c:pt>
                <c:pt idx="3">
                  <c:v>Black Alone
(n = 239; m = 3.93)</c:v>
                </c:pt>
              </c:strCache>
            </c:strRef>
          </c:cat>
          <c:val>
            <c:numRef>
              <c:f>Sheet1!$B$2:$B$5</c:f>
              <c:numCache>
                <c:formatCode>0.00%</c:formatCode>
                <c:ptCount val="4"/>
                <c:pt idx="0">
                  <c:v>0.65700000000000003</c:v>
                </c:pt>
                <c:pt idx="1">
                  <c:v>0.66800000000000004</c:v>
                </c:pt>
                <c:pt idx="2">
                  <c:v>0.63200000000000001</c:v>
                </c:pt>
                <c:pt idx="3">
                  <c:v>0.68600000000000005</c:v>
                </c:pt>
              </c:numCache>
            </c:numRef>
          </c:val>
          <c:extLst>
            <c:ext xmlns:c16="http://schemas.microsoft.com/office/drawing/2014/chart" uri="{C3380CC4-5D6E-409C-BE32-E72D297353CC}">
              <c16:uniqueId val="{00000000-DBF3-49A3-AC6D-79FD0E2C4454}"/>
            </c:ext>
          </c:extLst>
        </c:ser>
        <c:dLbls>
          <c:dLblPos val="outEnd"/>
          <c:showLegendKey val="0"/>
          <c:showVal val="1"/>
          <c:showCatName val="0"/>
          <c:showSerName val="0"/>
          <c:showPercent val="0"/>
          <c:showBubbleSize val="0"/>
        </c:dLbls>
        <c:gapWidth val="50"/>
        <c:axId val="1436585904"/>
        <c:axId val="1143224880"/>
      </c:barChart>
      <c:catAx>
        <c:axId val="1436585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43224880"/>
        <c:crosses val="autoZero"/>
        <c:auto val="1"/>
        <c:lblAlgn val="ctr"/>
        <c:lblOffset val="100"/>
        <c:noMultiLvlLbl val="0"/>
      </c:catAx>
      <c:valAx>
        <c:axId val="1143224880"/>
        <c:scaling>
          <c:orientation val="minMax"/>
          <c:max val="1"/>
          <c:min val="0"/>
        </c:scaling>
        <c:delete val="1"/>
        <c:axPos val="b"/>
        <c:numFmt formatCode="0%" sourceLinked="0"/>
        <c:majorTickMark val="none"/>
        <c:minorTickMark val="none"/>
        <c:tickLblPos val="nextTo"/>
        <c:crossAx val="14365859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000" dirty="0"/>
              <a:t>How Convenient is it for you to do the following?</a:t>
            </a:r>
          </a:p>
          <a:p>
            <a:pPr>
              <a:defRPr/>
            </a:pPr>
            <a:r>
              <a:rPr lang="en-US" sz="1800" b="1" i="1" u="sng" dirty="0"/>
              <a:t>Not At</a:t>
            </a:r>
            <a:r>
              <a:rPr lang="en-US" sz="1800" b="1" i="1" u="sng" baseline="0" dirty="0"/>
              <a:t> All or Slightly Convenient</a:t>
            </a:r>
            <a:endParaRPr lang="en-US" sz="1800" b="1" i="1" u="sng" dirty="0"/>
          </a:p>
        </c:rich>
      </c:tx>
      <c:layout>
        <c:manualLayout>
          <c:xMode val="edge"/>
          <c:yMode val="edge"/>
          <c:x val="0.1308029047971159"/>
          <c:y val="8.9327099661612071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6356545432051176"/>
          <c:y val="0.14616091224340266"/>
          <c:w val="0.71279080171796705"/>
          <c:h val="0.79736286374937637"/>
        </c:manualLayout>
      </c:layout>
      <c:barChart>
        <c:barDir val="bar"/>
        <c:grouping val="clustered"/>
        <c:varyColors val="0"/>
        <c:ser>
          <c:idx val="0"/>
          <c:order val="0"/>
          <c:tx>
            <c:strRef>
              <c:f>Sheet1!$B$1</c:f>
              <c:strCache>
                <c:ptCount val="1"/>
                <c:pt idx="0">
                  <c:v>All Responses</c:v>
                </c:pt>
              </c:strCache>
            </c:strRef>
          </c:tx>
          <c:spPr>
            <a:solidFill>
              <a:srgbClr val="00B2B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Walk to Work</c:v>
                </c:pt>
                <c:pt idx="1">
                  <c:v>Walk to the grocery
store, for errands, etc.</c:v>
                </c:pt>
                <c:pt idx="2">
                  <c:v>Bike to work</c:v>
                </c:pt>
                <c:pt idx="3">
                  <c:v>Bike to the grocery 
store, for errands, etc.</c:v>
                </c:pt>
                <c:pt idx="4">
                  <c:v>Bus to work</c:v>
                </c:pt>
                <c:pt idx="5">
                  <c:v>Bus to the grocery
store, for errands, etc.</c:v>
                </c:pt>
              </c:strCache>
            </c:strRef>
          </c:cat>
          <c:val>
            <c:numRef>
              <c:f>Sheet1!$B$2:$B$7</c:f>
              <c:numCache>
                <c:formatCode>0.00%</c:formatCode>
                <c:ptCount val="6"/>
                <c:pt idx="0">
                  <c:v>0.65400000000000003</c:v>
                </c:pt>
                <c:pt idx="1">
                  <c:v>0.51800000000000002</c:v>
                </c:pt>
                <c:pt idx="2">
                  <c:v>0.53700000000000003</c:v>
                </c:pt>
                <c:pt idx="3">
                  <c:v>0.46</c:v>
                </c:pt>
                <c:pt idx="4">
                  <c:v>0.54</c:v>
                </c:pt>
                <c:pt idx="5">
                  <c:v>0.58499999999999996</c:v>
                </c:pt>
              </c:numCache>
            </c:numRef>
          </c:val>
          <c:extLst>
            <c:ext xmlns:c16="http://schemas.microsoft.com/office/drawing/2014/chart" uri="{C3380CC4-5D6E-409C-BE32-E72D297353CC}">
              <c16:uniqueId val="{00000000-782D-493F-8F93-87A2E4384EAB}"/>
            </c:ext>
          </c:extLst>
        </c:ser>
        <c:ser>
          <c:idx val="1"/>
          <c:order val="1"/>
          <c:tx>
            <c:strRef>
              <c:f>Sheet1!$C$1</c:f>
              <c:strCache>
                <c:ptCount val="1"/>
                <c:pt idx="0">
                  <c:v>White Alone</c:v>
                </c:pt>
              </c:strCache>
            </c:strRef>
          </c:tx>
          <c:spPr>
            <a:solidFill>
              <a:srgbClr val="2A7F67"/>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Walk to Work</c:v>
                </c:pt>
                <c:pt idx="1">
                  <c:v>Walk to the grocery
store, for errands, etc.</c:v>
                </c:pt>
                <c:pt idx="2">
                  <c:v>Bike to work</c:v>
                </c:pt>
                <c:pt idx="3">
                  <c:v>Bike to the grocery 
store, for errands, etc.</c:v>
                </c:pt>
                <c:pt idx="4">
                  <c:v>Bus to work</c:v>
                </c:pt>
                <c:pt idx="5">
                  <c:v>Bus to the grocery
store, for errands, etc.</c:v>
                </c:pt>
              </c:strCache>
            </c:strRef>
          </c:cat>
          <c:val>
            <c:numRef>
              <c:f>Sheet1!$C$2:$C$7</c:f>
              <c:numCache>
                <c:formatCode>0.00%</c:formatCode>
                <c:ptCount val="6"/>
                <c:pt idx="0">
                  <c:v>0.71599999999999997</c:v>
                </c:pt>
                <c:pt idx="1">
                  <c:v>0.56999999999999995</c:v>
                </c:pt>
                <c:pt idx="2">
                  <c:v>0.60599999999999998</c:v>
                </c:pt>
                <c:pt idx="3">
                  <c:v>0.50800000000000001</c:v>
                </c:pt>
                <c:pt idx="4">
                  <c:v>0.621</c:v>
                </c:pt>
                <c:pt idx="5">
                  <c:v>0.66100000000000003</c:v>
                </c:pt>
              </c:numCache>
            </c:numRef>
          </c:val>
          <c:extLst>
            <c:ext xmlns:c16="http://schemas.microsoft.com/office/drawing/2014/chart" uri="{C3380CC4-5D6E-409C-BE32-E72D297353CC}">
              <c16:uniqueId val="{00000001-782D-493F-8F93-87A2E4384EAB}"/>
            </c:ext>
          </c:extLst>
        </c:ser>
        <c:ser>
          <c:idx val="2"/>
          <c:order val="2"/>
          <c:tx>
            <c:strRef>
              <c:f>Sheet1!$D$1</c:f>
              <c:strCache>
                <c:ptCount val="1"/>
                <c:pt idx="0">
                  <c:v>Non-White</c:v>
                </c:pt>
              </c:strCache>
            </c:strRef>
          </c:tx>
          <c:spPr>
            <a:solidFill>
              <a:srgbClr val="0075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Walk to Work</c:v>
                </c:pt>
                <c:pt idx="1">
                  <c:v>Walk to the grocery
store, for errands, etc.</c:v>
                </c:pt>
                <c:pt idx="2">
                  <c:v>Bike to work</c:v>
                </c:pt>
                <c:pt idx="3">
                  <c:v>Bike to the grocery 
store, for errands, etc.</c:v>
                </c:pt>
                <c:pt idx="4">
                  <c:v>Bus to work</c:v>
                </c:pt>
                <c:pt idx="5">
                  <c:v>Bus to the grocery
store, for errands, etc.</c:v>
                </c:pt>
              </c:strCache>
            </c:strRef>
          </c:cat>
          <c:val>
            <c:numRef>
              <c:f>Sheet1!$D$2:$D$7</c:f>
              <c:numCache>
                <c:formatCode>0.00%</c:formatCode>
                <c:ptCount val="6"/>
                <c:pt idx="0">
                  <c:v>0.50800000000000001</c:v>
                </c:pt>
                <c:pt idx="1">
                  <c:v>0.39600000000000002</c:v>
                </c:pt>
                <c:pt idx="2">
                  <c:v>0.375</c:v>
                </c:pt>
                <c:pt idx="3">
                  <c:v>0.34599999999999997</c:v>
                </c:pt>
                <c:pt idx="4">
                  <c:v>0.35199999999999998</c:v>
                </c:pt>
                <c:pt idx="5">
                  <c:v>0.40600000000000003</c:v>
                </c:pt>
              </c:numCache>
            </c:numRef>
          </c:val>
          <c:extLst>
            <c:ext xmlns:c16="http://schemas.microsoft.com/office/drawing/2014/chart" uri="{C3380CC4-5D6E-409C-BE32-E72D297353CC}">
              <c16:uniqueId val="{00000002-782D-493F-8F93-87A2E4384EAB}"/>
            </c:ext>
          </c:extLst>
        </c:ser>
        <c:ser>
          <c:idx val="3"/>
          <c:order val="3"/>
          <c:tx>
            <c:strRef>
              <c:f>Sheet1!$E$1</c:f>
              <c:strCache>
                <c:ptCount val="1"/>
                <c:pt idx="0">
                  <c:v>Black Alone</c:v>
                </c:pt>
              </c:strCache>
            </c:strRef>
          </c:tx>
          <c:spPr>
            <a:solidFill>
              <a:srgbClr val="34617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Walk to Work</c:v>
                </c:pt>
                <c:pt idx="1">
                  <c:v>Walk to the grocery
store, for errands, etc.</c:v>
                </c:pt>
                <c:pt idx="2">
                  <c:v>Bike to work</c:v>
                </c:pt>
                <c:pt idx="3">
                  <c:v>Bike to the grocery 
store, for errands, etc.</c:v>
                </c:pt>
                <c:pt idx="4">
                  <c:v>Bus to work</c:v>
                </c:pt>
                <c:pt idx="5">
                  <c:v>Bus to the grocery
store, for errands, etc.</c:v>
                </c:pt>
              </c:strCache>
            </c:strRef>
          </c:cat>
          <c:val>
            <c:numRef>
              <c:f>Sheet1!$E$2:$E$7</c:f>
              <c:numCache>
                <c:formatCode>0.00%</c:formatCode>
                <c:ptCount val="6"/>
                <c:pt idx="0">
                  <c:v>0.46400000000000002</c:v>
                </c:pt>
                <c:pt idx="1">
                  <c:v>0.35</c:v>
                </c:pt>
                <c:pt idx="2">
                  <c:v>0.35199999999999998</c:v>
                </c:pt>
                <c:pt idx="3">
                  <c:v>0.309</c:v>
                </c:pt>
                <c:pt idx="4">
                  <c:v>0.26600000000000001</c:v>
                </c:pt>
                <c:pt idx="5">
                  <c:v>0.27600000000000002</c:v>
                </c:pt>
              </c:numCache>
            </c:numRef>
          </c:val>
          <c:extLst>
            <c:ext xmlns:c16="http://schemas.microsoft.com/office/drawing/2014/chart" uri="{C3380CC4-5D6E-409C-BE32-E72D297353CC}">
              <c16:uniqueId val="{00000000-7C9E-49DF-990E-D575EBE242B8}"/>
            </c:ext>
          </c:extLst>
        </c:ser>
        <c:dLbls>
          <c:dLblPos val="outEnd"/>
          <c:showLegendKey val="0"/>
          <c:showVal val="1"/>
          <c:showCatName val="0"/>
          <c:showSerName val="0"/>
          <c:showPercent val="0"/>
          <c:showBubbleSize val="0"/>
        </c:dLbls>
        <c:gapWidth val="50"/>
        <c:axId val="1408801344"/>
        <c:axId val="1149583776"/>
      </c:barChart>
      <c:catAx>
        <c:axId val="1408801344"/>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49583776"/>
        <c:crosses val="autoZero"/>
        <c:auto val="1"/>
        <c:lblAlgn val="ctr"/>
        <c:lblOffset val="100"/>
        <c:noMultiLvlLbl val="0"/>
      </c:catAx>
      <c:valAx>
        <c:axId val="1149583776"/>
        <c:scaling>
          <c:orientation val="minMax"/>
        </c:scaling>
        <c:delete val="1"/>
        <c:axPos val="b"/>
        <c:numFmt formatCode="0%" sourceLinked="0"/>
        <c:majorTickMark val="none"/>
        <c:minorTickMark val="none"/>
        <c:tickLblPos val="nextTo"/>
        <c:crossAx val="1408801344"/>
        <c:crosses val="autoZero"/>
        <c:crossBetween val="between"/>
        <c:majorUnit val="0.2"/>
      </c:valAx>
      <c:spPr>
        <a:noFill/>
        <a:ln>
          <a:noFill/>
        </a:ln>
        <a:effectLst/>
      </c:spPr>
    </c:plotArea>
    <c:legend>
      <c:legendPos val="b"/>
      <c:layout>
        <c:manualLayout>
          <c:xMode val="edge"/>
          <c:yMode val="edge"/>
          <c:x val="0.18608683893279779"/>
          <c:y val="0.95583895317935341"/>
          <c:w val="0.63513420588497627"/>
          <c:h val="4.41610468206465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solidFill>
                  <a:schemeClr val="tx1"/>
                </a:solidFill>
              </a:rPr>
              <a:t>Which transportation</a:t>
            </a:r>
            <a:r>
              <a:rPr lang="en-US" sz="2000" baseline="0" dirty="0">
                <a:solidFill>
                  <a:schemeClr val="tx1"/>
                </a:solidFill>
              </a:rPr>
              <a:t> investments would you like to see in the region? </a:t>
            </a:r>
          </a:p>
          <a:p>
            <a:pPr>
              <a:defRPr/>
            </a:pPr>
            <a:r>
              <a:rPr lang="en-US" sz="1600" b="1" baseline="0" dirty="0">
                <a:solidFill>
                  <a:schemeClr val="tx1"/>
                </a:solidFill>
              </a:rPr>
              <a:t>(4-point scale)</a:t>
            </a:r>
            <a:endParaRPr lang="en-US" sz="1600" b="1"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978169113995881"/>
          <c:y val="0.17134920634920636"/>
          <c:w val="0.75947754841455628"/>
          <c:h val="0.75013183064233246"/>
        </c:manualLayout>
      </c:layout>
      <c:barChart>
        <c:barDir val="bar"/>
        <c:grouping val="clustered"/>
        <c:varyColors val="0"/>
        <c:ser>
          <c:idx val="0"/>
          <c:order val="0"/>
          <c:tx>
            <c:strRef>
              <c:f>Sheet1!$B$1</c:f>
              <c:strCache>
                <c:ptCount val="1"/>
                <c:pt idx="0">
                  <c:v>Overall</c:v>
                </c:pt>
              </c:strCache>
            </c:strRef>
          </c:tx>
          <c:spPr>
            <a:solidFill>
              <a:srgbClr val="00B2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Bike Routes</c:v>
                </c:pt>
                <c:pt idx="1">
                  <c:v>Bus Services</c:v>
                </c:pt>
                <c:pt idx="2">
                  <c:v>Passenger Rail</c:v>
                </c:pt>
                <c:pt idx="3">
                  <c:v>Van Pooling</c:v>
                </c:pt>
              </c:strCache>
            </c:strRef>
          </c:cat>
          <c:val>
            <c:numRef>
              <c:f>Sheet1!$B$2:$B$5</c:f>
              <c:numCache>
                <c:formatCode>General</c:formatCode>
                <c:ptCount val="4"/>
                <c:pt idx="0">
                  <c:v>2.63</c:v>
                </c:pt>
                <c:pt idx="1">
                  <c:v>2.72</c:v>
                </c:pt>
                <c:pt idx="2">
                  <c:v>3.1</c:v>
                </c:pt>
                <c:pt idx="3">
                  <c:v>1.5499999999999998</c:v>
                </c:pt>
              </c:numCache>
            </c:numRef>
          </c:val>
          <c:extLst>
            <c:ext xmlns:c16="http://schemas.microsoft.com/office/drawing/2014/chart" uri="{C3380CC4-5D6E-409C-BE32-E72D297353CC}">
              <c16:uniqueId val="{00000000-4912-4362-8FAD-489A1F3F7365}"/>
            </c:ext>
          </c:extLst>
        </c:ser>
        <c:ser>
          <c:idx val="1"/>
          <c:order val="1"/>
          <c:tx>
            <c:strRef>
              <c:f>Sheet1!$C$1</c:f>
              <c:strCache>
                <c:ptCount val="1"/>
                <c:pt idx="0">
                  <c:v>White</c:v>
                </c:pt>
              </c:strCache>
            </c:strRef>
          </c:tx>
          <c:spPr>
            <a:solidFill>
              <a:srgbClr val="2A7F6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Bike Routes</c:v>
                </c:pt>
                <c:pt idx="1">
                  <c:v>Bus Services</c:v>
                </c:pt>
                <c:pt idx="2">
                  <c:v>Passenger Rail</c:v>
                </c:pt>
                <c:pt idx="3">
                  <c:v>Van Pooling</c:v>
                </c:pt>
              </c:strCache>
            </c:strRef>
          </c:cat>
          <c:val>
            <c:numRef>
              <c:f>Sheet1!$C$2:$C$5</c:f>
              <c:numCache>
                <c:formatCode>General</c:formatCode>
                <c:ptCount val="4"/>
                <c:pt idx="0">
                  <c:v>2.66</c:v>
                </c:pt>
                <c:pt idx="1">
                  <c:v>2.67</c:v>
                </c:pt>
                <c:pt idx="2">
                  <c:v>3.21</c:v>
                </c:pt>
                <c:pt idx="3">
                  <c:v>1.46</c:v>
                </c:pt>
              </c:numCache>
            </c:numRef>
          </c:val>
          <c:extLst>
            <c:ext xmlns:c16="http://schemas.microsoft.com/office/drawing/2014/chart" uri="{C3380CC4-5D6E-409C-BE32-E72D297353CC}">
              <c16:uniqueId val="{00000001-4912-4362-8FAD-489A1F3F7365}"/>
            </c:ext>
          </c:extLst>
        </c:ser>
        <c:ser>
          <c:idx val="3"/>
          <c:order val="2"/>
          <c:tx>
            <c:strRef>
              <c:f>Sheet1!$D$1</c:f>
              <c:strCache>
                <c:ptCount val="1"/>
                <c:pt idx="0">
                  <c:v>Non-White</c:v>
                </c:pt>
              </c:strCache>
            </c:strRef>
          </c:tx>
          <c:spPr>
            <a:solidFill>
              <a:srgbClr val="0075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Bike Routes</c:v>
                </c:pt>
                <c:pt idx="1">
                  <c:v>Bus Services</c:v>
                </c:pt>
                <c:pt idx="2">
                  <c:v>Passenger Rail</c:v>
                </c:pt>
                <c:pt idx="3">
                  <c:v>Van Pooling</c:v>
                </c:pt>
              </c:strCache>
            </c:strRef>
          </c:cat>
          <c:val>
            <c:numRef>
              <c:f>Sheet1!$D$2:$D$5</c:f>
              <c:numCache>
                <c:formatCode>General</c:formatCode>
                <c:ptCount val="4"/>
                <c:pt idx="0">
                  <c:v>2.54</c:v>
                </c:pt>
                <c:pt idx="1">
                  <c:v>2.85</c:v>
                </c:pt>
                <c:pt idx="2">
                  <c:v>2.82</c:v>
                </c:pt>
                <c:pt idx="3">
                  <c:v>1.7799999999999998</c:v>
                </c:pt>
              </c:numCache>
            </c:numRef>
          </c:val>
          <c:extLst>
            <c:ext xmlns:c16="http://schemas.microsoft.com/office/drawing/2014/chart" uri="{C3380CC4-5D6E-409C-BE32-E72D297353CC}">
              <c16:uniqueId val="{00000003-4912-4362-8FAD-489A1F3F7365}"/>
            </c:ext>
          </c:extLst>
        </c:ser>
        <c:ser>
          <c:idx val="2"/>
          <c:order val="3"/>
          <c:tx>
            <c:strRef>
              <c:f>Sheet1!$E$1</c:f>
              <c:strCache>
                <c:ptCount val="1"/>
                <c:pt idx="0">
                  <c:v>Black</c:v>
                </c:pt>
              </c:strCache>
            </c:strRef>
          </c:tx>
          <c:spPr>
            <a:solidFill>
              <a:srgbClr val="34617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Bike Routes</c:v>
                </c:pt>
                <c:pt idx="1">
                  <c:v>Bus Services</c:v>
                </c:pt>
                <c:pt idx="2">
                  <c:v>Passenger Rail</c:v>
                </c:pt>
                <c:pt idx="3">
                  <c:v>Van Pooling</c:v>
                </c:pt>
              </c:strCache>
            </c:strRef>
          </c:cat>
          <c:val>
            <c:numRef>
              <c:f>Sheet1!$E$2:$E$5</c:f>
              <c:numCache>
                <c:formatCode>General</c:formatCode>
                <c:ptCount val="4"/>
                <c:pt idx="0">
                  <c:v>2.35</c:v>
                </c:pt>
                <c:pt idx="1">
                  <c:v>2.95</c:v>
                </c:pt>
                <c:pt idx="2">
                  <c:v>2.77</c:v>
                </c:pt>
                <c:pt idx="3">
                  <c:v>1.9300000000000002</c:v>
                </c:pt>
              </c:numCache>
            </c:numRef>
          </c:val>
          <c:extLst>
            <c:ext xmlns:c16="http://schemas.microsoft.com/office/drawing/2014/chart" uri="{C3380CC4-5D6E-409C-BE32-E72D297353CC}">
              <c16:uniqueId val="{00000000-3883-4186-A073-8F32B4628937}"/>
            </c:ext>
          </c:extLst>
        </c:ser>
        <c:dLbls>
          <c:dLblPos val="outEnd"/>
          <c:showLegendKey val="0"/>
          <c:showVal val="1"/>
          <c:showCatName val="0"/>
          <c:showSerName val="0"/>
          <c:showPercent val="0"/>
          <c:showBubbleSize val="0"/>
        </c:dLbls>
        <c:gapWidth val="182"/>
        <c:axId val="127503312"/>
        <c:axId val="127502832"/>
      </c:barChart>
      <c:catAx>
        <c:axId val="127503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7502832"/>
        <c:crosses val="autoZero"/>
        <c:auto val="1"/>
        <c:lblAlgn val="ctr"/>
        <c:lblOffset val="100"/>
        <c:noMultiLvlLbl val="0"/>
      </c:catAx>
      <c:valAx>
        <c:axId val="127502832"/>
        <c:scaling>
          <c:orientation val="minMax"/>
          <c:max val="4"/>
          <c:min val="1"/>
        </c:scaling>
        <c:delete val="1"/>
        <c:axPos val="b"/>
        <c:numFmt formatCode="General" sourceLinked="1"/>
        <c:majorTickMark val="none"/>
        <c:minorTickMark val="none"/>
        <c:tickLblPos val="nextTo"/>
        <c:crossAx val="1275033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dirty="0"/>
              <a:t>Amtrak recently announced the potential corridor connecting Columbus, Cincinnati, Cleveland, and Dayton to each other and routes nationwide. How helpful do you believe connecting Central Ohio to passenger rail service would be?</a:t>
            </a:r>
          </a:p>
          <a:p>
            <a:pPr>
              <a:defRPr sz="1800"/>
            </a:pPr>
            <a:r>
              <a:rPr lang="en-US" sz="1800" b="1" i="1" dirty="0"/>
              <a:t>Very or Extremely Helpful</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301372484689412"/>
          <c:y val="0.33014668689934251"/>
          <c:w val="0.72328835848643924"/>
          <c:h val="0.60391151788879194"/>
        </c:manualLayout>
      </c:layout>
      <c:barChart>
        <c:barDir val="bar"/>
        <c:grouping val="clustered"/>
        <c:varyColors val="0"/>
        <c:ser>
          <c:idx val="2"/>
          <c:order val="0"/>
          <c:tx>
            <c:strRef>
              <c:f>Sheet1!$D$1</c:f>
              <c:strCache>
                <c:ptCount val="1"/>
                <c:pt idx="0">
                  <c:v>Very or Extremely Helpful</c:v>
                </c:pt>
              </c:strCache>
            </c:strRef>
          </c:tx>
          <c:spPr>
            <a:solidFill>
              <a:srgbClr val="00B0F0"/>
            </a:solidFill>
            <a:ln>
              <a:noFill/>
            </a:ln>
            <a:effectLst/>
          </c:spPr>
          <c:invertIfNegative val="0"/>
          <c:dPt>
            <c:idx val="0"/>
            <c:invertIfNegative val="0"/>
            <c:bubble3D val="0"/>
            <c:spPr>
              <a:solidFill>
                <a:srgbClr val="00B2BF"/>
              </a:solidFill>
              <a:ln>
                <a:noFill/>
              </a:ln>
              <a:effectLst/>
            </c:spPr>
            <c:extLst>
              <c:ext xmlns:c16="http://schemas.microsoft.com/office/drawing/2014/chart" uri="{C3380CC4-5D6E-409C-BE32-E72D297353CC}">
                <c16:uniqueId val="{00000005-4606-4740-B44E-A4C3F7FCA8C8}"/>
              </c:ext>
            </c:extLst>
          </c:dPt>
          <c:dPt>
            <c:idx val="1"/>
            <c:invertIfNegative val="0"/>
            <c:bubble3D val="0"/>
            <c:spPr>
              <a:solidFill>
                <a:srgbClr val="2A7F67"/>
              </a:solidFill>
              <a:ln>
                <a:noFill/>
              </a:ln>
              <a:effectLst/>
            </c:spPr>
            <c:extLst>
              <c:ext xmlns:c16="http://schemas.microsoft.com/office/drawing/2014/chart" uri="{C3380CC4-5D6E-409C-BE32-E72D297353CC}">
                <c16:uniqueId val="{00000004-4606-4740-B44E-A4C3F7FCA8C8}"/>
              </c:ext>
            </c:extLst>
          </c:dPt>
          <c:dPt>
            <c:idx val="2"/>
            <c:invertIfNegative val="0"/>
            <c:bubble3D val="0"/>
            <c:spPr>
              <a:solidFill>
                <a:srgbClr val="0075BF"/>
              </a:solidFill>
              <a:ln>
                <a:noFill/>
              </a:ln>
              <a:effectLst/>
            </c:spPr>
            <c:extLst>
              <c:ext xmlns:c16="http://schemas.microsoft.com/office/drawing/2014/chart" uri="{C3380CC4-5D6E-409C-BE32-E72D297353CC}">
                <c16:uniqueId val="{00000006-4606-4740-B44E-A4C3F7FCA8C8}"/>
              </c:ext>
            </c:extLst>
          </c:dPt>
          <c:dPt>
            <c:idx val="3"/>
            <c:invertIfNegative val="0"/>
            <c:bubble3D val="0"/>
            <c:spPr>
              <a:solidFill>
                <a:srgbClr val="34617A"/>
              </a:solidFill>
              <a:ln>
                <a:noFill/>
              </a:ln>
              <a:effectLst/>
            </c:spPr>
            <c:extLst>
              <c:ext xmlns:c16="http://schemas.microsoft.com/office/drawing/2014/chart" uri="{C3380CC4-5D6E-409C-BE32-E72D297353CC}">
                <c16:uniqueId val="{00000003-4606-4740-B44E-A4C3F7FCA8C8}"/>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Responses
(n = 2,006; m = 4.14)</c:v>
                </c:pt>
                <c:pt idx="1">
                  <c:v>White Alone
(n = 1,440; m = 4.24)</c:v>
                </c:pt>
                <c:pt idx="2">
                  <c:v>Non-White
(n = 566; m = 3.87)</c:v>
                </c:pt>
                <c:pt idx="3">
                  <c:v>Black Alone
(n = 241, m = 3.92)</c:v>
                </c:pt>
              </c:strCache>
            </c:strRef>
          </c:cat>
          <c:val>
            <c:numRef>
              <c:f>Sheet1!$D$2:$D$5</c:f>
              <c:numCache>
                <c:formatCode>0.0%</c:formatCode>
                <c:ptCount val="4"/>
                <c:pt idx="0">
                  <c:v>0.74626121635094711</c:v>
                </c:pt>
                <c:pt idx="1">
                  <c:v>0.78680555555555554</c:v>
                </c:pt>
                <c:pt idx="2">
                  <c:v>0.64310954063604242</c:v>
                </c:pt>
                <c:pt idx="3">
                  <c:v>0.64730290456431538</c:v>
                </c:pt>
              </c:numCache>
            </c:numRef>
          </c:val>
          <c:extLst>
            <c:ext xmlns:c16="http://schemas.microsoft.com/office/drawing/2014/chart" uri="{C3380CC4-5D6E-409C-BE32-E72D297353CC}">
              <c16:uniqueId val="{00000002-4606-4740-B44E-A4C3F7FCA8C8}"/>
            </c:ext>
          </c:extLst>
        </c:ser>
        <c:dLbls>
          <c:dLblPos val="outEnd"/>
          <c:showLegendKey val="0"/>
          <c:showVal val="1"/>
          <c:showCatName val="0"/>
          <c:showSerName val="0"/>
          <c:showPercent val="0"/>
          <c:showBubbleSize val="0"/>
        </c:dLbls>
        <c:gapWidth val="50"/>
        <c:axId val="886996127"/>
        <c:axId val="886993727"/>
      </c:barChart>
      <c:catAx>
        <c:axId val="8869961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86993727"/>
        <c:crosses val="autoZero"/>
        <c:auto val="1"/>
        <c:lblAlgn val="ctr"/>
        <c:lblOffset val="100"/>
        <c:noMultiLvlLbl val="0"/>
      </c:catAx>
      <c:valAx>
        <c:axId val="886993727"/>
        <c:scaling>
          <c:orientation val="minMax"/>
          <c:max val="1"/>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86996127"/>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3" y="1"/>
            <a:ext cx="3043343" cy="467072"/>
          </a:xfrm>
          <a:prstGeom prst="rect">
            <a:avLst/>
          </a:prstGeom>
        </p:spPr>
        <p:txBody>
          <a:bodyPr vert="horz" lIns="93324" tIns="46662" rIns="93324" bIns="46662" rtlCol="0"/>
          <a:lstStyle>
            <a:lvl1pPr algn="r">
              <a:defRPr sz="1200"/>
            </a:lvl1pPr>
          </a:lstStyle>
          <a:p>
            <a:fld id="{B4DEF058-5C89-45FD-8DD6-D88B38BDAF6F}" type="datetimeFigureOut">
              <a:rPr lang="en-US" smtClean="0"/>
              <a:t>11/10/2023</a:t>
            </a:fld>
            <a:endParaRPr lang="en-US"/>
          </a:p>
        </p:txBody>
      </p:sp>
      <p:sp>
        <p:nvSpPr>
          <p:cNvPr id="4" name="Footer Placeholder 3"/>
          <p:cNvSpPr>
            <a:spLocks noGrp="1"/>
          </p:cNvSpPr>
          <p:nvPr>
            <p:ph type="ftr" sz="quarter" idx="2"/>
          </p:nvPr>
        </p:nvSpPr>
        <p:spPr>
          <a:xfrm>
            <a:off x="1"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30"/>
            <a:ext cx="3043343" cy="467071"/>
          </a:xfrm>
          <a:prstGeom prst="rect">
            <a:avLst/>
          </a:prstGeom>
        </p:spPr>
        <p:txBody>
          <a:bodyPr vert="horz" lIns="93324" tIns="46662" rIns="93324" bIns="46662" rtlCol="0" anchor="b"/>
          <a:lstStyle>
            <a:lvl1pPr algn="r">
              <a:defRPr sz="1200"/>
            </a:lvl1pPr>
          </a:lstStyle>
          <a:p>
            <a:fld id="{5A33FBB3-CAB3-428D-A3E1-91113D13E9D7}" type="slidenum">
              <a:rPr lang="en-US" smtClean="0"/>
              <a:t>‹#›</a:t>
            </a:fld>
            <a:endParaRPr lang="en-US"/>
          </a:p>
        </p:txBody>
      </p:sp>
    </p:spTree>
    <p:extLst>
      <p:ext uri="{BB962C8B-B14F-4D97-AF65-F5344CB8AC3E}">
        <p14:creationId xmlns:p14="http://schemas.microsoft.com/office/powerpoint/2010/main" val="2170227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24" tIns="46662" rIns="93324" bIns="46662" rtlCol="0"/>
          <a:lstStyle>
            <a:lvl1pPr algn="r">
              <a:defRPr sz="1200"/>
            </a:lvl1pPr>
          </a:lstStyle>
          <a:p>
            <a:fld id="{D77B5252-07F1-457D-9804-EC4CC794DB87}" type="datetimeFigureOut">
              <a:rPr lang="en-US" smtClean="0"/>
              <a:t>11/10/2023</a:t>
            </a:fld>
            <a:endParaRPr lang="en-US"/>
          </a:p>
        </p:txBody>
      </p:sp>
      <p:sp>
        <p:nvSpPr>
          <p:cNvPr id="4" name="Slide Image Placeholder 3"/>
          <p:cNvSpPr>
            <a:spLocks noGrp="1" noRot="1" noChangeAspect="1"/>
          </p:cNvSpPr>
          <p:nvPr>
            <p:ph type="sldImg" idx="2"/>
          </p:nvPr>
        </p:nvSpPr>
        <p:spPr>
          <a:xfrm>
            <a:off x="702310" y="467073"/>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3608735"/>
            <a:ext cx="5618480" cy="5233292"/>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7071"/>
          </a:xfrm>
          <a:prstGeom prst="rect">
            <a:avLst/>
          </a:prstGeom>
        </p:spPr>
        <p:txBody>
          <a:bodyPr vert="horz" lIns="93324" tIns="46662" rIns="93324" bIns="46662" rtlCol="0" anchor="b"/>
          <a:lstStyle>
            <a:lvl1pPr algn="r">
              <a:defRPr sz="1200"/>
            </a:lvl1pPr>
          </a:lstStyle>
          <a:p>
            <a:fld id="{8A1BE7D8-946C-44FE-89F8-AF29B3FEB6FC}" type="slidenum">
              <a:rPr lang="en-US" smtClean="0"/>
              <a:t>‹#›</a:t>
            </a:fld>
            <a:endParaRPr lang="en-US"/>
          </a:p>
        </p:txBody>
      </p:sp>
    </p:spTree>
    <p:extLst>
      <p:ext uri="{BB962C8B-B14F-4D97-AF65-F5344CB8AC3E}">
        <p14:creationId xmlns:p14="http://schemas.microsoft.com/office/powerpoint/2010/main" val="265910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defTabSz="933237">
              <a:defRPr/>
            </a:pPr>
            <a:r>
              <a:rPr lang="en-US" sz="2000" dirty="0">
                <a:solidFill>
                  <a:schemeClr val="tx1"/>
                </a:solidFill>
                <a:latin typeface="+mn-lt"/>
              </a:rPr>
              <a:t>Hello and Thank you,</a:t>
            </a:r>
          </a:p>
          <a:p>
            <a:pPr defTabSz="933237">
              <a:defRPr/>
            </a:pPr>
            <a:endParaRPr lang="en-US" sz="2000" dirty="0">
              <a:solidFill>
                <a:schemeClr val="tx1"/>
              </a:solidFill>
              <a:latin typeface="+mn-lt"/>
            </a:endParaRPr>
          </a:p>
          <a:p>
            <a:pPr defTabSz="933237">
              <a:defRPr/>
            </a:pPr>
            <a:r>
              <a:rPr lang="en-US" sz="2000" dirty="0">
                <a:solidFill>
                  <a:schemeClr val="tx1"/>
                </a:solidFill>
                <a:latin typeface="+mn-lt"/>
              </a:rPr>
              <a:t>I am Ethan Hug, a data analyst at MORPC, Columbus Ohio’s Metropolitan Planning Organization, and a council of </a:t>
            </a:r>
            <a:r>
              <a:rPr lang="en-US" sz="2000" b="0" i="0" dirty="0">
                <a:solidFill>
                  <a:schemeClr val="tx1"/>
                </a:solidFill>
                <a:effectLst/>
                <a:latin typeface="+mn-lt"/>
              </a:rPr>
              <a:t>over 80 local governments and community partners.</a:t>
            </a:r>
          </a:p>
          <a:p>
            <a:pPr defTabSz="933237">
              <a:defRPr/>
            </a:pPr>
            <a:endParaRPr lang="en-US" sz="2000" b="0" i="0" dirty="0">
              <a:solidFill>
                <a:schemeClr val="tx1"/>
              </a:solidFill>
              <a:effectLst/>
              <a:latin typeface="+mn-lt"/>
            </a:endParaRPr>
          </a:p>
          <a:p>
            <a:pPr defTabSz="933237">
              <a:defRPr/>
            </a:pPr>
            <a:r>
              <a:rPr lang="en-US" sz="2000" b="0" i="0" dirty="0">
                <a:solidFill>
                  <a:schemeClr val="tx1"/>
                </a:solidFill>
                <a:effectLst/>
                <a:latin typeface="+mn-lt"/>
              </a:rPr>
              <a:t>We provide nonpartisan data analysis, community resources, and long-range planning to enhance the future prosperity of Central Ohio. </a:t>
            </a:r>
            <a:endParaRPr lang="en-US" sz="2000" dirty="0">
              <a:solidFill>
                <a:schemeClr val="tx1"/>
              </a:solidFill>
              <a:latin typeface="+mn-lt"/>
            </a:endParaRPr>
          </a:p>
        </p:txBody>
      </p:sp>
      <p:sp>
        <p:nvSpPr>
          <p:cNvPr id="4" name="Slide Number Placeholder 3"/>
          <p:cNvSpPr>
            <a:spLocks noGrp="1"/>
          </p:cNvSpPr>
          <p:nvPr>
            <p:ph type="sldNum" sz="quarter" idx="5"/>
          </p:nvPr>
        </p:nvSpPr>
        <p:spPr/>
        <p:txBody>
          <a:bodyPr/>
          <a:lstStyle/>
          <a:p>
            <a:fld id="{8A1BE7D8-946C-44FE-89F8-AF29B3FEB6FC}" type="slidenum">
              <a:rPr lang="en-US" smtClean="0"/>
              <a:t>1</a:t>
            </a:fld>
            <a:endParaRPr lang="en-US"/>
          </a:p>
        </p:txBody>
      </p:sp>
    </p:spTree>
    <p:extLst>
      <p:ext uri="{BB962C8B-B14F-4D97-AF65-F5344CB8AC3E}">
        <p14:creationId xmlns:p14="http://schemas.microsoft.com/office/powerpoint/2010/main" val="2978929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kern="1200" dirty="0">
                <a:solidFill>
                  <a:schemeClr val="tx1"/>
                </a:solidFill>
                <a:effectLst/>
                <a:latin typeface="+mn-lt"/>
                <a:ea typeface="+mn-ea"/>
                <a:cs typeface="+mn-cs"/>
              </a:rPr>
              <a:t>With This map displaying participants rate of concern for item “the bus takes too long” for travelling in their community</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This focus on the MPO area is because most public bussing occurs here and it’s where MORPC’s transportation funding is allocated.</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The more orange areas, aligns with locations that have international and minority populations.</a:t>
            </a:r>
          </a:p>
        </p:txBody>
      </p:sp>
      <p:sp>
        <p:nvSpPr>
          <p:cNvPr id="4" name="Slide Number Placeholder 3"/>
          <p:cNvSpPr>
            <a:spLocks noGrp="1"/>
          </p:cNvSpPr>
          <p:nvPr>
            <p:ph type="sldNum" sz="quarter" idx="5"/>
          </p:nvPr>
        </p:nvSpPr>
        <p:spPr/>
        <p:txBody>
          <a:bodyPr/>
          <a:lstStyle/>
          <a:p>
            <a:fld id="{8A1BE7D8-946C-44FE-89F8-AF29B3FEB6FC}" type="slidenum">
              <a:rPr lang="en-US" smtClean="0"/>
              <a:t>10</a:t>
            </a:fld>
            <a:endParaRPr lang="en-US"/>
          </a:p>
        </p:txBody>
      </p:sp>
    </p:spTree>
    <p:extLst>
      <p:ext uri="{BB962C8B-B14F-4D97-AF65-F5344CB8AC3E}">
        <p14:creationId xmlns:p14="http://schemas.microsoft.com/office/powerpoint/2010/main" val="1706711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kern="1200" dirty="0">
                <a:solidFill>
                  <a:schemeClr val="tx1"/>
                </a:solidFill>
                <a:effectLst/>
                <a:latin typeface="+mn-lt"/>
                <a:ea typeface="+mn-ea"/>
                <a:cs typeface="+mn-cs"/>
              </a:rPr>
              <a:t>Here, we see participants' concerns for "getting around in their community“ by race. </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Notably, White respondents express greater concerns about mobility compared to Black or Minority respondents. </a:t>
            </a:r>
          </a:p>
          <a:p>
            <a:endParaRPr lang="en-US" sz="600" b="0" i="0" kern="1200" dirty="0">
              <a:solidFill>
                <a:schemeClr val="tx1"/>
              </a:solidFill>
              <a:effectLst/>
              <a:latin typeface="+mn-lt"/>
              <a:ea typeface="+mn-ea"/>
              <a:cs typeface="+mn-cs"/>
            </a:endParaRPr>
          </a:p>
          <a:p>
            <a:r>
              <a:rPr lang="en-US" sz="1400" dirty="0">
                <a:solidFill>
                  <a:schemeClr val="tx1"/>
                </a:solidFill>
                <a:latin typeface="+mn-lt"/>
              </a:rPr>
              <a:t>--</a:t>
            </a:r>
          </a:p>
          <a:p>
            <a:r>
              <a:rPr lang="en-US" sz="1400" dirty="0">
                <a:solidFill>
                  <a:schemeClr val="tx1"/>
                </a:solidFill>
                <a:latin typeface="+mn-lt"/>
              </a:rPr>
              <a:t>Not enough safe bike routes, Riding the bus takes too long, Too many unsafe drivers, Not Enough Sidewalks, Lack of accessible ramps and sidewalks, Crosswalks are not safe enough, No bus lines serve my area, Traffic is too congested, Owning a car is too expensive, </a:t>
            </a:r>
          </a:p>
        </p:txBody>
      </p:sp>
      <p:sp>
        <p:nvSpPr>
          <p:cNvPr id="4" name="Slide Number Placeholder 3"/>
          <p:cNvSpPr>
            <a:spLocks noGrp="1"/>
          </p:cNvSpPr>
          <p:nvPr>
            <p:ph type="sldNum" sz="quarter" idx="5"/>
          </p:nvPr>
        </p:nvSpPr>
        <p:spPr/>
        <p:txBody>
          <a:bodyPr/>
          <a:lstStyle/>
          <a:p>
            <a:fld id="{8A1BE7D8-946C-44FE-89F8-AF29B3FEB6FC}" type="slidenum">
              <a:rPr lang="en-US" smtClean="0"/>
              <a:t>11</a:t>
            </a:fld>
            <a:endParaRPr lang="en-US"/>
          </a:p>
        </p:txBody>
      </p:sp>
    </p:spTree>
    <p:extLst>
      <p:ext uri="{BB962C8B-B14F-4D97-AF65-F5344CB8AC3E}">
        <p14:creationId xmlns:p14="http://schemas.microsoft.com/office/powerpoint/2010/main" val="2034706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On the left we see, Black participants were less likely to describe walking, biking, or taking the bus as "not at all" or “slightly" convenient than the White cohort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Suggesting White respondents perceive non-car transportation modes as less convenient and have more transportation concerns than other cohorts, </a:t>
            </a:r>
          </a:p>
          <a:p>
            <a:r>
              <a:rPr lang="en-US" sz="2000" b="0" i="0" kern="1200" dirty="0">
                <a:solidFill>
                  <a:schemeClr val="tx1"/>
                </a:solidFill>
                <a:effectLst/>
                <a:latin typeface="+mn-lt"/>
                <a:ea typeface="+mn-ea"/>
                <a:cs typeface="+mn-cs"/>
              </a:rPr>
              <a:t>Possibly illuminating why, they are less likely to use mass transit.</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On the right though, 2/3rds consider commute time as important when deciding where to live.</a:t>
            </a:r>
          </a:p>
        </p:txBody>
      </p:sp>
      <p:sp>
        <p:nvSpPr>
          <p:cNvPr id="4" name="Slide Number Placeholder 3"/>
          <p:cNvSpPr>
            <a:spLocks noGrp="1"/>
          </p:cNvSpPr>
          <p:nvPr>
            <p:ph type="sldNum" sz="quarter" idx="5"/>
          </p:nvPr>
        </p:nvSpPr>
        <p:spPr/>
        <p:txBody>
          <a:bodyPr/>
          <a:lstStyle/>
          <a:p>
            <a:fld id="{8A1BE7D8-946C-44FE-89F8-AF29B3FEB6FC}" type="slidenum">
              <a:rPr lang="en-US" smtClean="0"/>
              <a:t>12</a:t>
            </a:fld>
            <a:endParaRPr lang="en-US"/>
          </a:p>
        </p:txBody>
      </p:sp>
    </p:spTree>
    <p:extLst>
      <p:ext uri="{BB962C8B-B14F-4D97-AF65-F5344CB8AC3E}">
        <p14:creationId xmlns:p14="http://schemas.microsoft.com/office/powerpoint/2010/main" val="167191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tx1"/>
                </a:solidFill>
                <a:effectLst/>
                <a:latin typeface="+mn-lt"/>
              </a:rPr>
              <a:t>Supporting this Black participants ranked investment for Bus Services highest likely because of utilization rates and desire for better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tx1"/>
                </a:solidFill>
                <a:effectLst/>
                <a:latin typeface="+mn-lt"/>
              </a:rPr>
              <a:t>However, </a:t>
            </a:r>
          </a:p>
          <a:p>
            <a:r>
              <a:rPr lang="en-US" sz="2000" b="0" i="0" dirty="0">
                <a:solidFill>
                  <a:schemeClr val="tx1"/>
                </a:solidFill>
                <a:effectLst/>
                <a:latin typeface="+mn-lt"/>
              </a:rPr>
              <a:t>Passenger Rail was the top-rated investment for the region overall.</a:t>
            </a:r>
          </a:p>
          <a:p>
            <a:r>
              <a:rPr lang="en-US" sz="2000" dirty="0">
                <a:solidFill>
                  <a:schemeClr val="tx1"/>
                </a:solidFill>
                <a:latin typeface="+mn-lt"/>
              </a:rPr>
              <a:t>AND</a:t>
            </a:r>
          </a:p>
          <a:p>
            <a:r>
              <a:rPr lang="en-US" sz="2000" dirty="0">
                <a:solidFill>
                  <a:schemeClr val="tx1"/>
                </a:solidFill>
                <a:latin typeface="+mn-lt"/>
              </a:rPr>
              <a:t>The desire of passenger rail is further highlighted by</a:t>
            </a:r>
          </a:p>
        </p:txBody>
      </p:sp>
      <p:sp>
        <p:nvSpPr>
          <p:cNvPr id="4" name="Slide Number Placeholder 3"/>
          <p:cNvSpPr>
            <a:spLocks noGrp="1"/>
          </p:cNvSpPr>
          <p:nvPr>
            <p:ph type="sldNum" sz="quarter" idx="5"/>
          </p:nvPr>
        </p:nvSpPr>
        <p:spPr/>
        <p:txBody>
          <a:bodyPr/>
          <a:lstStyle/>
          <a:p>
            <a:fld id="{8A1BE7D8-946C-44FE-89F8-AF29B3FEB6FC}" type="slidenum">
              <a:rPr lang="en-US" smtClean="0"/>
              <a:t>13</a:t>
            </a:fld>
            <a:endParaRPr lang="en-US"/>
          </a:p>
        </p:txBody>
      </p:sp>
    </p:spTree>
    <p:extLst>
      <p:ext uri="{BB962C8B-B14F-4D97-AF65-F5344CB8AC3E}">
        <p14:creationId xmlns:p14="http://schemas.microsoft.com/office/powerpoint/2010/main" val="3884419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dirty="0">
                <a:solidFill>
                  <a:schemeClr val="tx1"/>
                </a:solidFill>
                <a:effectLst/>
                <a:latin typeface="+mn-lt"/>
              </a:rPr>
              <a:t>The robust results, shown here, supporting </a:t>
            </a:r>
            <a:r>
              <a:rPr lang="en-US" sz="2000" dirty="0">
                <a:solidFill>
                  <a:schemeClr val="tx1"/>
                </a:solidFill>
                <a:latin typeface="+mn-lt"/>
              </a:rPr>
              <a:t>Amtrak passenger rail, with 75% expressing that Amtrak would be “very“ to “extremely” helpful to the region.</a:t>
            </a:r>
          </a:p>
          <a:p>
            <a:endParaRPr lang="en-US" sz="2000" dirty="0">
              <a:solidFill>
                <a:schemeClr val="tx1"/>
              </a:solidFill>
              <a:latin typeface="+mn-lt"/>
            </a:endParaRPr>
          </a:p>
          <a:p>
            <a:r>
              <a:rPr lang="en-US" sz="2000" b="0" i="0" dirty="0">
                <a:solidFill>
                  <a:schemeClr val="tx1"/>
                </a:solidFill>
                <a:effectLst/>
                <a:latin typeface="+mn-lt"/>
              </a:rPr>
              <a:t>Our survey data not only strengthened MORPC’s proposal for the 3C&amp;D corridor, shown here, but also prompted a second application to the FTA for a Pittsburgh to Chicago route to bring  passenger rail back to Columbus.</a:t>
            </a:r>
            <a:endParaRPr lang="en-US" sz="2000" dirty="0">
              <a:solidFill>
                <a:schemeClr val="tx1"/>
              </a:solidFill>
              <a:latin typeface="+mn-lt"/>
            </a:endParaRPr>
          </a:p>
          <a:p>
            <a:r>
              <a:rPr lang="en-US" sz="2000" dirty="0">
                <a:solidFill>
                  <a:schemeClr val="tx1"/>
                </a:solidFill>
                <a:latin typeface="+mn-lt"/>
              </a:rPr>
              <a:t>This was possible after</a:t>
            </a:r>
          </a:p>
        </p:txBody>
      </p:sp>
      <p:sp>
        <p:nvSpPr>
          <p:cNvPr id="4" name="Slide Number Placeholder 3"/>
          <p:cNvSpPr>
            <a:spLocks noGrp="1"/>
          </p:cNvSpPr>
          <p:nvPr>
            <p:ph type="sldNum" sz="quarter" idx="5"/>
          </p:nvPr>
        </p:nvSpPr>
        <p:spPr/>
        <p:txBody>
          <a:bodyPr/>
          <a:lstStyle/>
          <a:p>
            <a:fld id="{8A1BE7D8-946C-44FE-89F8-AF29B3FEB6FC}" type="slidenum">
              <a:rPr lang="en-US" smtClean="0"/>
              <a:t>14</a:t>
            </a:fld>
            <a:endParaRPr lang="en-US"/>
          </a:p>
        </p:txBody>
      </p:sp>
    </p:spTree>
    <p:extLst>
      <p:ext uri="{BB962C8B-B14F-4D97-AF65-F5344CB8AC3E}">
        <p14:creationId xmlns:p14="http://schemas.microsoft.com/office/powerpoint/2010/main" val="266152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dirty="0">
                <a:solidFill>
                  <a:schemeClr val="tx1"/>
                </a:solidFill>
                <a:latin typeface="+mn-lt"/>
              </a:rPr>
              <a:t>the </a:t>
            </a:r>
          </a:p>
          <a:p>
            <a:endParaRPr lang="en-US" sz="2000" dirty="0">
              <a:solidFill>
                <a:schemeClr val="tx1"/>
              </a:solidFill>
              <a:latin typeface="+mn-lt"/>
            </a:endParaRPr>
          </a:p>
          <a:p>
            <a:pPr algn="l"/>
            <a:r>
              <a:rPr lang="en-US" sz="2000" b="0" i="0" dirty="0">
                <a:solidFill>
                  <a:schemeClr val="tx1"/>
                </a:solidFill>
                <a:effectLst/>
                <a:latin typeface="+mn-lt"/>
              </a:rPr>
              <a:t>Initial findings were presented at MORPC's State of the Region event in the early spring. </a:t>
            </a:r>
          </a:p>
          <a:p>
            <a:pPr algn="l"/>
            <a:r>
              <a:rPr lang="en-US" sz="2000" b="0" i="0" dirty="0">
                <a:solidFill>
                  <a:schemeClr val="tx1"/>
                </a:solidFill>
                <a:effectLst/>
                <a:latin typeface="+mn-lt"/>
              </a:rPr>
              <a:t>Providing an opportunity to showcase results to local and state decision-makers and media.</a:t>
            </a:r>
          </a:p>
          <a:p>
            <a:pPr algn="l"/>
            <a:r>
              <a:rPr lang="en-US" sz="2000" b="0" i="0" dirty="0">
                <a:solidFill>
                  <a:schemeClr val="tx1"/>
                </a:solidFill>
                <a:effectLst/>
                <a:latin typeface="+mn-lt"/>
              </a:rPr>
              <a:t>Subsequently, the data has been requested across the region to help inform local planning and supporting grant applications.</a:t>
            </a:r>
          </a:p>
          <a:p>
            <a:pPr defTabSz="933237"/>
            <a:endParaRPr lang="en-US" dirty="0"/>
          </a:p>
          <a:p>
            <a:r>
              <a:rPr lang="en-US" dirty="0"/>
              <a:t> </a:t>
            </a:r>
          </a:p>
        </p:txBody>
      </p:sp>
      <p:sp>
        <p:nvSpPr>
          <p:cNvPr id="4" name="Slide Number Placeholder 3"/>
          <p:cNvSpPr>
            <a:spLocks noGrp="1"/>
          </p:cNvSpPr>
          <p:nvPr>
            <p:ph type="sldNum" sz="quarter" idx="5"/>
          </p:nvPr>
        </p:nvSpPr>
        <p:spPr/>
        <p:txBody>
          <a:bodyPr/>
          <a:lstStyle/>
          <a:p>
            <a:fld id="{8A1BE7D8-946C-44FE-89F8-AF29B3FEB6FC}" type="slidenum">
              <a:rPr lang="en-US" smtClean="0"/>
              <a:t>15</a:t>
            </a:fld>
            <a:endParaRPr lang="en-US"/>
          </a:p>
        </p:txBody>
      </p:sp>
    </p:spTree>
    <p:extLst>
      <p:ext uri="{BB962C8B-B14F-4D97-AF65-F5344CB8AC3E}">
        <p14:creationId xmlns:p14="http://schemas.microsoft.com/office/powerpoint/2010/main" val="3105167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E7D8-946C-44FE-89F8-AF29B3FEB6FC}" type="slidenum">
              <a:rPr lang="en-US" smtClean="0"/>
              <a:t>16</a:t>
            </a:fld>
            <a:endParaRPr lang="en-US"/>
          </a:p>
        </p:txBody>
      </p:sp>
    </p:spTree>
    <p:extLst>
      <p:ext uri="{BB962C8B-B14F-4D97-AF65-F5344CB8AC3E}">
        <p14:creationId xmlns:p14="http://schemas.microsoft.com/office/powerpoint/2010/main" val="387275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kern="1200" dirty="0">
                <a:solidFill>
                  <a:schemeClr val="tx1"/>
                </a:solidFill>
                <a:effectLst/>
                <a:latin typeface="+mn-lt"/>
                <a:ea typeface="+mn-ea"/>
                <a:cs typeface="+mn-cs"/>
              </a:rPr>
              <a:t>As part of this,</a:t>
            </a:r>
          </a:p>
          <a:p>
            <a:endParaRPr lang="en-US" sz="2000" b="0" i="0" kern="1200" dirty="0">
              <a:solidFill>
                <a:schemeClr val="tx1"/>
              </a:solidFill>
              <a:effectLst/>
              <a:latin typeface="+mn-lt"/>
              <a:ea typeface="+mn-ea"/>
              <a:cs typeface="+mn-cs"/>
            </a:endParaRPr>
          </a:p>
          <a:p>
            <a:pPr defTabSz="933237">
              <a:defRPr/>
            </a:pPr>
            <a:r>
              <a:rPr lang="en-US" sz="2000" b="0" i="0" kern="1200" dirty="0">
                <a:solidFill>
                  <a:schemeClr val="tx1"/>
                </a:solidFill>
                <a:effectLst/>
                <a:latin typeface="+mn-lt"/>
                <a:ea typeface="+mn-ea"/>
                <a:cs typeface="+mn-cs"/>
              </a:rPr>
              <a:t>MORPC's leadership, with collaborators at The Columbus Dispatch and the Ohio State University secured funding for the initial survey. </a:t>
            </a:r>
          </a:p>
          <a:p>
            <a:pPr defTabSz="933237">
              <a:defRPr/>
            </a:pPr>
            <a:endParaRPr lang="en-US" sz="2000" b="0" i="0" kern="1200" dirty="0">
              <a:solidFill>
                <a:schemeClr val="tx1"/>
              </a:solidFill>
              <a:effectLst/>
              <a:latin typeface="+mn-lt"/>
              <a:ea typeface="+mn-ea"/>
              <a:cs typeface="+mn-cs"/>
            </a:endParaRPr>
          </a:p>
          <a:p>
            <a:pPr defTabSz="933237">
              <a:defRPr/>
            </a:pPr>
            <a:r>
              <a:rPr lang="en-US" sz="2000" b="0" i="0" kern="1200" dirty="0">
                <a:solidFill>
                  <a:schemeClr val="tx1"/>
                </a:solidFill>
                <a:effectLst/>
                <a:latin typeface="+mn-lt"/>
                <a:ea typeface="+mn-ea"/>
                <a:cs typeface="+mn-cs"/>
              </a:rPr>
              <a:t>Which Evolved into a semi-annual series, enabling residents to share their opinions on MORPC’s key work</a:t>
            </a:r>
          </a:p>
          <a:p>
            <a:pPr defTabSz="933237">
              <a:defRPr/>
            </a:pPr>
            <a:r>
              <a:rPr lang="en-US" sz="2000" b="0" i="0" kern="1200" dirty="0">
                <a:solidFill>
                  <a:schemeClr val="tx1"/>
                </a:solidFill>
                <a:effectLst/>
                <a:latin typeface="+mn-lt"/>
                <a:ea typeface="+mn-ea"/>
                <a:cs typeface="+mn-cs"/>
              </a:rPr>
              <a:t>with</a:t>
            </a:r>
          </a:p>
          <a:p>
            <a:pPr defTabSz="933237">
              <a:defRPr/>
            </a:pPr>
            <a:r>
              <a:rPr lang="en-US" sz="2000" b="0" i="0" kern="1200" dirty="0">
                <a:solidFill>
                  <a:schemeClr val="tx1"/>
                </a:solidFill>
                <a:effectLst/>
                <a:latin typeface="+mn-lt"/>
                <a:ea typeface="+mn-ea"/>
                <a:cs typeface="+mn-cs"/>
              </a:rPr>
              <a:t>The first survey focusing on MORPC's core function: transportation planning.</a:t>
            </a:r>
          </a:p>
        </p:txBody>
      </p:sp>
      <p:sp>
        <p:nvSpPr>
          <p:cNvPr id="4" name="Slide Number Placeholder 3"/>
          <p:cNvSpPr>
            <a:spLocks noGrp="1"/>
          </p:cNvSpPr>
          <p:nvPr>
            <p:ph type="sldNum" sz="quarter" idx="5"/>
          </p:nvPr>
        </p:nvSpPr>
        <p:spPr/>
        <p:txBody>
          <a:bodyPr/>
          <a:lstStyle/>
          <a:p>
            <a:fld id="{8A1BE7D8-946C-44FE-89F8-AF29B3FEB6FC}" type="slidenum">
              <a:rPr lang="en-US" smtClean="0"/>
              <a:t>2</a:t>
            </a:fld>
            <a:endParaRPr lang="en-US"/>
          </a:p>
        </p:txBody>
      </p:sp>
    </p:spTree>
    <p:extLst>
      <p:ext uri="{BB962C8B-B14F-4D97-AF65-F5344CB8AC3E}">
        <p14:creationId xmlns:p14="http://schemas.microsoft.com/office/powerpoint/2010/main" val="440625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algn="l" defTabSz="933237" rtl="0" eaLnBrk="1" latinLnBrk="0" hangingPunct="1">
              <a:defRPr/>
            </a:pPr>
            <a:r>
              <a:rPr lang="en-US" sz="2000" b="0" i="0" kern="1200" dirty="0">
                <a:solidFill>
                  <a:schemeClr val="tx1"/>
                </a:solidFill>
                <a:effectLst/>
                <a:latin typeface="+mn-lt"/>
                <a:ea typeface="+mn-ea"/>
                <a:cs typeface="+mn-cs"/>
              </a:rPr>
              <a:t>The surveys significance goes deeper than just transportation planning, </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It was also needed because INTEL, HYPERION, and HONDA are investing billions in the region</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And my team projects that the region’s population will grow to over 3 million by 2050:</a:t>
            </a:r>
          </a:p>
          <a:p>
            <a:pPr marL="0" algn="l" defTabSz="933237" rtl="0" eaLnBrk="1" latinLnBrk="0" hangingPunct="1">
              <a:buFont typeface="Arial" panose="020B0604020202020204" pitchFamily="34" charset="0"/>
              <a:buNone/>
              <a:defRPr/>
            </a:pPr>
            <a:r>
              <a:rPr lang="en-US" sz="2000" b="0" i="0" kern="1200" dirty="0">
                <a:solidFill>
                  <a:schemeClr val="tx1"/>
                </a:solidFill>
                <a:effectLst/>
                <a:latin typeface="+mn-lt"/>
                <a:ea typeface="+mn-ea"/>
                <a:cs typeface="+mn-cs"/>
              </a:rPr>
              <a:t>Adding </a:t>
            </a:r>
          </a:p>
          <a:p>
            <a:pPr marL="0" algn="l" defTabSz="933237" rtl="0" eaLnBrk="1" latinLnBrk="0" hangingPunct="1">
              <a:buFont typeface="Arial" panose="020B0604020202020204" pitchFamily="34" charset="0"/>
              <a:buNone/>
              <a:defRPr/>
            </a:pPr>
            <a:r>
              <a:rPr lang="en-US" sz="2000" b="0" i="0" kern="1200" dirty="0">
                <a:solidFill>
                  <a:schemeClr val="tx1"/>
                </a:solidFill>
                <a:effectLst/>
                <a:latin typeface="+mn-lt"/>
                <a:ea typeface="+mn-ea"/>
                <a:cs typeface="+mn-cs"/>
              </a:rPr>
              <a:t>726,000 residents</a:t>
            </a:r>
          </a:p>
          <a:p>
            <a:pPr marL="0" algn="l" defTabSz="933237" rtl="0" eaLnBrk="1" latinLnBrk="0" hangingPunct="1">
              <a:buFont typeface="Arial" panose="020B0604020202020204" pitchFamily="34" charset="0"/>
              <a:buNone/>
              <a:defRPr/>
            </a:pPr>
            <a:r>
              <a:rPr lang="en-US" sz="2000" b="0" i="0" kern="1200" dirty="0">
                <a:solidFill>
                  <a:schemeClr val="tx1"/>
                </a:solidFill>
                <a:effectLst/>
                <a:latin typeface="+mn-lt"/>
                <a:ea typeface="+mn-ea"/>
                <a:cs typeface="+mn-cs"/>
              </a:rPr>
              <a:t>272,000 households </a:t>
            </a:r>
          </a:p>
          <a:p>
            <a:pPr marL="0" algn="l" defTabSz="933237" rtl="0" eaLnBrk="1" latinLnBrk="0" hangingPunct="1">
              <a:buFont typeface="Arial" panose="020B0604020202020204" pitchFamily="34" charset="0"/>
              <a:buNone/>
              <a:defRPr/>
            </a:pPr>
            <a:r>
              <a:rPr lang="en-US" sz="2000" b="0" i="0" kern="1200" dirty="0">
                <a:solidFill>
                  <a:schemeClr val="tx1"/>
                </a:solidFill>
                <a:effectLst/>
                <a:latin typeface="+mn-lt"/>
                <a:ea typeface="+mn-ea"/>
                <a:cs typeface="+mn-cs"/>
              </a:rPr>
              <a:t>AND</a:t>
            </a:r>
          </a:p>
          <a:p>
            <a:pPr marL="0" algn="l" defTabSz="933237" rtl="0" eaLnBrk="1" latinLnBrk="0" hangingPunct="1">
              <a:buFont typeface="Arial" panose="020B0604020202020204" pitchFamily="34" charset="0"/>
              <a:buNone/>
              <a:defRPr/>
            </a:pPr>
            <a:r>
              <a:rPr lang="en-US" sz="2000" b="0" i="0" kern="1200" dirty="0">
                <a:solidFill>
                  <a:schemeClr val="tx1"/>
                </a:solidFill>
                <a:effectLst/>
                <a:latin typeface="+mn-lt"/>
                <a:ea typeface="+mn-ea"/>
                <a:cs typeface="+mn-cs"/>
              </a:rPr>
              <a:t>357,000 workers.</a:t>
            </a:r>
          </a:p>
        </p:txBody>
      </p:sp>
      <p:sp>
        <p:nvSpPr>
          <p:cNvPr id="4" name="Slide Number Placeholder 3"/>
          <p:cNvSpPr>
            <a:spLocks noGrp="1"/>
          </p:cNvSpPr>
          <p:nvPr>
            <p:ph type="sldNum" sz="quarter" idx="5"/>
          </p:nvPr>
        </p:nvSpPr>
        <p:spPr/>
        <p:txBody>
          <a:bodyPr/>
          <a:lstStyle/>
          <a:p>
            <a:fld id="{8A1BE7D8-946C-44FE-89F8-AF29B3FEB6FC}" type="slidenum">
              <a:rPr lang="en-US" smtClean="0"/>
              <a:t>3</a:t>
            </a:fld>
            <a:endParaRPr lang="en-US"/>
          </a:p>
        </p:txBody>
      </p:sp>
    </p:spTree>
    <p:extLst>
      <p:ext uri="{BB962C8B-B14F-4D97-AF65-F5344CB8AC3E}">
        <p14:creationId xmlns:p14="http://schemas.microsoft.com/office/powerpoint/2010/main" val="4082092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algn="l" defTabSz="933237" rtl="0" eaLnBrk="1" latinLnBrk="0" hangingPunct="1">
              <a:defRPr/>
            </a:pPr>
            <a:r>
              <a:rPr lang="en-US" sz="2000" b="0" i="0" kern="1200" dirty="0">
                <a:solidFill>
                  <a:schemeClr val="tx1"/>
                </a:solidFill>
                <a:effectLst/>
                <a:latin typeface="+mn-lt"/>
                <a:ea typeface="+mn-ea"/>
                <a:cs typeface="+mn-cs"/>
              </a:rPr>
              <a:t>The survey questions were development through cross-departmental collaboration. </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MORPC’s staff generated questions that leadership then distilled to 8, not including demographics. </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The </a:t>
            </a:r>
            <a:r>
              <a:rPr lang="en-US" sz="2000" b="0" i="0" dirty="0">
                <a:solidFill>
                  <a:schemeClr val="tx1"/>
                </a:solidFill>
                <a:effectLst/>
                <a:latin typeface="+mn-lt"/>
              </a:rPr>
              <a:t>intent </a:t>
            </a:r>
            <a:r>
              <a:rPr lang="en-US" sz="2000" b="0" i="0" kern="1200" dirty="0">
                <a:solidFill>
                  <a:schemeClr val="tx1"/>
                </a:solidFill>
                <a:effectLst/>
                <a:latin typeface="+mn-lt"/>
                <a:ea typeface="+mn-ea"/>
                <a:cs typeface="+mn-cs"/>
              </a:rPr>
              <a:t>was to understand diverse groups unique and relevant perspectives.</a:t>
            </a:r>
          </a:p>
        </p:txBody>
      </p:sp>
      <p:sp>
        <p:nvSpPr>
          <p:cNvPr id="4" name="Slide Number Placeholder 3"/>
          <p:cNvSpPr>
            <a:spLocks noGrp="1"/>
          </p:cNvSpPr>
          <p:nvPr>
            <p:ph type="sldNum" sz="quarter" idx="5"/>
          </p:nvPr>
        </p:nvSpPr>
        <p:spPr/>
        <p:txBody>
          <a:bodyPr/>
          <a:lstStyle/>
          <a:p>
            <a:fld id="{8A1BE7D8-946C-44FE-89F8-AF29B3FEB6FC}" type="slidenum">
              <a:rPr lang="en-US" smtClean="0"/>
              <a:t>4</a:t>
            </a:fld>
            <a:endParaRPr lang="en-US"/>
          </a:p>
        </p:txBody>
      </p:sp>
    </p:spTree>
    <p:extLst>
      <p:ext uri="{BB962C8B-B14F-4D97-AF65-F5344CB8AC3E}">
        <p14:creationId xmlns:p14="http://schemas.microsoft.com/office/powerpoint/2010/main" val="2129672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algn="l" defTabSz="933237" rtl="0" eaLnBrk="1" latinLnBrk="0" hangingPunct="1">
              <a:defRPr/>
            </a:pPr>
            <a:r>
              <a:rPr lang="en-US" sz="2000" b="0" i="0" kern="1200" dirty="0">
                <a:solidFill>
                  <a:schemeClr val="tx1"/>
                </a:solidFill>
                <a:effectLst/>
                <a:latin typeface="+mn-lt"/>
                <a:ea typeface="+mn-ea"/>
                <a:cs typeface="+mn-cs"/>
              </a:rPr>
              <a:t>The questions had to provide decision-makers with insights to residents' transportation needs, </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track changes over time for benchmarking, </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and capture the experiences of underrepresented populations across the Region.</a:t>
            </a:r>
          </a:p>
        </p:txBody>
      </p:sp>
      <p:sp>
        <p:nvSpPr>
          <p:cNvPr id="4" name="Slide Number Placeholder 3"/>
          <p:cNvSpPr>
            <a:spLocks noGrp="1"/>
          </p:cNvSpPr>
          <p:nvPr>
            <p:ph type="sldNum" sz="quarter" idx="5"/>
          </p:nvPr>
        </p:nvSpPr>
        <p:spPr/>
        <p:txBody>
          <a:bodyPr/>
          <a:lstStyle/>
          <a:p>
            <a:fld id="{8A1BE7D8-946C-44FE-89F8-AF29B3FEB6FC}" type="slidenum">
              <a:rPr lang="en-US" smtClean="0"/>
              <a:t>5</a:t>
            </a:fld>
            <a:endParaRPr lang="en-US"/>
          </a:p>
        </p:txBody>
      </p:sp>
    </p:spTree>
    <p:extLst>
      <p:ext uri="{BB962C8B-B14F-4D97-AF65-F5344CB8AC3E}">
        <p14:creationId xmlns:p14="http://schemas.microsoft.com/office/powerpoint/2010/main" val="366135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defTabSz="933237">
              <a:defRPr/>
            </a:pPr>
            <a:r>
              <a:rPr lang="en-US" sz="2000" b="0" i="0" kern="1200" dirty="0">
                <a:solidFill>
                  <a:schemeClr val="tx1"/>
                </a:solidFill>
                <a:effectLst/>
                <a:latin typeface="+mn-lt"/>
                <a:ea typeface="+mn-ea"/>
                <a:cs typeface="+mn-cs"/>
              </a:rPr>
              <a:t>For robustness, MORPC collaborated with researchers at the Ohio State University, </a:t>
            </a:r>
          </a:p>
          <a:p>
            <a:pPr defTabSz="933237">
              <a:defRPr/>
            </a:pPr>
            <a:r>
              <a:rPr lang="en-US" sz="2000" b="0" i="0" kern="1200" dirty="0">
                <a:solidFill>
                  <a:schemeClr val="tx1"/>
                </a:solidFill>
                <a:effectLst/>
                <a:latin typeface="+mn-lt"/>
                <a:ea typeface="+mn-ea"/>
                <a:cs typeface="+mn-cs"/>
              </a:rPr>
              <a:t>Who helped with question wording, survey distribution, and response validation. </a:t>
            </a:r>
          </a:p>
          <a:p>
            <a:pPr defTabSz="933237">
              <a:defRPr/>
            </a:pPr>
            <a:endParaRPr lang="en-US" sz="2000" b="0" i="0" kern="1200" dirty="0">
              <a:solidFill>
                <a:schemeClr val="tx1"/>
              </a:solidFill>
              <a:effectLst/>
              <a:latin typeface="+mn-lt"/>
              <a:ea typeface="+mn-ea"/>
              <a:cs typeface="+mn-cs"/>
            </a:endParaRPr>
          </a:p>
          <a:p>
            <a:pPr defTabSz="933237">
              <a:defRPr/>
            </a:pPr>
            <a:r>
              <a:rPr lang="en-US" sz="2000" b="0" i="0" kern="1200" dirty="0">
                <a:solidFill>
                  <a:schemeClr val="tx1"/>
                </a:solidFill>
                <a:effectLst/>
                <a:latin typeface="+mn-lt"/>
                <a:ea typeface="+mn-ea"/>
                <a:cs typeface="+mn-cs"/>
              </a:rPr>
              <a:t>Over 2,000 responses were validated, with about a third from CHRR's American Population Panel and the rest through MORPC channels.</a:t>
            </a:r>
          </a:p>
        </p:txBody>
      </p:sp>
      <p:sp>
        <p:nvSpPr>
          <p:cNvPr id="4" name="Slide Number Placeholder 3"/>
          <p:cNvSpPr>
            <a:spLocks noGrp="1"/>
          </p:cNvSpPr>
          <p:nvPr>
            <p:ph type="sldNum" sz="quarter" idx="5"/>
          </p:nvPr>
        </p:nvSpPr>
        <p:spPr/>
        <p:txBody>
          <a:bodyPr/>
          <a:lstStyle/>
          <a:p>
            <a:fld id="{8A1BE7D8-946C-44FE-89F8-AF29B3FEB6FC}" type="slidenum">
              <a:rPr lang="en-US" smtClean="0"/>
              <a:t>6</a:t>
            </a:fld>
            <a:endParaRPr lang="en-US"/>
          </a:p>
        </p:txBody>
      </p:sp>
    </p:spTree>
    <p:extLst>
      <p:ext uri="{BB962C8B-B14F-4D97-AF65-F5344CB8AC3E}">
        <p14:creationId xmlns:p14="http://schemas.microsoft.com/office/powerpoint/2010/main" val="24467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pPr marL="0" algn="l" defTabSz="933237" rtl="0" eaLnBrk="1" latinLnBrk="0" hangingPunct="1">
              <a:defRPr/>
            </a:pPr>
            <a:r>
              <a:rPr lang="en-US" sz="2000" b="0" i="0" kern="1200" dirty="0">
                <a:solidFill>
                  <a:schemeClr val="tx1"/>
                </a:solidFill>
                <a:effectLst/>
                <a:latin typeface="+mn-lt"/>
                <a:ea typeface="+mn-ea"/>
                <a:cs typeface="+mn-cs"/>
              </a:rPr>
              <a:t>Here, we see the distribution of those 2,000 responses across MORPC's 15-county area by ZIP Code.</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As anticipated, most respondents were from urbanized areas, especially Columbus.</a:t>
            </a:r>
          </a:p>
          <a:p>
            <a:pPr marL="0" algn="l" defTabSz="933237" rtl="0" eaLnBrk="1" latinLnBrk="0" hangingPunct="1">
              <a:defRPr/>
            </a:pPr>
            <a:endParaRPr lang="en-US" sz="2000" b="0" i="0" kern="1200" dirty="0">
              <a:solidFill>
                <a:schemeClr val="tx1"/>
              </a:solidFill>
              <a:effectLst/>
              <a:latin typeface="+mn-lt"/>
              <a:ea typeface="+mn-ea"/>
              <a:cs typeface="+mn-cs"/>
            </a:endParaRPr>
          </a:p>
          <a:p>
            <a:pPr marL="0" algn="l" defTabSz="933237" rtl="0" eaLnBrk="1" latinLnBrk="0" hangingPunct="1">
              <a:defRPr/>
            </a:pPr>
            <a:r>
              <a:rPr lang="en-US" sz="2000" b="0" i="0" kern="1200" dirty="0">
                <a:solidFill>
                  <a:schemeClr val="tx1"/>
                </a:solidFill>
                <a:effectLst/>
                <a:latin typeface="+mn-lt"/>
                <a:ea typeface="+mn-ea"/>
                <a:cs typeface="+mn-cs"/>
              </a:rPr>
              <a:t>So what did we actually ask in our survey?</a:t>
            </a:r>
          </a:p>
          <a:p>
            <a:endParaRPr lang="en-US" dirty="0"/>
          </a:p>
        </p:txBody>
      </p:sp>
      <p:sp>
        <p:nvSpPr>
          <p:cNvPr id="4" name="Slide Number Placeholder 3"/>
          <p:cNvSpPr>
            <a:spLocks noGrp="1"/>
          </p:cNvSpPr>
          <p:nvPr>
            <p:ph type="sldNum" sz="quarter" idx="5"/>
          </p:nvPr>
        </p:nvSpPr>
        <p:spPr/>
        <p:txBody>
          <a:bodyPr/>
          <a:lstStyle/>
          <a:p>
            <a:fld id="{8A1BE7D8-946C-44FE-89F8-AF29B3FEB6FC}" type="slidenum">
              <a:rPr lang="en-US" smtClean="0"/>
              <a:t>7</a:t>
            </a:fld>
            <a:endParaRPr lang="en-US"/>
          </a:p>
        </p:txBody>
      </p:sp>
    </p:spTree>
    <p:extLst>
      <p:ext uri="{BB962C8B-B14F-4D97-AF65-F5344CB8AC3E}">
        <p14:creationId xmlns:p14="http://schemas.microsoft.com/office/powerpoint/2010/main" val="2993892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kern="1200" dirty="0">
                <a:solidFill>
                  <a:schemeClr val="tx1"/>
                </a:solidFill>
                <a:effectLst/>
                <a:latin typeface="+mn-lt"/>
                <a:ea typeface="+mn-ea"/>
                <a:cs typeface="+mn-cs"/>
              </a:rPr>
              <a:t>So what did we actually ask in our survey?</a:t>
            </a:r>
          </a:p>
          <a:p>
            <a:pPr algn="l"/>
            <a:r>
              <a:rPr lang="en-US" sz="2000" b="0" i="0" kern="1200" dirty="0">
                <a:solidFill>
                  <a:schemeClr val="tx1"/>
                </a:solidFill>
                <a:effectLst/>
                <a:latin typeface="+mn-lt"/>
                <a:ea typeface="+mn-ea"/>
                <a:cs typeface="+mn-cs"/>
              </a:rPr>
              <a:t/>
            </a:r>
            <a:br>
              <a:rPr lang="en-US" sz="2000" b="0" i="0" kern="1200" dirty="0">
                <a:solidFill>
                  <a:schemeClr val="tx1"/>
                </a:solidFill>
                <a:effectLst/>
                <a:latin typeface="+mn-lt"/>
                <a:ea typeface="+mn-ea"/>
                <a:cs typeface="+mn-cs"/>
              </a:rPr>
            </a:br>
            <a:r>
              <a:rPr lang="en-US" sz="2000" b="0" i="0" kern="1200" dirty="0">
                <a:solidFill>
                  <a:schemeClr val="tx1"/>
                </a:solidFill>
                <a:effectLst/>
                <a:latin typeface="+mn-lt"/>
                <a:ea typeface="+mn-ea"/>
                <a:cs typeface="+mn-cs"/>
              </a:rPr>
              <a:t>Participants were asked their perspective on issues related to their;</a:t>
            </a:r>
          </a:p>
          <a:p>
            <a:pPr algn="l"/>
            <a:r>
              <a:rPr lang="en-US" sz="2000" b="0" i="0" kern="1200" dirty="0">
                <a:solidFill>
                  <a:schemeClr val="tx1"/>
                </a:solidFill>
                <a:effectLst/>
                <a:latin typeface="+mn-lt"/>
                <a:ea typeface="+mn-ea"/>
                <a:cs typeface="+mn-cs"/>
              </a:rPr>
              <a:t>mobility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convenience of commuting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and transportation and project investment types</a:t>
            </a:r>
          </a:p>
          <a:p>
            <a:pPr algn="l"/>
            <a:endParaRPr lang="en-US" sz="1400" b="0" i="0" kern="1200" dirty="0">
              <a:solidFill>
                <a:srgbClr val="1B1B1D"/>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1BE7D8-946C-44FE-89F8-AF29B3FEB6FC}" type="slidenum">
              <a:rPr lang="en-US" smtClean="0"/>
              <a:t>8</a:t>
            </a:fld>
            <a:endParaRPr lang="en-US"/>
          </a:p>
        </p:txBody>
      </p:sp>
    </p:spTree>
    <p:extLst>
      <p:ext uri="{BB962C8B-B14F-4D97-AF65-F5344CB8AC3E}">
        <p14:creationId xmlns:p14="http://schemas.microsoft.com/office/powerpoint/2010/main" val="1580139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84825" cy="3141663"/>
          </a:xfrm>
        </p:spPr>
      </p:sp>
      <p:sp>
        <p:nvSpPr>
          <p:cNvPr id="3" name="Notes Placeholder 2"/>
          <p:cNvSpPr>
            <a:spLocks noGrp="1"/>
          </p:cNvSpPr>
          <p:nvPr>
            <p:ph type="body" idx="1"/>
          </p:nvPr>
        </p:nvSpPr>
        <p:spPr/>
        <p:txBody>
          <a:bodyPr/>
          <a:lstStyle/>
          <a:p>
            <a:r>
              <a:rPr lang="en-US" sz="2000" b="0" i="0" kern="1200" dirty="0">
                <a:solidFill>
                  <a:schemeClr val="tx1"/>
                </a:solidFill>
                <a:effectLst/>
                <a:latin typeface="+mn-lt"/>
                <a:ea typeface="+mn-ea"/>
                <a:cs typeface="+mn-cs"/>
              </a:rPr>
              <a:t>These maps show where communities have high rates of concern (in orange).</a:t>
            </a:r>
          </a:p>
          <a:p>
            <a:r>
              <a:rPr lang="en-US" sz="2000" b="0" i="0" kern="1200" dirty="0">
                <a:solidFill>
                  <a:schemeClr val="tx1"/>
                </a:solidFill>
                <a:effectLst/>
                <a:latin typeface="+mn-lt"/>
                <a:ea typeface="+mn-ea"/>
                <a:cs typeface="+mn-cs"/>
              </a:rPr>
              <a:t>On the left are rates for Unsafe Drivers </a:t>
            </a:r>
          </a:p>
          <a:p>
            <a:r>
              <a:rPr lang="en-US" sz="2000" b="0" i="0" kern="1200" dirty="0">
                <a:solidFill>
                  <a:schemeClr val="tx1"/>
                </a:solidFill>
                <a:effectLst/>
                <a:latin typeface="+mn-lt"/>
                <a:ea typeface="+mn-ea"/>
                <a:cs typeface="+mn-cs"/>
              </a:rPr>
              <a:t>On the right is for Not enough safe bike routes.</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Urbanized areas generally experience higher rates of concern</a:t>
            </a:r>
          </a:p>
          <a:p>
            <a:r>
              <a:rPr lang="en-US" sz="2000" b="0" i="0" kern="1200" dirty="0">
                <a:solidFill>
                  <a:schemeClr val="tx1"/>
                </a:solidFill>
                <a:effectLst/>
                <a:latin typeface="+mn-lt"/>
                <a:ea typeface="+mn-ea"/>
                <a:cs typeface="+mn-cs"/>
              </a:rPr>
              <a:t>However</a:t>
            </a:r>
          </a:p>
          <a:p>
            <a:r>
              <a:rPr lang="en-US" sz="2000" b="0" i="0" kern="1200" dirty="0">
                <a:solidFill>
                  <a:schemeClr val="tx1"/>
                </a:solidFill>
                <a:effectLst/>
                <a:latin typeface="+mn-lt"/>
                <a:ea typeface="+mn-ea"/>
                <a:cs typeface="+mn-cs"/>
              </a:rPr>
              <a:t>Some items are better understood in the context of the transit funded area </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Such as…</a:t>
            </a:r>
          </a:p>
        </p:txBody>
      </p:sp>
      <p:sp>
        <p:nvSpPr>
          <p:cNvPr id="4" name="Slide Number Placeholder 3"/>
          <p:cNvSpPr>
            <a:spLocks noGrp="1"/>
          </p:cNvSpPr>
          <p:nvPr>
            <p:ph type="sldNum" sz="quarter" idx="5"/>
          </p:nvPr>
        </p:nvSpPr>
        <p:spPr/>
        <p:txBody>
          <a:bodyPr/>
          <a:lstStyle/>
          <a:p>
            <a:fld id="{8A1BE7D8-946C-44FE-89F8-AF29B3FEB6FC}" type="slidenum">
              <a:rPr lang="en-US" smtClean="0"/>
              <a:t>9</a:t>
            </a:fld>
            <a:endParaRPr lang="en-US"/>
          </a:p>
        </p:txBody>
      </p:sp>
    </p:spTree>
    <p:extLst>
      <p:ext uri="{BB962C8B-B14F-4D97-AF65-F5344CB8AC3E}">
        <p14:creationId xmlns:p14="http://schemas.microsoft.com/office/powerpoint/2010/main" val="426824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497" y="-22440"/>
            <a:ext cx="11341172" cy="6379409"/>
          </a:xfrm>
          <a:prstGeom prst="rect">
            <a:avLst/>
          </a:prstGeom>
        </p:spPr>
      </p:pic>
      <p:sp>
        <p:nvSpPr>
          <p:cNvPr id="6"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8"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1138878762"/>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Graphic_2_Single 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7918" cy="6865523"/>
          </a:xfrm>
          <a:prstGeom prst="rect">
            <a:avLst/>
          </a:prstGeom>
        </p:spPr>
      </p:pic>
      <p:sp>
        <p:nvSpPr>
          <p:cNvPr id="13" name="Title 1"/>
          <p:cNvSpPr>
            <a:spLocks noGrp="1"/>
          </p:cNvSpPr>
          <p:nvPr>
            <p:ph type="title" hasCustomPrompt="1"/>
          </p:nvPr>
        </p:nvSpPr>
        <p:spPr>
          <a:xfrm>
            <a:off x="395416" y="365405"/>
            <a:ext cx="11055181"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14" name="Content Placeholder 3"/>
          <p:cNvSpPr>
            <a:spLocks noGrp="1"/>
          </p:cNvSpPr>
          <p:nvPr>
            <p:ph sz="half" idx="2"/>
          </p:nvPr>
        </p:nvSpPr>
        <p:spPr>
          <a:xfrm>
            <a:off x="395415" y="1005016"/>
            <a:ext cx="11055181"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6951" y="5913647"/>
            <a:ext cx="2529023" cy="874331"/>
          </a:xfrm>
          <a:prstGeom prst="rect">
            <a:avLst/>
          </a:prstGeom>
        </p:spPr>
      </p:pic>
    </p:spTree>
    <p:extLst>
      <p:ext uri="{BB962C8B-B14F-4D97-AF65-F5344CB8AC3E}">
        <p14:creationId xmlns:p14="http://schemas.microsoft.com/office/powerpoint/2010/main" val="4035062217"/>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Top Graphic_Single Text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8"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9" name="Content Placeholder 3"/>
          <p:cNvSpPr>
            <a:spLocks noGrp="1"/>
          </p:cNvSpPr>
          <p:nvPr>
            <p:ph sz="half" idx="2"/>
          </p:nvPr>
        </p:nvSpPr>
        <p:spPr>
          <a:xfrm>
            <a:off x="411890" y="1324531"/>
            <a:ext cx="11384694"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33302642"/>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Top Graphic_Single Text Box_Image">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6252519" y="1324531"/>
            <a:ext cx="5647770" cy="5232787"/>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9"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11" name="Content Placeholder 3"/>
          <p:cNvSpPr>
            <a:spLocks noGrp="1"/>
          </p:cNvSpPr>
          <p:nvPr>
            <p:ph sz="half" idx="2"/>
          </p:nvPr>
        </p:nvSpPr>
        <p:spPr>
          <a:xfrm>
            <a:off x="411890" y="1324531"/>
            <a:ext cx="5634683"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30701338"/>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Top Graphic_Double Text Box">
    <p:spTree>
      <p:nvGrpSpPr>
        <p:cNvPr id="1" name=""/>
        <p:cNvGrpSpPr/>
        <p:nvPr/>
      </p:nvGrpSpPr>
      <p:grpSpPr>
        <a:xfrm>
          <a:off x="0" y="0"/>
          <a:ext cx="0" cy="0"/>
          <a:chOff x="0" y="0"/>
          <a:chExt cx="0" cy="0"/>
        </a:xfrm>
      </p:grpSpPr>
      <p:sp>
        <p:nvSpPr>
          <p:cNvPr id="7" name="Content Placeholder 3"/>
          <p:cNvSpPr>
            <a:spLocks noGrp="1"/>
          </p:cNvSpPr>
          <p:nvPr>
            <p:ph sz="half" idx="10"/>
          </p:nvPr>
        </p:nvSpPr>
        <p:spPr>
          <a:xfrm>
            <a:off x="6182496" y="1324531"/>
            <a:ext cx="5638799"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9"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11" name="Content Placeholder 3"/>
          <p:cNvSpPr>
            <a:spLocks noGrp="1"/>
          </p:cNvSpPr>
          <p:nvPr>
            <p:ph sz="half" idx="2"/>
          </p:nvPr>
        </p:nvSpPr>
        <p:spPr>
          <a:xfrm>
            <a:off x="411890" y="1324531"/>
            <a:ext cx="5461688"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23144881"/>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_Blank Slid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308918" y="260701"/>
            <a:ext cx="11591370" cy="480435"/>
          </a:xfrm>
          <a:prstGeom prst="rect">
            <a:avLst/>
          </a:prstGeom>
        </p:spPr>
        <p:txBody>
          <a:bodyPr>
            <a:normAutofit/>
          </a:bodyPr>
          <a:lstStyle>
            <a:lvl1pPr algn="ct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6951" y="5913647"/>
            <a:ext cx="2529023" cy="874331"/>
          </a:xfrm>
          <a:prstGeom prst="rect">
            <a:avLst/>
          </a:prstGeom>
        </p:spPr>
      </p:pic>
    </p:spTree>
    <p:extLst>
      <p:ext uri="{BB962C8B-B14F-4D97-AF65-F5344CB8AC3E}">
        <p14:creationId xmlns:p14="http://schemas.microsoft.com/office/powerpoint/2010/main" val="3659766824"/>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_Side Graphic_Single Text Box_Image">
    <p:spTree>
      <p:nvGrpSpPr>
        <p:cNvPr id="1" name=""/>
        <p:cNvGrpSpPr/>
        <p:nvPr/>
      </p:nvGrpSpPr>
      <p:grpSpPr>
        <a:xfrm>
          <a:off x="0" y="0"/>
          <a:ext cx="0" cy="0"/>
          <a:chOff x="0" y="0"/>
          <a:chExt cx="0" cy="0"/>
        </a:xfrm>
      </p:grpSpPr>
      <p:sp>
        <p:nvSpPr>
          <p:cNvPr id="2" name="Rectangle 1"/>
          <p:cNvSpPr/>
          <p:nvPr userDrawn="1"/>
        </p:nvSpPr>
        <p:spPr>
          <a:xfrm>
            <a:off x="5890054" y="0"/>
            <a:ext cx="6483178" cy="5774724"/>
          </a:xfrm>
          <a:prstGeom prst="rect">
            <a:avLst/>
          </a:prstGeom>
          <a:solidFill>
            <a:srgbClr val="007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0055" y="0"/>
            <a:ext cx="6495066" cy="6884276"/>
          </a:xfrm>
          <a:prstGeom prst="rect">
            <a:avLst/>
          </a:prstGeom>
        </p:spPr>
      </p:pic>
      <p:sp>
        <p:nvSpPr>
          <p:cNvPr id="11" name="Title 1"/>
          <p:cNvSpPr>
            <a:spLocks noGrp="1"/>
          </p:cNvSpPr>
          <p:nvPr>
            <p:ph type="title" hasCustomPrompt="1"/>
          </p:nvPr>
        </p:nvSpPr>
        <p:spPr>
          <a:xfrm>
            <a:off x="193591" y="277446"/>
            <a:ext cx="5408140" cy="65636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dirty="0"/>
              <a:t>TITLE TEXT GOES HERE</a:t>
            </a:r>
          </a:p>
        </p:txBody>
      </p:sp>
      <p:sp>
        <p:nvSpPr>
          <p:cNvPr id="9" name="Content Placeholder 3"/>
          <p:cNvSpPr>
            <a:spLocks noGrp="1"/>
          </p:cNvSpPr>
          <p:nvPr>
            <p:ph sz="half" idx="2"/>
          </p:nvPr>
        </p:nvSpPr>
        <p:spPr>
          <a:xfrm>
            <a:off x="193597" y="1087394"/>
            <a:ext cx="5408143" cy="4687330"/>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Picture Placeholder 2"/>
          <p:cNvSpPr>
            <a:spLocks noGrp="1"/>
          </p:cNvSpPr>
          <p:nvPr>
            <p:ph type="pic" idx="1"/>
          </p:nvPr>
        </p:nvSpPr>
        <p:spPr>
          <a:xfrm>
            <a:off x="6174259" y="1037452"/>
            <a:ext cx="5914768" cy="478721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329" y="5870639"/>
            <a:ext cx="2529023" cy="874331"/>
          </a:xfrm>
          <a:prstGeom prst="rect">
            <a:avLst/>
          </a:prstGeom>
        </p:spPr>
      </p:pic>
    </p:spTree>
    <p:extLst>
      <p:ext uri="{BB962C8B-B14F-4D97-AF65-F5344CB8AC3E}">
        <p14:creationId xmlns:p14="http://schemas.microsoft.com/office/powerpoint/2010/main" val="1623519560"/>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_Thank You_Single Name">
    <p:spTree>
      <p:nvGrpSpPr>
        <p:cNvPr id="1" name=""/>
        <p:cNvGrpSpPr/>
        <p:nvPr/>
      </p:nvGrpSpPr>
      <p:grpSpPr>
        <a:xfrm>
          <a:off x="0" y="0"/>
          <a:ext cx="0" cy="0"/>
          <a:chOff x="0" y="0"/>
          <a:chExt cx="0" cy="0"/>
        </a:xfrm>
      </p:grpSpPr>
      <p:sp>
        <p:nvSpPr>
          <p:cNvPr id="4" name="TextBox 3"/>
          <p:cNvSpPr txBox="1"/>
          <p:nvPr userDrawn="1"/>
        </p:nvSpPr>
        <p:spPr>
          <a:xfrm>
            <a:off x="238897" y="514863"/>
            <a:ext cx="5577872" cy="1107996"/>
          </a:xfrm>
          <a:prstGeom prst="rect">
            <a:avLst/>
          </a:prstGeom>
          <a:noFill/>
        </p:spPr>
        <p:txBody>
          <a:bodyPr wrap="square" rtlCol="0">
            <a:spAutoFit/>
          </a:bodyPr>
          <a:lstStyle/>
          <a:p>
            <a:r>
              <a:rPr lang="en-US" sz="6600" b="1" dirty="0">
                <a:solidFill>
                  <a:srgbClr val="4E86BF"/>
                </a:solidFill>
                <a:latin typeface="Proxima Nova" panose="02000506030000020004" pitchFamily="50" charset="0"/>
              </a:rPr>
              <a:t>THANK YOU!</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227792"/>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_Two Nam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141" y="-16991"/>
            <a:ext cx="12266141" cy="6899704"/>
          </a:xfrm>
          <a:prstGeom prst="rect">
            <a:avLst/>
          </a:prstGeom>
        </p:spPr>
      </p:pic>
    </p:spTree>
    <p:extLst>
      <p:ext uri="{BB962C8B-B14F-4D97-AF65-F5344CB8AC3E}">
        <p14:creationId xmlns:p14="http://schemas.microsoft.com/office/powerpoint/2010/main" val="1301344713"/>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_Single Na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9321119"/>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3235" y="-6689"/>
            <a:ext cx="7438766" cy="5579076"/>
          </a:xfrm>
          <a:prstGeom prst="rect">
            <a:avLst/>
          </a:prstGeom>
        </p:spPr>
      </p:pic>
      <p:sp>
        <p:nvSpPr>
          <p:cNvPr id="4"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6"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410346739"/>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3236" y="-20069"/>
            <a:ext cx="7438766" cy="5579076"/>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857462590"/>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7351" y="-1"/>
            <a:ext cx="11244649" cy="6325115"/>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1043777851"/>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_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6735" y="-16476"/>
            <a:ext cx="11335265" cy="6376086"/>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1251972874"/>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Bottom Graphic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4" name="Content Placeholder 3"/>
          <p:cNvSpPr>
            <a:spLocks noGrp="1"/>
          </p:cNvSpPr>
          <p:nvPr>
            <p:ph sz="half" idx="2"/>
          </p:nvPr>
        </p:nvSpPr>
        <p:spPr>
          <a:xfrm>
            <a:off x="193591" y="1087407"/>
            <a:ext cx="11785528" cy="4712031"/>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hasCustomPrompt="1"/>
          </p:nvPr>
        </p:nvSpPr>
        <p:spPr>
          <a:xfrm>
            <a:off x="193597" y="357167"/>
            <a:ext cx="8900983" cy="496923"/>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dirty="0"/>
              <a:t>TITLE TEXT GOES HERE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4982" y="103811"/>
            <a:ext cx="2654137" cy="917585"/>
          </a:xfrm>
          <a:prstGeom prst="rect">
            <a:avLst/>
          </a:prstGeom>
        </p:spPr>
      </p:pic>
    </p:spTree>
    <p:extLst>
      <p:ext uri="{BB962C8B-B14F-4D97-AF65-F5344CB8AC3E}">
        <p14:creationId xmlns:p14="http://schemas.microsoft.com/office/powerpoint/2010/main" val="1900412760"/>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Bottom Graphic_Im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3" name="Picture Placeholder 2"/>
          <p:cNvSpPr>
            <a:spLocks noGrp="1"/>
          </p:cNvSpPr>
          <p:nvPr>
            <p:ph type="pic" idx="1"/>
          </p:nvPr>
        </p:nvSpPr>
        <p:spPr>
          <a:xfrm>
            <a:off x="5183189" y="1087407"/>
            <a:ext cx="6795931" cy="4802647"/>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11" name="Content Placeholder 3"/>
          <p:cNvSpPr>
            <a:spLocks noGrp="1"/>
          </p:cNvSpPr>
          <p:nvPr>
            <p:ph sz="half" idx="2"/>
          </p:nvPr>
        </p:nvSpPr>
        <p:spPr>
          <a:xfrm>
            <a:off x="193591" y="1087407"/>
            <a:ext cx="4776716" cy="4802647"/>
          </a:xfrm>
          <a:prstGeom prst="rect">
            <a:avLst/>
          </a:prstGeom>
        </p:spPr>
        <p:txBody>
          <a:bodyPr>
            <a:normAutofit/>
          </a:bodyPr>
          <a:lstStyle>
            <a:lvl1pPr>
              <a:defRPr sz="20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hasCustomPrompt="1"/>
          </p:nvPr>
        </p:nvSpPr>
        <p:spPr>
          <a:xfrm>
            <a:off x="193593" y="365405"/>
            <a:ext cx="8942171" cy="48044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dirty="0"/>
              <a:t>TITLE 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4982" y="103811"/>
            <a:ext cx="2654137" cy="917585"/>
          </a:xfrm>
          <a:prstGeom prst="rect">
            <a:avLst/>
          </a:prstGeom>
        </p:spPr>
      </p:pic>
    </p:spTree>
    <p:extLst>
      <p:ext uri="{BB962C8B-B14F-4D97-AF65-F5344CB8AC3E}">
        <p14:creationId xmlns:p14="http://schemas.microsoft.com/office/powerpoint/2010/main" val="14614747"/>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Bottom Graphic_Double Text 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6" name="Title 1"/>
          <p:cNvSpPr>
            <a:spLocks noGrp="1"/>
          </p:cNvSpPr>
          <p:nvPr>
            <p:ph type="title" hasCustomPrompt="1"/>
          </p:nvPr>
        </p:nvSpPr>
        <p:spPr>
          <a:xfrm>
            <a:off x="193593" y="365405"/>
            <a:ext cx="8942171" cy="48044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dirty="0"/>
              <a:t>TITLE TEXT GOES HERE</a:t>
            </a:r>
          </a:p>
        </p:txBody>
      </p:sp>
      <p:sp>
        <p:nvSpPr>
          <p:cNvPr id="7" name="Content Placeholder 3"/>
          <p:cNvSpPr>
            <a:spLocks noGrp="1"/>
          </p:cNvSpPr>
          <p:nvPr>
            <p:ph sz="half" idx="2"/>
          </p:nvPr>
        </p:nvSpPr>
        <p:spPr>
          <a:xfrm>
            <a:off x="193597" y="1087406"/>
            <a:ext cx="5638799" cy="4712032"/>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Content Placeholder 3"/>
          <p:cNvSpPr>
            <a:spLocks noGrp="1"/>
          </p:cNvSpPr>
          <p:nvPr>
            <p:ph sz="half" idx="10"/>
          </p:nvPr>
        </p:nvSpPr>
        <p:spPr>
          <a:xfrm>
            <a:off x="6067175" y="1087406"/>
            <a:ext cx="5638799" cy="4712032"/>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4982" y="103811"/>
            <a:ext cx="2654137" cy="917585"/>
          </a:xfrm>
          <a:prstGeom prst="rect">
            <a:avLst/>
          </a:prstGeom>
        </p:spPr>
      </p:pic>
    </p:spTree>
    <p:extLst>
      <p:ext uri="{BB962C8B-B14F-4D97-AF65-F5344CB8AC3E}">
        <p14:creationId xmlns:p14="http://schemas.microsoft.com/office/powerpoint/2010/main" val="2793302007"/>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Graphic_2_Double Text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7918" cy="6865523"/>
          </a:xfrm>
          <a:prstGeom prst="rect">
            <a:avLst/>
          </a:prstGeom>
        </p:spPr>
      </p:pic>
      <p:sp>
        <p:nvSpPr>
          <p:cNvPr id="6" name="Title 1"/>
          <p:cNvSpPr>
            <a:spLocks noGrp="1"/>
          </p:cNvSpPr>
          <p:nvPr>
            <p:ph type="title" hasCustomPrompt="1"/>
          </p:nvPr>
        </p:nvSpPr>
        <p:spPr>
          <a:xfrm>
            <a:off x="395416" y="365405"/>
            <a:ext cx="11055181" cy="48044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dirty="0"/>
              <a:t>TITLE TEXT GOES HERE</a:t>
            </a:r>
          </a:p>
        </p:txBody>
      </p:sp>
      <p:sp>
        <p:nvSpPr>
          <p:cNvPr id="10" name="Content Placeholder 3"/>
          <p:cNvSpPr>
            <a:spLocks noGrp="1"/>
          </p:cNvSpPr>
          <p:nvPr>
            <p:ph sz="half" idx="2"/>
          </p:nvPr>
        </p:nvSpPr>
        <p:spPr>
          <a:xfrm>
            <a:off x="395416" y="1005016"/>
            <a:ext cx="5436980"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Content Placeholder 3"/>
          <p:cNvSpPr>
            <a:spLocks noGrp="1"/>
          </p:cNvSpPr>
          <p:nvPr>
            <p:ph sz="half" idx="10"/>
          </p:nvPr>
        </p:nvSpPr>
        <p:spPr>
          <a:xfrm>
            <a:off x="6067175" y="1005016"/>
            <a:ext cx="5638799"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6951" y="5913647"/>
            <a:ext cx="2529023" cy="874331"/>
          </a:xfrm>
          <a:prstGeom prst="rect">
            <a:avLst/>
          </a:prstGeom>
        </p:spPr>
      </p:pic>
    </p:spTree>
    <p:extLst>
      <p:ext uri="{BB962C8B-B14F-4D97-AF65-F5344CB8AC3E}">
        <p14:creationId xmlns:p14="http://schemas.microsoft.com/office/powerpoint/2010/main" val="1673721144"/>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2334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75" r:id="rId4"/>
    <p:sldLayoutId id="2147483674" r:id="rId5"/>
    <p:sldLayoutId id="2147483653" r:id="rId6"/>
    <p:sldLayoutId id="2147483657" r:id="rId7"/>
    <p:sldLayoutId id="2147483656" r:id="rId8"/>
    <p:sldLayoutId id="2147483666" r:id="rId9"/>
    <p:sldLayoutId id="2147483658" r:id="rId10"/>
    <p:sldLayoutId id="2147483667" r:id="rId11"/>
    <p:sldLayoutId id="2147483668" r:id="rId12"/>
    <p:sldLayoutId id="2147483669" r:id="rId13"/>
    <p:sldLayoutId id="2147483672" r:id="rId14"/>
    <p:sldLayoutId id="2147483655" r:id="rId15"/>
    <p:sldLayoutId id="2147483654" r:id="rId16"/>
    <p:sldLayoutId id="2147483671" r:id="rId17"/>
    <p:sldLayoutId id="2147483670" r:id="rId18"/>
  </p:sldLayoutIdLst>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C4699-368C-468B-5599-CC85F540983B}"/>
              </a:ext>
            </a:extLst>
          </p:cNvPr>
          <p:cNvSpPr>
            <a:spLocks noGrp="1"/>
          </p:cNvSpPr>
          <p:nvPr>
            <p:ph type="title"/>
          </p:nvPr>
        </p:nvSpPr>
        <p:spPr>
          <a:xfrm>
            <a:off x="127047" y="1572904"/>
            <a:ext cx="7575331" cy="3994177"/>
          </a:xfrm>
        </p:spPr>
        <p:txBody>
          <a:bodyPr/>
          <a:lstStyle/>
          <a:p>
            <a:r>
              <a:rPr lang="en-US" sz="5400" dirty="0"/>
              <a:t>Leaders</a:t>
            </a:r>
            <a:br>
              <a:rPr lang="en-US" sz="5400" dirty="0"/>
            </a:br>
            <a:r>
              <a:rPr lang="en-US" sz="5400" dirty="0"/>
              <a:t>Listen</a:t>
            </a:r>
            <a:br>
              <a:rPr lang="en-US" sz="5400" dirty="0"/>
            </a:br>
            <a:r>
              <a:rPr lang="en-US" sz="5400" dirty="0"/>
              <a:t>Transportation</a:t>
            </a:r>
            <a:br>
              <a:rPr lang="en-US" sz="5400" dirty="0"/>
            </a:br>
            <a:r>
              <a:rPr lang="en-US" sz="5400" dirty="0"/>
              <a:t>Survey:</a:t>
            </a:r>
            <a:br>
              <a:rPr lang="en-US" sz="5400" dirty="0"/>
            </a:br>
            <a:r>
              <a:rPr lang="en-US" sz="3200" dirty="0"/>
              <a:t>Bringing Passenger Rail back </a:t>
            </a:r>
            <a:br>
              <a:rPr lang="en-US" sz="3200" dirty="0"/>
            </a:br>
            <a:r>
              <a:rPr lang="en-US" sz="3200" dirty="0"/>
              <a:t>to Columbus</a:t>
            </a:r>
            <a:endParaRPr lang="en-US" dirty="0"/>
          </a:p>
        </p:txBody>
      </p:sp>
      <p:sp>
        <p:nvSpPr>
          <p:cNvPr id="3" name="Content Placeholder 2">
            <a:extLst>
              <a:ext uri="{FF2B5EF4-FFF2-40B4-BE49-F238E27FC236}">
                <a16:creationId xmlns:a16="http://schemas.microsoft.com/office/drawing/2014/main" id="{6E324430-BA5A-4DFD-3AC0-718EDF0BCC85}"/>
              </a:ext>
            </a:extLst>
          </p:cNvPr>
          <p:cNvSpPr>
            <a:spLocks noGrp="1"/>
          </p:cNvSpPr>
          <p:nvPr>
            <p:ph sz="half" idx="2"/>
          </p:nvPr>
        </p:nvSpPr>
        <p:spPr/>
        <p:txBody>
          <a:bodyPr/>
          <a:lstStyle/>
          <a:p>
            <a:r>
              <a:rPr lang="en-US" sz="2400" dirty="0"/>
              <a:t>Ethan Hug, Data Analyst</a:t>
            </a:r>
          </a:p>
          <a:p>
            <a:endParaRPr lang="en-US" dirty="0"/>
          </a:p>
        </p:txBody>
      </p:sp>
    </p:spTree>
    <p:extLst>
      <p:ext uri="{BB962C8B-B14F-4D97-AF65-F5344CB8AC3E}">
        <p14:creationId xmlns:p14="http://schemas.microsoft.com/office/powerpoint/2010/main" val="2400525092"/>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ap of a city&#10;&#10;Description automatically generated">
            <a:extLst>
              <a:ext uri="{FF2B5EF4-FFF2-40B4-BE49-F238E27FC236}">
                <a16:creationId xmlns:a16="http://schemas.microsoft.com/office/drawing/2014/main" id="{CAE13783-C0C6-F1DF-D955-FC1BF905FC72}"/>
              </a:ext>
            </a:extLst>
          </p:cNvPr>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3594258" y="1123144"/>
            <a:ext cx="4431479" cy="5734856"/>
          </a:xfrm>
        </p:spPr>
      </p:pic>
      <p:sp>
        <p:nvSpPr>
          <p:cNvPr id="3" name="Title 2">
            <a:extLst>
              <a:ext uri="{FF2B5EF4-FFF2-40B4-BE49-F238E27FC236}">
                <a16:creationId xmlns:a16="http://schemas.microsoft.com/office/drawing/2014/main" id="{6D0181DC-BE54-4A79-FF79-5539A3382E15}"/>
              </a:ext>
            </a:extLst>
          </p:cNvPr>
          <p:cNvSpPr>
            <a:spLocks noGrp="1"/>
          </p:cNvSpPr>
          <p:nvPr>
            <p:ph type="title"/>
          </p:nvPr>
        </p:nvSpPr>
        <p:spPr>
          <a:xfrm>
            <a:off x="411891" y="684921"/>
            <a:ext cx="11384693" cy="816333"/>
          </a:xfrm>
        </p:spPr>
        <p:txBody>
          <a:bodyPr>
            <a:normAutofit fontScale="90000"/>
          </a:bodyPr>
          <a:lstStyle/>
          <a:p>
            <a:r>
              <a:rPr lang="en-US" sz="3200" b="1" dirty="0">
                <a:effectLst/>
                <a:latin typeface="Arial" panose="020B0604020202020204" pitchFamily="34" charset="0"/>
                <a:ea typeface="Calibri" panose="020F0502020204030204" pitchFamily="34" charset="0"/>
              </a:rPr>
              <a:t>What concerns do you personally have for moving around in your community?</a:t>
            </a:r>
            <a:endParaRPr lang="en-US" dirty="0"/>
          </a:p>
        </p:txBody>
      </p:sp>
    </p:spTree>
    <p:extLst>
      <p:ext uri="{BB962C8B-B14F-4D97-AF65-F5344CB8AC3E}">
        <p14:creationId xmlns:p14="http://schemas.microsoft.com/office/powerpoint/2010/main" val="3477906112"/>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D81C7B-1662-3778-1AF1-EB1DF19C81F2}"/>
              </a:ext>
            </a:extLst>
          </p:cNvPr>
          <p:cNvSpPr>
            <a:spLocks noGrp="1"/>
          </p:cNvSpPr>
          <p:nvPr>
            <p:ph type="title"/>
          </p:nvPr>
        </p:nvSpPr>
        <p:spPr/>
        <p:txBody>
          <a:bodyPr>
            <a:normAutofit fontScale="90000"/>
          </a:bodyPr>
          <a:lstStyle/>
          <a:p>
            <a:endParaRPr lang="en-US"/>
          </a:p>
        </p:txBody>
      </p:sp>
      <p:pic>
        <p:nvPicPr>
          <p:cNvPr id="6" name="Content Placeholder 5">
            <a:extLst>
              <a:ext uri="{FF2B5EF4-FFF2-40B4-BE49-F238E27FC236}">
                <a16:creationId xmlns:a16="http://schemas.microsoft.com/office/drawing/2014/main" id="{F5640B72-87F2-1B41-0E56-1EE152DA96B9}"/>
              </a:ext>
            </a:extLst>
          </p:cNvPr>
          <p:cNvPicPr>
            <a:picLocks noChangeAspect="1"/>
          </p:cNvPicPr>
          <p:nvPr/>
        </p:nvPicPr>
        <p:blipFill>
          <a:blip r:embed="rId3"/>
          <a:stretch>
            <a:fillRect/>
          </a:stretch>
        </p:blipFill>
        <p:spPr>
          <a:xfrm>
            <a:off x="-17513" y="-22065"/>
            <a:ext cx="12209513" cy="6880066"/>
          </a:xfrm>
          <a:prstGeom prst="rect">
            <a:avLst/>
          </a:prstGeom>
        </p:spPr>
      </p:pic>
    </p:spTree>
    <p:extLst>
      <p:ext uri="{BB962C8B-B14F-4D97-AF65-F5344CB8AC3E}">
        <p14:creationId xmlns:p14="http://schemas.microsoft.com/office/powerpoint/2010/main" val="945424843"/>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04AD856-DBD5-3208-ADCC-03F542BFE1BE}"/>
              </a:ext>
            </a:extLst>
          </p:cNvPr>
          <p:cNvGraphicFramePr>
            <a:graphicFrameLocks noGrp="1"/>
          </p:cNvGraphicFramePr>
          <p:nvPr>
            <p:ph sz="half" idx="10"/>
            <p:extLst>
              <p:ext uri="{D42A27DB-BD31-4B8C-83A1-F6EECF244321}">
                <p14:modId xmlns:p14="http://schemas.microsoft.com/office/powerpoint/2010/main" val="238964362"/>
              </p:ext>
            </p:extLst>
          </p:nvPr>
        </p:nvGraphicFramePr>
        <p:xfrm>
          <a:off x="7085731" y="2016671"/>
          <a:ext cx="5677469" cy="381106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451968F-84DB-C787-7214-8C99F293C964}"/>
              </a:ext>
            </a:extLst>
          </p:cNvPr>
          <p:cNvSpPr>
            <a:spLocks noGrp="1"/>
          </p:cNvSpPr>
          <p:nvPr>
            <p:ph type="title"/>
          </p:nvPr>
        </p:nvSpPr>
        <p:spPr>
          <a:xfrm>
            <a:off x="3709474" y="502504"/>
            <a:ext cx="4773052" cy="562966"/>
          </a:xfrm>
        </p:spPr>
        <p:txBody>
          <a:bodyPr>
            <a:normAutofit/>
          </a:bodyPr>
          <a:lstStyle/>
          <a:p>
            <a:r>
              <a:rPr lang="en-US" dirty="0"/>
              <a:t>Convenient Commuting </a:t>
            </a:r>
          </a:p>
        </p:txBody>
      </p:sp>
      <p:graphicFrame>
        <p:nvGraphicFramePr>
          <p:cNvPr id="13" name="Chart 12">
            <a:extLst>
              <a:ext uri="{FF2B5EF4-FFF2-40B4-BE49-F238E27FC236}">
                <a16:creationId xmlns:a16="http://schemas.microsoft.com/office/drawing/2014/main" id="{36FE5481-1BD8-4768-9982-887E47996B97}"/>
              </a:ext>
            </a:extLst>
          </p:cNvPr>
          <p:cNvGraphicFramePr/>
          <p:nvPr>
            <p:extLst>
              <p:ext uri="{D42A27DB-BD31-4B8C-83A1-F6EECF244321}">
                <p14:modId xmlns:p14="http://schemas.microsoft.com/office/powerpoint/2010/main" val="2058004753"/>
              </p:ext>
            </p:extLst>
          </p:nvPr>
        </p:nvGraphicFramePr>
        <p:xfrm>
          <a:off x="134471" y="1065470"/>
          <a:ext cx="6951260" cy="56869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40834182"/>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91CE44-68F1-AAAA-6706-8AF478625093}"/>
              </a:ext>
            </a:extLst>
          </p:cNvPr>
          <p:cNvSpPr>
            <a:spLocks noGrp="1"/>
          </p:cNvSpPr>
          <p:nvPr>
            <p:ph type="title"/>
          </p:nvPr>
        </p:nvSpPr>
        <p:spPr/>
        <p:txBody>
          <a:bodyPr>
            <a:normAutofit fontScale="90000"/>
          </a:bodyPr>
          <a:lstStyle/>
          <a:p>
            <a:r>
              <a:rPr lang="en-US" dirty="0"/>
              <a:t>Transportation Investment Priorities</a:t>
            </a:r>
          </a:p>
        </p:txBody>
      </p:sp>
      <p:graphicFrame>
        <p:nvGraphicFramePr>
          <p:cNvPr id="5" name="Content Placeholder 4">
            <a:extLst>
              <a:ext uri="{FF2B5EF4-FFF2-40B4-BE49-F238E27FC236}">
                <a16:creationId xmlns:a16="http://schemas.microsoft.com/office/drawing/2014/main" id="{9F774A30-73B5-0B35-31AA-D236E8BA0326}"/>
              </a:ext>
            </a:extLst>
          </p:cNvPr>
          <p:cNvGraphicFramePr>
            <a:graphicFrameLocks noGrp="1"/>
          </p:cNvGraphicFramePr>
          <p:nvPr>
            <p:ph sz="half" idx="10"/>
            <p:extLst>
              <p:ext uri="{D42A27DB-BD31-4B8C-83A1-F6EECF244321}">
                <p14:modId xmlns:p14="http://schemas.microsoft.com/office/powerpoint/2010/main" val="534589298"/>
              </p:ext>
            </p:extLst>
          </p:nvPr>
        </p:nvGraphicFramePr>
        <p:xfrm>
          <a:off x="2361064" y="1351270"/>
          <a:ext cx="7683688" cy="52339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3209272"/>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42A39026-EDF3-1010-5AC7-D342288CB033}"/>
              </a:ext>
            </a:extLst>
          </p:cNvPr>
          <p:cNvSpPr>
            <a:spLocks noGrp="1"/>
          </p:cNvSpPr>
          <p:nvPr>
            <p:ph type="title"/>
          </p:nvPr>
        </p:nvSpPr>
        <p:spPr>
          <a:xfrm>
            <a:off x="411892" y="684921"/>
            <a:ext cx="3887154" cy="480447"/>
          </a:xfrm>
        </p:spPr>
        <p:txBody>
          <a:bodyPr>
            <a:normAutofit fontScale="90000"/>
          </a:bodyPr>
          <a:lstStyle/>
          <a:p>
            <a:r>
              <a:rPr lang="en-US" dirty="0"/>
              <a:t>Amtrak Connections</a:t>
            </a:r>
          </a:p>
        </p:txBody>
      </p:sp>
      <p:graphicFrame>
        <p:nvGraphicFramePr>
          <p:cNvPr id="2" name="Chart 1">
            <a:extLst>
              <a:ext uri="{FF2B5EF4-FFF2-40B4-BE49-F238E27FC236}">
                <a16:creationId xmlns:a16="http://schemas.microsoft.com/office/drawing/2014/main" id="{03AA8D79-45F1-EA78-8A66-FEDB205AE123}"/>
              </a:ext>
            </a:extLst>
          </p:cNvPr>
          <p:cNvGraphicFramePr/>
          <p:nvPr>
            <p:extLst>
              <p:ext uri="{D42A27DB-BD31-4B8C-83A1-F6EECF244321}">
                <p14:modId xmlns:p14="http://schemas.microsoft.com/office/powerpoint/2010/main" val="4140559135"/>
              </p:ext>
            </p:extLst>
          </p:nvPr>
        </p:nvGraphicFramePr>
        <p:xfrm>
          <a:off x="163773" y="1377776"/>
          <a:ext cx="7315200" cy="502158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Content Placeholder 10" descr="A map of the state of ohio&#10;&#10;Description automatically generated">
            <a:extLst>
              <a:ext uri="{FF2B5EF4-FFF2-40B4-BE49-F238E27FC236}">
                <a16:creationId xmlns:a16="http://schemas.microsoft.com/office/drawing/2014/main" id="{97A91957-DCD4-3116-089E-896BEA3391AC}"/>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6302" t="4058" r="5737" b="4348"/>
          <a:stretch/>
        </p:blipFill>
        <p:spPr>
          <a:xfrm>
            <a:off x="6660107" y="887104"/>
            <a:ext cx="5531892" cy="5841041"/>
          </a:xfrm>
        </p:spPr>
      </p:pic>
    </p:spTree>
    <p:extLst>
      <p:ext uri="{BB962C8B-B14F-4D97-AF65-F5344CB8AC3E}">
        <p14:creationId xmlns:p14="http://schemas.microsoft.com/office/powerpoint/2010/main" val="663016449"/>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86EAA0F-DF96-9ECE-5846-1B1A16C01C37}"/>
              </a:ext>
            </a:extLst>
          </p:cNvPr>
          <p:cNvPicPr>
            <a:picLocks noGrp="1" noChangeAspect="1"/>
          </p:cNvPicPr>
          <p:nvPr>
            <p:ph sz="half" idx="10"/>
          </p:nvPr>
        </p:nvPicPr>
        <p:blipFill>
          <a:blip r:embed="rId3"/>
          <a:stretch>
            <a:fillRect/>
          </a:stretch>
        </p:blipFill>
        <p:spPr>
          <a:xfrm>
            <a:off x="411891" y="1533144"/>
            <a:ext cx="5004025" cy="4423311"/>
          </a:xfrm>
        </p:spPr>
      </p:pic>
      <p:sp>
        <p:nvSpPr>
          <p:cNvPr id="3" name="Title 2">
            <a:extLst>
              <a:ext uri="{FF2B5EF4-FFF2-40B4-BE49-F238E27FC236}">
                <a16:creationId xmlns:a16="http://schemas.microsoft.com/office/drawing/2014/main" id="{5A551BED-258D-A3DC-9092-4C8361DE972D}"/>
              </a:ext>
            </a:extLst>
          </p:cNvPr>
          <p:cNvSpPr>
            <a:spLocks noGrp="1"/>
          </p:cNvSpPr>
          <p:nvPr>
            <p:ph type="title"/>
          </p:nvPr>
        </p:nvSpPr>
        <p:spPr/>
        <p:txBody>
          <a:bodyPr>
            <a:normAutofit fontScale="90000"/>
          </a:bodyPr>
          <a:lstStyle/>
          <a:p>
            <a:r>
              <a:rPr lang="en-US" dirty="0"/>
              <a:t>Media Coverage and Uses</a:t>
            </a:r>
          </a:p>
        </p:txBody>
      </p:sp>
      <p:pic>
        <p:nvPicPr>
          <p:cNvPr id="6" name="Content Placeholder 5">
            <a:extLst>
              <a:ext uri="{FF2B5EF4-FFF2-40B4-BE49-F238E27FC236}">
                <a16:creationId xmlns:a16="http://schemas.microsoft.com/office/drawing/2014/main" id="{848F0458-4A18-EBA3-7D0D-52313CB61A27}"/>
              </a:ext>
            </a:extLst>
          </p:cNvPr>
          <p:cNvPicPr>
            <a:picLocks noGrp="1" noChangeAspect="1"/>
          </p:cNvPicPr>
          <p:nvPr>
            <p:ph sz="half" idx="2"/>
          </p:nvPr>
        </p:nvPicPr>
        <p:blipFill>
          <a:blip r:embed="rId4"/>
          <a:stretch>
            <a:fillRect/>
          </a:stretch>
        </p:blipFill>
        <p:spPr>
          <a:xfrm>
            <a:off x="5415916" y="2143729"/>
            <a:ext cx="6536598" cy="3202139"/>
          </a:xfrm>
        </p:spPr>
      </p:pic>
    </p:spTree>
    <p:extLst>
      <p:ext uri="{BB962C8B-B14F-4D97-AF65-F5344CB8AC3E}">
        <p14:creationId xmlns:p14="http://schemas.microsoft.com/office/powerpoint/2010/main" val="1865606623"/>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704" y="2962729"/>
            <a:ext cx="3797838" cy="932542"/>
          </a:xfrm>
        </p:spPr>
        <p:txBody>
          <a:bodyPr>
            <a:normAutofit fontScale="90000"/>
          </a:bodyPr>
          <a:lstStyle/>
          <a:p>
            <a:r>
              <a:rPr lang="en-US" sz="6000" dirty="0"/>
              <a:t>Thank you</a:t>
            </a:r>
          </a:p>
        </p:txBody>
      </p:sp>
    </p:spTree>
    <p:extLst>
      <p:ext uri="{BB962C8B-B14F-4D97-AF65-F5344CB8AC3E}">
        <p14:creationId xmlns:p14="http://schemas.microsoft.com/office/powerpoint/2010/main" val="2525361934"/>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Background</a:t>
            </a:r>
          </a:p>
        </p:txBody>
      </p:sp>
      <p:sp>
        <p:nvSpPr>
          <p:cNvPr id="4" name="Content Placeholder 3"/>
          <p:cNvSpPr>
            <a:spLocks noGrp="1"/>
          </p:cNvSpPr>
          <p:nvPr>
            <p:ph sz="half" idx="2"/>
          </p:nvPr>
        </p:nvSpPr>
        <p:spPr>
          <a:xfrm>
            <a:off x="2754939" y="954637"/>
            <a:ext cx="7221573" cy="5232787"/>
          </a:xfrm>
        </p:spPr>
        <p:txBody>
          <a:bodyPr/>
          <a:lstStyle/>
          <a:p>
            <a:r>
              <a:rPr lang="en-US" sz="2400" dirty="0">
                <a:solidFill>
                  <a:schemeClr val="tx1"/>
                </a:solidFill>
              </a:rPr>
              <a:t>Leadership, Communication and Engagement </a:t>
            </a:r>
          </a:p>
          <a:p>
            <a:endParaRPr lang="en-US" sz="2400" dirty="0">
              <a:solidFill>
                <a:schemeClr val="tx1"/>
              </a:solidFill>
            </a:endParaRPr>
          </a:p>
          <a:p>
            <a:r>
              <a:rPr lang="en-US" sz="2400" dirty="0">
                <a:solidFill>
                  <a:schemeClr val="tx1"/>
                </a:solidFill>
              </a:rPr>
              <a:t>Collaboration </a:t>
            </a:r>
          </a:p>
          <a:p>
            <a:endParaRPr lang="en-US" sz="2400" dirty="0">
              <a:solidFill>
                <a:schemeClr val="tx1"/>
              </a:solidFill>
            </a:endParaRPr>
          </a:p>
          <a:p>
            <a:r>
              <a:rPr lang="en-US" sz="2400" dirty="0">
                <a:solidFill>
                  <a:schemeClr val="tx1"/>
                </a:solidFill>
              </a:rPr>
              <a:t>First survey in our series</a:t>
            </a:r>
          </a:p>
          <a:p>
            <a:pPr lvl="1"/>
            <a:r>
              <a:rPr lang="en-US" sz="2000" dirty="0">
                <a:solidFill>
                  <a:schemeClr val="tx1"/>
                </a:solidFill>
              </a:rPr>
              <a:t>Transportation – Spring 2023, complete</a:t>
            </a:r>
          </a:p>
          <a:p>
            <a:pPr lvl="1"/>
            <a:r>
              <a:rPr lang="en-US" sz="2000" dirty="0">
                <a:solidFill>
                  <a:schemeClr val="tx1"/>
                </a:solidFill>
              </a:rPr>
              <a:t>Sustainability – Fall 2023, processing</a:t>
            </a:r>
          </a:p>
          <a:p>
            <a:pPr lvl="1"/>
            <a:r>
              <a:rPr lang="en-US" sz="2000" dirty="0">
                <a:solidFill>
                  <a:schemeClr val="tx1"/>
                </a:solidFill>
              </a:rPr>
              <a:t>Housing –Winter 2023/24, upcoming/ in development</a:t>
            </a:r>
          </a:p>
          <a:p>
            <a:endParaRPr lang="en-US" sz="2400" dirty="0">
              <a:solidFill>
                <a:schemeClr val="tx1"/>
              </a:solidFill>
            </a:endParaRPr>
          </a:p>
          <a:p>
            <a:endParaRPr lang="en-US" dirty="0"/>
          </a:p>
        </p:txBody>
      </p:sp>
      <p:pic>
        <p:nvPicPr>
          <p:cNvPr id="6" name="Picture 5">
            <a:extLst>
              <a:ext uri="{FF2B5EF4-FFF2-40B4-BE49-F238E27FC236}">
                <a16:creationId xmlns:a16="http://schemas.microsoft.com/office/drawing/2014/main" id="{16C8F6EE-97BD-16A4-7846-6DCE0FEDB791}"/>
              </a:ext>
            </a:extLst>
          </p:cNvPr>
          <p:cNvPicPr>
            <a:picLocks noChangeAspect="1"/>
          </p:cNvPicPr>
          <p:nvPr/>
        </p:nvPicPr>
        <p:blipFill>
          <a:blip r:embed="rId3"/>
          <a:stretch>
            <a:fillRect/>
          </a:stretch>
        </p:blipFill>
        <p:spPr>
          <a:xfrm>
            <a:off x="1298476" y="5307283"/>
            <a:ext cx="9595048" cy="1250034"/>
          </a:xfrm>
          <a:prstGeom prst="rect">
            <a:avLst/>
          </a:prstGeom>
        </p:spPr>
      </p:pic>
      <p:pic>
        <p:nvPicPr>
          <p:cNvPr id="8" name="Picture 7">
            <a:extLst>
              <a:ext uri="{FF2B5EF4-FFF2-40B4-BE49-F238E27FC236}">
                <a16:creationId xmlns:a16="http://schemas.microsoft.com/office/drawing/2014/main" id="{83DCA9F1-EFF6-E248-36F0-C64279113D5A}"/>
              </a:ext>
            </a:extLst>
          </p:cNvPr>
          <p:cNvPicPr>
            <a:picLocks noChangeAspect="1"/>
          </p:cNvPicPr>
          <p:nvPr/>
        </p:nvPicPr>
        <p:blipFill>
          <a:blip r:embed="rId4"/>
          <a:stretch>
            <a:fillRect/>
          </a:stretch>
        </p:blipFill>
        <p:spPr>
          <a:xfrm>
            <a:off x="3626877" y="4535222"/>
            <a:ext cx="4954720" cy="998248"/>
          </a:xfrm>
          <a:prstGeom prst="rect">
            <a:avLst/>
          </a:prstGeom>
        </p:spPr>
      </p:pic>
    </p:spTree>
    <p:extLst>
      <p:ext uri="{BB962C8B-B14F-4D97-AF65-F5344CB8AC3E}">
        <p14:creationId xmlns:p14="http://schemas.microsoft.com/office/powerpoint/2010/main" val="116942796"/>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93591" y="1216325"/>
            <a:ext cx="11785528" cy="4583113"/>
          </a:xfrm>
        </p:spPr>
        <p:txBody>
          <a:bodyPr/>
          <a:lstStyle/>
          <a:p>
            <a:endParaRPr lang="en-US" sz="2400" dirty="0">
              <a:solidFill>
                <a:schemeClr val="tx1"/>
              </a:solidFill>
            </a:endParaRPr>
          </a:p>
          <a:p>
            <a:pPr marL="0" indent="0">
              <a:buNone/>
            </a:pPr>
            <a:endParaRPr lang="en-US" dirty="0"/>
          </a:p>
        </p:txBody>
      </p:sp>
      <p:sp>
        <p:nvSpPr>
          <p:cNvPr id="3" name="Title 2"/>
          <p:cNvSpPr>
            <a:spLocks noGrp="1"/>
          </p:cNvSpPr>
          <p:nvPr>
            <p:ph type="title"/>
          </p:nvPr>
        </p:nvSpPr>
        <p:spPr>
          <a:xfrm>
            <a:off x="518788" y="417353"/>
            <a:ext cx="8900983" cy="496923"/>
          </a:xfrm>
        </p:spPr>
        <p:txBody>
          <a:bodyPr>
            <a:normAutofit fontScale="90000"/>
          </a:bodyPr>
          <a:lstStyle/>
          <a:p>
            <a:r>
              <a:rPr lang="en-US" dirty="0"/>
              <a:t>The need</a:t>
            </a:r>
          </a:p>
        </p:txBody>
      </p:sp>
      <p:pic>
        <p:nvPicPr>
          <p:cNvPr id="11" name="Picture 10">
            <a:extLst>
              <a:ext uri="{FF2B5EF4-FFF2-40B4-BE49-F238E27FC236}">
                <a16:creationId xmlns:a16="http://schemas.microsoft.com/office/drawing/2014/main" id="{8220C7CF-CE46-EE62-FEFC-9288310AC121}"/>
              </a:ext>
            </a:extLst>
          </p:cNvPr>
          <p:cNvPicPr>
            <a:picLocks noChangeAspect="1"/>
          </p:cNvPicPr>
          <p:nvPr/>
        </p:nvPicPr>
        <p:blipFill>
          <a:blip r:embed="rId3"/>
          <a:stretch>
            <a:fillRect/>
          </a:stretch>
        </p:blipFill>
        <p:spPr>
          <a:xfrm>
            <a:off x="5783349" y="914276"/>
            <a:ext cx="5145206" cy="5943724"/>
          </a:xfrm>
          <a:prstGeom prst="rect">
            <a:avLst/>
          </a:prstGeom>
        </p:spPr>
      </p:pic>
      <p:pic>
        <p:nvPicPr>
          <p:cNvPr id="13" name="Picture 12">
            <a:extLst>
              <a:ext uri="{FF2B5EF4-FFF2-40B4-BE49-F238E27FC236}">
                <a16:creationId xmlns:a16="http://schemas.microsoft.com/office/drawing/2014/main" id="{05C37B03-F294-A2F4-620F-47FB1B88B81C}"/>
              </a:ext>
            </a:extLst>
          </p:cNvPr>
          <p:cNvPicPr>
            <a:picLocks noChangeAspect="1"/>
          </p:cNvPicPr>
          <p:nvPr/>
        </p:nvPicPr>
        <p:blipFill>
          <a:blip r:embed="rId4"/>
          <a:stretch>
            <a:fillRect/>
          </a:stretch>
        </p:blipFill>
        <p:spPr>
          <a:xfrm>
            <a:off x="1407890" y="914276"/>
            <a:ext cx="4375459" cy="5943724"/>
          </a:xfrm>
          <a:prstGeom prst="rect">
            <a:avLst/>
          </a:prstGeom>
        </p:spPr>
      </p:pic>
    </p:spTree>
    <p:extLst>
      <p:ext uri="{BB962C8B-B14F-4D97-AF65-F5344CB8AC3E}">
        <p14:creationId xmlns:p14="http://schemas.microsoft.com/office/powerpoint/2010/main" val="3118196367"/>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688484" y="1027676"/>
            <a:ext cx="6815032" cy="4802647"/>
          </a:xfrm>
        </p:spPr>
        <p:txBody>
          <a:bodyPr>
            <a:normAutofit/>
          </a:bodyPr>
          <a:lstStyle/>
          <a:p>
            <a:r>
              <a:rPr lang="en-US" sz="2400" dirty="0">
                <a:solidFill>
                  <a:schemeClr val="tx1"/>
                </a:solidFill>
              </a:rPr>
              <a:t>Cross department involvement</a:t>
            </a:r>
          </a:p>
          <a:p>
            <a:endParaRPr lang="en-US" sz="2400" dirty="0">
              <a:solidFill>
                <a:schemeClr val="tx1"/>
              </a:solidFill>
            </a:endParaRPr>
          </a:p>
          <a:p>
            <a:r>
              <a:rPr lang="en-US" sz="2400" dirty="0">
                <a:solidFill>
                  <a:schemeClr val="tx1"/>
                </a:solidFill>
              </a:rPr>
              <a:t>Survey question bank</a:t>
            </a:r>
          </a:p>
          <a:p>
            <a:endParaRPr lang="en-US" sz="2400" dirty="0">
              <a:solidFill>
                <a:schemeClr val="tx1"/>
              </a:solidFill>
            </a:endParaRPr>
          </a:p>
          <a:p>
            <a:pPr fontAlgn="base"/>
            <a:r>
              <a:rPr lang="en-US" sz="2400" dirty="0">
                <a:solidFill>
                  <a:schemeClr val="tx1"/>
                </a:solidFill>
              </a:rPr>
              <a:t>Address concerns of underrepresented groups</a:t>
            </a:r>
          </a:p>
          <a:p>
            <a:pPr fontAlgn="base"/>
            <a:endParaRPr lang="en-US" sz="2400" dirty="0">
              <a:solidFill>
                <a:schemeClr val="tx1"/>
              </a:solidFill>
            </a:endParaRPr>
          </a:p>
          <a:p>
            <a:pPr algn="l" rtl="0" fontAlgn="base">
              <a:buFont typeface="Arial" panose="020B0604020202020204" pitchFamily="34" charset="0"/>
              <a:buChar char="•"/>
            </a:pPr>
            <a:r>
              <a:rPr lang="en-US" sz="2400" dirty="0">
                <a:solidFill>
                  <a:schemeClr val="tx1"/>
                </a:solidFill>
              </a:rPr>
              <a:t>Generate insights to inform decision makers</a:t>
            </a:r>
          </a:p>
          <a:p>
            <a:pPr algn="l" rtl="0" fontAlgn="base">
              <a:buFont typeface="Arial" panose="020B0604020202020204" pitchFamily="34" charset="0"/>
              <a:buChar char="•"/>
            </a:pPr>
            <a:endParaRPr lang="en-US" sz="2400" dirty="0">
              <a:solidFill>
                <a:schemeClr val="tx1"/>
              </a:solidFill>
            </a:endParaRPr>
          </a:p>
          <a:p>
            <a:endParaRPr lang="en-US" sz="2400" dirty="0">
              <a:solidFill>
                <a:schemeClr val="tx1"/>
              </a:solidFill>
            </a:endParaRPr>
          </a:p>
          <a:p>
            <a:pPr algn="l" rtl="0" fontAlgn="base">
              <a:buFont typeface="Arial" panose="020B0604020202020204" pitchFamily="34" charset="0"/>
              <a:buChar char="•"/>
            </a:pPr>
            <a:endParaRPr lang="en-US" sz="2400" dirty="0">
              <a:solidFill>
                <a:schemeClr val="tx1"/>
              </a:solidFill>
            </a:endParaRPr>
          </a:p>
          <a:p>
            <a:pPr algn="l" rtl="0" fontAlgn="base">
              <a:buFont typeface="Arial" panose="020B0604020202020204" pitchFamily="34" charset="0"/>
              <a:buChar char="•"/>
            </a:pPr>
            <a:endParaRPr lang="en-US" sz="2400" dirty="0">
              <a:solidFill>
                <a:schemeClr val="tx1"/>
              </a:solidFill>
            </a:endParaRPr>
          </a:p>
          <a:p>
            <a:endParaRPr lang="en-US" sz="2800" dirty="0"/>
          </a:p>
          <a:p>
            <a:endParaRPr lang="en-US" dirty="0"/>
          </a:p>
        </p:txBody>
      </p:sp>
      <p:sp>
        <p:nvSpPr>
          <p:cNvPr id="4" name="Title 3"/>
          <p:cNvSpPr>
            <a:spLocks noGrp="1"/>
          </p:cNvSpPr>
          <p:nvPr>
            <p:ph type="title"/>
          </p:nvPr>
        </p:nvSpPr>
        <p:spPr/>
        <p:txBody>
          <a:bodyPr>
            <a:normAutofit fontScale="90000"/>
          </a:bodyPr>
          <a:lstStyle/>
          <a:p>
            <a:r>
              <a:rPr lang="en-US" dirty="0"/>
              <a:t>Question Development</a:t>
            </a:r>
          </a:p>
        </p:txBody>
      </p:sp>
    </p:spTree>
    <p:extLst>
      <p:ext uri="{BB962C8B-B14F-4D97-AF65-F5344CB8AC3E}">
        <p14:creationId xmlns:p14="http://schemas.microsoft.com/office/powerpoint/2010/main" val="129137357"/>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746703" y="880378"/>
            <a:ext cx="6698594" cy="5458406"/>
          </a:xfrm>
        </p:spPr>
        <p:txBody>
          <a:bodyPr>
            <a:normAutofit/>
          </a:bodyPr>
          <a:lstStyle/>
          <a:p>
            <a:pPr algn="l" rtl="0" fontAlgn="base">
              <a:buFont typeface="Arial" panose="020B0604020202020204" pitchFamily="34" charset="0"/>
              <a:buChar char="•"/>
            </a:pPr>
            <a:r>
              <a:rPr lang="en-US" sz="2400" dirty="0">
                <a:solidFill>
                  <a:schemeClr val="tx1"/>
                </a:solidFill>
              </a:rPr>
              <a:t>Annual repetition and benchmarking</a:t>
            </a:r>
          </a:p>
          <a:p>
            <a:pPr algn="l" rtl="0" fontAlgn="base">
              <a:buFont typeface="Arial" panose="020B0604020202020204" pitchFamily="34" charset="0"/>
              <a:buChar char="•"/>
            </a:pPr>
            <a:endParaRPr lang="en-US" sz="2400" dirty="0">
              <a:solidFill>
                <a:schemeClr val="tx1"/>
              </a:solidFill>
            </a:endParaRPr>
          </a:p>
          <a:p>
            <a:pPr algn="l" rtl="0" fontAlgn="base">
              <a:buFont typeface="Arial" panose="020B0604020202020204" pitchFamily="34" charset="0"/>
              <a:buChar char="•"/>
            </a:pPr>
            <a:r>
              <a:rPr lang="en-US" sz="2400" dirty="0">
                <a:solidFill>
                  <a:schemeClr val="tx1"/>
                </a:solidFill>
              </a:rPr>
              <a:t>The questions, combine across </a:t>
            </a:r>
            <a:r>
              <a:rPr lang="en-US" sz="2400" u="sng" dirty="0">
                <a:solidFill>
                  <a:srgbClr val="0075BF"/>
                </a:solidFill>
              </a:rPr>
              <a:t>Transportation, Sustainability, and Housing</a:t>
            </a:r>
            <a:r>
              <a:rPr lang="en-US" sz="2400" dirty="0">
                <a:solidFill>
                  <a:schemeClr val="tx1"/>
                </a:solidFill>
              </a:rPr>
              <a:t>, to form a cohesive set to populate “Community Profiles” in the future </a:t>
            </a:r>
          </a:p>
          <a:p>
            <a:pPr algn="l" rtl="0" fontAlgn="base">
              <a:buFont typeface="Arial" panose="020B0604020202020204" pitchFamily="34" charset="0"/>
              <a:buChar char="•"/>
            </a:pPr>
            <a:endParaRPr lang="en-US" sz="2400" dirty="0">
              <a:solidFill>
                <a:schemeClr val="tx1"/>
              </a:solidFill>
            </a:endParaRPr>
          </a:p>
          <a:p>
            <a:pPr algn="l" rtl="0" fontAlgn="base">
              <a:buFont typeface="Arial" panose="020B0604020202020204" pitchFamily="34" charset="0"/>
              <a:buChar char="•"/>
            </a:pPr>
            <a:r>
              <a:rPr lang="en-US" sz="2400" dirty="0">
                <a:solidFill>
                  <a:schemeClr val="tx1"/>
                </a:solidFill>
              </a:rPr>
              <a:t>Set of demographic questions not in ‘Core 8’</a:t>
            </a:r>
          </a:p>
          <a:p>
            <a:pPr lvl="1" fontAlgn="base"/>
            <a:r>
              <a:rPr lang="en-US" sz="2200" dirty="0">
                <a:solidFill>
                  <a:schemeClr val="tx1"/>
                </a:solidFill>
              </a:rPr>
              <a:t>Race</a:t>
            </a:r>
          </a:p>
          <a:p>
            <a:pPr lvl="1" fontAlgn="base"/>
            <a:r>
              <a:rPr lang="en-US" sz="2200" dirty="0">
                <a:solidFill>
                  <a:schemeClr val="tx1"/>
                </a:solidFill>
              </a:rPr>
              <a:t>Age</a:t>
            </a:r>
          </a:p>
          <a:p>
            <a:pPr lvl="1" fontAlgn="base"/>
            <a:r>
              <a:rPr lang="en-US" sz="2200" dirty="0">
                <a:solidFill>
                  <a:schemeClr val="tx1"/>
                </a:solidFill>
              </a:rPr>
              <a:t>Gender Identity</a:t>
            </a:r>
          </a:p>
          <a:p>
            <a:pPr lvl="1" fontAlgn="base"/>
            <a:r>
              <a:rPr lang="en-US" sz="2200" dirty="0">
                <a:solidFill>
                  <a:schemeClr val="tx1"/>
                </a:solidFill>
              </a:rPr>
              <a:t>ZIP Code</a:t>
            </a:r>
          </a:p>
          <a:p>
            <a:pPr lvl="1" fontAlgn="base"/>
            <a:r>
              <a:rPr lang="en-US" sz="2200" dirty="0">
                <a:solidFill>
                  <a:schemeClr val="tx1"/>
                </a:solidFill>
              </a:rPr>
              <a:t>Political Alignment</a:t>
            </a:r>
          </a:p>
          <a:p>
            <a:pPr lvl="1" fontAlgn="base"/>
            <a:r>
              <a:rPr lang="en-US" sz="2200" dirty="0">
                <a:solidFill>
                  <a:schemeClr val="tx1"/>
                </a:solidFill>
              </a:rPr>
              <a:t>Others </a:t>
            </a:r>
          </a:p>
        </p:txBody>
      </p:sp>
    </p:spTree>
    <p:extLst>
      <p:ext uri="{BB962C8B-B14F-4D97-AF65-F5344CB8AC3E}">
        <p14:creationId xmlns:p14="http://schemas.microsoft.com/office/powerpoint/2010/main" val="2429270796"/>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Survey Partner</a:t>
            </a:r>
          </a:p>
        </p:txBody>
      </p:sp>
      <p:sp>
        <p:nvSpPr>
          <p:cNvPr id="3" name="Content Placeholder 2"/>
          <p:cNvSpPr>
            <a:spLocks noGrp="1"/>
          </p:cNvSpPr>
          <p:nvPr>
            <p:ph sz="half" idx="2"/>
          </p:nvPr>
        </p:nvSpPr>
        <p:spPr>
          <a:xfrm>
            <a:off x="2658026" y="1072984"/>
            <a:ext cx="6875947" cy="4712032"/>
          </a:xfrm>
        </p:spPr>
        <p:txBody>
          <a:bodyPr/>
          <a:lstStyle/>
          <a:p>
            <a:r>
              <a:rPr lang="en-US" sz="2400" dirty="0">
                <a:solidFill>
                  <a:schemeClr val="tx1"/>
                </a:solidFill>
              </a:rPr>
              <a:t>Partnered Center for Human Resource Research (CHRR)</a:t>
            </a:r>
          </a:p>
          <a:p>
            <a:endParaRPr lang="en-US" sz="2400" dirty="0">
              <a:solidFill>
                <a:schemeClr val="tx1"/>
              </a:solidFill>
            </a:endParaRPr>
          </a:p>
          <a:p>
            <a:r>
              <a:rPr lang="en-US" sz="2400" dirty="0">
                <a:solidFill>
                  <a:schemeClr val="tx1"/>
                </a:solidFill>
              </a:rPr>
              <a:t>Used MORPC channels and connections</a:t>
            </a:r>
          </a:p>
          <a:p>
            <a:pPr lvl="1"/>
            <a:r>
              <a:rPr lang="en-US" sz="2000" dirty="0">
                <a:solidFill>
                  <a:schemeClr val="tx1"/>
                </a:solidFill>
              </a:rPr>
              <a:t>Used CHRR Survey Panelists</a:t>
            </a:r>
            <a:endParaRPr lang="en-US" sz="2200" dirty="0">
              <a:solidFill>
                <a:schemeClr val="tx1"/>
              </a:solidFill>
            </a:endParaRPr>
          </a:p>
          <a:p>
            <a:endParaRPr lang="en-US" sz="2400" dirty="0">
              <a:solidFill>
                <a:schemeClr val="tx1"/>
              </a:solidFill>
            </a:endParaRPr>
          </a:p>
          <a:p>
            <a:r>
              <a:rPr lang="en-US" sz="2400" dirty="0">
                <a:solidFill>
                  <a:schemeClr val="tx1"/>
                </a:solidFill>
              </a:rPr>
              <a:t>Validating Survey Questions and approach</a:t>
            </a:r>
          </a:p>
        </p:txBody>
      </p:sp>
    </p:spTree>
    <p:extLst>
      <p:ext uri="{BB962C8B-B14F-4D97-AF65-F5344CB8AC3E}">
        <p14:creationId xmlns:p14="http://schemas.microsoft.com/office/powerpoint/2010/main" val="2309212608"/>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yellow and red area&#10;&#10;Description automatically generated with medium confidence">
            <a:extLst>
              <a:ext uri="{FF2B5EF4-FFF2-40B4-BE49-F238E27FC236}">
                <a16:creationId xmlns:a16="http://schemas.microsoft.com/office/drawing/2014/main" id="{C3C80338-B445-5CFA-4E5A-560C96BE7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4965" y="48315"/>
            <a:ext cx="8812530" cy="6809685"/>
          </a:xfrm>
          <a:prstGeom prst="rect">
            <a:avLst/>
          </a:prstGeom>
        </p:spPr>
      </p:pic>
    </p:spTree>
    <p:extLst>
      <p:ext uri="{BB962C8B-B14F-4D97-AF65-F5344CB8AC3E}">
        <p14:creationId xmlns:p14="http://schemas.microsoft.com/office/powerpoint/2010/main" val="1264252394"/>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64598" y="364834"/>
            <a:ext cx="9148268" cy="535609"/>
          </a:xfrm>
        </p:spPr>
        <p:txBody>
          <a:bodyPr>
            <a:normAutofit/>
          </a:bodyPr>
          <a:lstStyle/>
          <a:p>
            <a:r>
              <a:rPr lang="en-US" dirty="0"/>
              <a:t>The Questions Stems</a:t>
            </a:r>
          </a:p>
        </p:txBody>
      </p:sp>
      <p:sp>
        <p:nvSpPr>
          <p:cNvPr id="3" name="Content Placeholder 2"/>
          <p:cNvSpPr>
            <a:spLocks noGrp="1"/>
          </p:cNvSpPr>
          <p:nvPr>
            <p:ph sz="half" idx="2"/>
          </p:nvPr>
        </p:nvSpPr>
        <p:spPr>
          <a:xfrm>
            <a:off x="3619175" y="1040027"/>
            <a:ext cx="4953650" cy="4777946"/>
          </a:xfrm>
        </p:spPr>
        <p:txBody>
          <a:bodyPr/>
          <a:lstStyle/>
          <a:p>
            <a:pPr fontAlgn="base"/>
            <a:r>
              <a:rPr lang="en-US" sz="2400" dirty="0">
                <a:solidFill>
                  <a:schemeClr val="tx1"/>
                </a:solidFill>
              </a:rPr>
              <a:t>Mobility Concerns</a:t>
            </a:r>
          </a:p>
          <a:p>
            <a:pPr fontAlgn="base"/>
            <a:endParaRPr lang="en-US" sz="2400" dirty="0">
              <a:solidFill>
                <a:schemeClr val="tx1"/>
              </a:solidFill>
            </a:endParaRPr>
          </a:p>
          <a:p>
            <a:pPr fontAlgn="base"/>
            <a:r>
              <a:rPr lang="en-US" sz="2400" dirty="0">
                <a:solidFill>
                  <a:schemeClr val="tx1"/>
                </a:solidFill>
              </a:rPr>
              <a:t>Commuting</a:t>
            </a:r>
          </a:p>
          <a:p>
            <a:pPr fontAlgn="base"/>
            <a:endParaRPr lang="en-US" sz="2400" dirty="0">
              <a:solidFill>
                <a:schemeClr val="tx1"/>
              </a:solidFill>
            </a:endParaRPr>
          </a:p>
          <a:p>
            <a:pPr fontAlgn="base"/>
            <a:r>
              <a:rPr lang="en-US" sz="2400" dirty="0">
                <a:solidFill>
                  <a:schemeClr val="tx1"/>
                </a:solidFill>
              </a:rPr>
              <a:t>Transportation investments</a:t>
            </a:r>
          </a:p>
          <a:p>
            <a:pPr fontAlgn="base"/>
            <a:endParaRPr lang="en-US" sz="2400" dirty="0">
              <a:solidFill>
                <a:schemeClr val="tx1"/>
              </a:solidFill>
            </a:endParaRPr>
          </a:p>
          <a:p>
            <a:pPr fontAlgn="base"/>
            <a:r>
              <a:rPr lang="en-US" sz="2400" dirty="0">
                <a:solidFill>
                  <a:schemeClr val="tx1"/>
                </a:solidFill>
              </a:rPr>
              <a:t>Amtrak viability</a:t>
            </a:r>
          </a:p>
          <a:p>
            <a:pPr fontAlgn="base"/>
            <a:endParaRPr lang="en-US" sz="2400" dirty="0">
              <a:solidFill>
                <a:schemeClr val="tx1"/>
              </a:solidFill>
            </a:endParaRPr>
          </a:p>
        </p:txBody>
      </p:sp>
    </p:spTree>
    <p:extLst>
      <p:ext uri="{BB962C8B-B14F-4D97-AF65-F5344CB8AC3E}">
        <p14:creationId xmlns:p14="http://schemas.microsoft.com/office/powerpoint/2010/main" val="2002765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51122" y="545212"/>
            <a:ext cx="8898098" cy="956042"/>
          </a:xfrm>
        </p:spPr>
        <p:txBody>
          <a:bodyPr>
            <a:normAutofit/>
          </a:bodyPr>
          <a:lstStyle/>
          <a:p>
            <a:pPr>
              <a:lnSpc>
                <a:spcPct val="100000"/>
              </a:lnSpc>
            </a:pPr>
            <a:r>
              <a:rPr lang="en-US" sz="2400" b="1" dirty="0">
                <a:effectLst/>
                <a:latin typeface="Arial" panose="020B0604020202020204" pitchFamily="34" charset="0"/>
                <a:ea typeface="Calibri" panose="020F0502020204030204" pitchFamily="34" charset="0"/>
              </a:rPr>
              <a:t>What concerns do you personally have for moving around in your community?</a:t>
            </a:r>
            <a:endParaRPr lang="en-US" sz="4000" dirty="0"/>
          </a:p>
        </p:txBody>
      </p:sp>
      <p:pic>
        <p:nvPicPr>
          <p:cNvPr id="12" name="Picture 11" descr="A map of different colored squares&#10;&#10;Description automatically generated">
            <a:extLst>
              <a:ext uri="{FF2B5EF4-FFF2-40B4-BE49-F238E27FC236}">
                <a16:creationId xmlns:a16="http://schemas.microsoft.com/office/drawing/2014/main" id="{30D2813F-71A2-0586-3529-6A281AF779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1828" y="1501254"/>
            <a:ext cx="4054936" cy="5247564"/>
          </a:xfrm>
          <a:prstGeom prst="rect">
            <a:avLst/>
          </a:prstGeom>
        </p:spPr>
      </p:pic>
      <p:pic>
        <p:nvPicPr>
          <p:cNvPr id="14" name="Picture 13" descr="A map of a neighborhood&#10;&#10;Description automatically generated">
            <a:extLst>
              <a:ext uri="{FF2B5EF4-FFF2-40B4-BE49-F238E27FC236}">
                <a16:creationId xmlns:a16="http://schemas.microsoft.com/office/drawing/2014/main" id="{40E0C894-E43E-F6FC-3FD4-2D11F06C23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5236" y="1610436"/>
            <a:ext cx="4054935" cy="5247564"/>
          </a:xfrm>
          <a:prstGeom prst="rect">
            <a:avLst/>
          </a:prstGeom>
        </p:spPr>
      </p:pic>
    </p:spTree>
    <p:extLst>
      <p:ext uri="{BB962C8B-B14F-4D97-AF65-F5344CB8AC3E}">
        <p14:creationId xmlns:p14="http://schemas.microsoft.com/office/powerpoint/2010/main" val="935745916"/>
      </p:ext>
    </p:extLst>
  </p:cSld>
  <p:clrMapOvr>
    <a:masterClrMapping/>
  </p:clrMapOvr>
  <mc:AlternateContent xmlns:mc="http://schemas.openxmlformats.org/markup-compatibility/2006">
    <mc:Choice xmlns:p14="http://schemas.microsoft.com/office/powerpoint/2010/main" Requires="p14">
      <p:transition spd="slow" p14:dur="1500" advClick="0" advTm="20000"/>
    </mc:Choice>
    <mc:Fallback>
      <p:transition spd="slow" advClick="0" advTm="2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45415FB391054FAEF1152B66481B43" ma:contentTypeVersion="11" ma:contentTypeDescription="Create a new document." ma:contentTypeScope="" ma:versionID="90198c57f36e6d252e242d846d322a17">
  <xsd:schema xmlns:xsd="http://www.w3.org/2001/XMLSchema" xmlns:xs="http://www.w3.org/2001/XMLSchema" xmlns:p="http://schemas.microsoft.com/office/2006/metadata/properties" xmlns:ns3="3db02c65-1b48-404f-8fba-0a48e0d47f1a" xmlns:ns4="b1145fe2-e0d0-489e-9f22-40e661f97744" targetNamespace="http://schemas.microsoft.com/office/2006/metadata/properties" ma:root="true" ma:fieldsID="aee6567d51dc33c85d5ed38357a255c0" ns3:_="" ns4:_="">
    <xsd:import namespace="3db02c65-1b48-404f-8fba-0a48e0d47f1a"/>
    <xsd:import namespace="b1145fe2-e0d0-489e-9f22-40e661f9774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02c65-1b48-404f-8fba-0a48e0d47f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145fe2-e0d0-489e-9f22-40e661f977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265A3C-9020-4187-82D9-6FB3F6A7EA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b02c65-1b48-404f-8fba-0a48e0d47f1a"/>
    <ds:schemaRef ds:uri="b1145fe2-e0d0-489e-9f22-40e661f977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F79F82-9E68-4FB0-A559-2B18E5461481}">
  <ds:schemaRefs>
    <ds:schemaRef ds:uri="http://purl.org/dc/elements/1.1/"/>
    <ds:schemaRef ds:uri="http://purl.org/dc/dcmitype/"/>
    <ds:schemaRef ds:uri="http://schemas.openxmlformats.org/package/2006/metadata/core-properties"/>
    <ds:schemaRef ds:uri="http://schemas.microsoft.com/office/2006/documentManagement/types"/>
    <ds:schemaRef ds:uri="http://purl.org/dc/terms/"/>
    <ds:schemaRef ds:uri="3db02c65-1b48-404f-8fba-0a48e0d47f1a"/>
    <ds:schemaRef ds:uri="http://www.w3.org/XML/1998/namespace"/>
    <ds:schemaRef ds:uri="b1145fe2-e0d0-489e-9f22-40e661f97744"/>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2747EDC9-D928-4C2A-969A-BFC09D9AF3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14968</TotalTime>
  <Words>1064</Words>
  <Application>Microsoft Office PowerPoint</Application>
  <PresentationFormat>Widescreen</PresentationFormat>
  <Paragraphs>170</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Proxima Nova</vt:lpstr>
      <vt:lpstr>Office Theme</vt:lpstr>
      <vt:lpstr>Leaders Listen Transportation Survey: Bringing Passenger Rail back  to Columbus</vt:lpstr>
      <vt:lpstr>Background</vt:lpstr>
      <vt:lpstr>The need</vt:lpstr>
      <vt:lpstr>Question Development</vt:lpstr>
      <vt:lpstr>PowerPoint Presentation</vt:lpstr>
      <vt:lpstr>Survey Partner</vt:lpstr>
      <vt:lpstr>PowerPoint Presentation</vt:lpstr>
      <vt:lpstr>The Questions Stems</vt:lpstr>
      <vt:lpstr>What concerns do you personally have for moving around in your community?</vt:lpstr>
      <vt:lpstr>What concerns do you personally have for moving around in your community?</vt:lpstr>
      <vt:lpstr>PowerPoint Presentation</vt:lpstr>
      <vt:lpstr>Convenient Commuting </vt:lpstr>
      <vt:lpstr>Transportation Investment Priorities</vt:lpstr>
      <vt:lpstr>Amtrak Connections</vt:lpstr>
      <vt:lpstr>Media Coverage and Uses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Schumick</dc:creator>
  <cp:lastModifiedBy>urbantemp</cp:lastModifiedBy>
  <cp:revision>97</cp:revision>
  <cp:lastPrinted>2023-11-02T19:41:41Z</cp:lastPrinted>
  <dcterms:created xsi:type="dcterms:W3CDTF">2019-01-28T15:35:07Z</dcterms:created>
  <dcterms:modified xsi:type="dcterms:W3CDTF">2023-11-10T20:27:35Z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0x0101007145415FB391054FAEF1152B66481B43</vt:lpwstr>
  </property>
</Properties>
</file>