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73" r:id="rId2"/>
    <p:sldId id="276" r:id="rId3"/>
    <p:sldId id="274" r:id="rId4"/>
    <p:sldId id="256" r:id="rId5"/>
    <p:sldId id="271" r:id="rId6"/>
    <p:sldId id="270" r:id="rId7"/>
    <p:sldId id="268" r:id="rId8"/>
    <p:sldId id="258" r:id="rId9"/>
    <p:sldId id="257" r:id="rId10"/>
    <p:sldId id="260" r:id="rId11"/>
    <p:sldId id="259" r:id="rId12"/>
    <p:sldId id="265" r:id="rId13"/>
    <p:sldId id="261" r:id="rId14"/>
    <p:sldId id="262" r:id="rId15"/>
    <p:sldId id="264" r:id="rId16"/>
    <p:sldId id="275" r:id="rId17"/>
    <p:sldId id="277" r:id="rId18"/>
    <p:sldId id="266" r:id="rId19"/>
    <p:sldId id="263" r:id="rId20"/>
    <p:sldId id="267"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42" autoAdjust="0"/>
    <p:restoredTop sz="80047" autoAdjust="0"/>
  </p:normalViewPr>
  <p:slideViewPr>
    <p:cSldViewPr snapToGrid="0">
      <p:cViewPr>
        <p:scale>
          <a:sx n="60" d="100"/>
          <a:sy n="60" d="100"/>
        </p:scale>
        <p:origin x="2754" y="76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EBBFD0F-9768-4227-8251-5DC9691D7B51}" type="datetimeFigureOut">
              <a:rPr lang="en-US" smtClean="0"/>
              <a:t>5/8/2017</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ACFB53D-5384-42C5-8ED6-A403CA025FCF}" type="slidenum">
              <a:rPr lang="en-US" smtClean="0"/>
              <a:t>‹#›</a:t>
            </a:fld>
            <a:endParaRPr lang="en-US"/>
          </a:p>
        </p:txBody>
      </p:sp>
    </p:spTree>
    <p:extLst>
      <p:ext uri="{BB962C8B-B14F-4D97-AF65-F5344CB8AC3E}">
        <p14:creationId xmlns:p14="http://schemas.microsoft.com/office/powerpoint/2010/main" val="33892435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B5E4789-1D8B-4CD1-8DF7-2B5540820F10}" type="datetimeFigureOut">
              <a:rPr lang="en-US" smtClean="0"/>
              <a:t>5/8/2017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A5F7507-E970-4E4C-A6BF-BE742309107E}" type="slidenum">
              <a:rPr lang="en-US" smtClean="0"/>
              <a:t>‹#›</a:t>
            </a:fld>
            <a:endParaRPr lang="en-US"/>
          </a:p>
        </p:txBody>
      </p:sp>
    </p:spTree>
    <p:extLst>
      <p:ext uri="{BB962C8B-B14F-4D97-AF65-F5344CB8AC3E}">
        <p14:creationId xmlns:p14="http://schemas.microsoft.com/office/powerpoint/2010/main" val="2624298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Carrie Koss Vallejo, I work for the NNIP partner in Milwaukee, Data You Can Use.  We recently turned 1 in May, though I’ve been working with some members of this team for several years.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hear to share my experiences with making data profiles for </a:t>
            </a:r>
            <a:r>
              <a:rPr lang="en-US" b="1" dirty="0">
                <a:solidFill>
                  <a:srgbClr val="FF0000"/>
                </a:solidFill>
              </a:rPr>
              <a:t>CDBG (Community Development Block Grant Program) </a:t>
            </a:r>
            <a:r>
              <a:rPr lang="en-US" dirty="0"/>
              <a:t>neighborhoods in the City of Milwaukee.   Our original format has been adopted by additional neighborhoods since their release last September. </a:t>
            </a:r>
          </a:p>
          <a:p>
            <a:endParaRPr lang="en-US" b="1" dirty="0"/>
          </a:p>
          <a:p>
            <a:endParaRPr lang="en-US" dirty="0"/>
          </a:p>
          <a:p>
            <a:br>
              <a:rPr lang="en-US" dirty="0"/>
            </a:br>
            <a:endParaRPr lang="en-US" dirty="0"/>
          </a:p>
        </p:txBody>
      </p:sp>
      <p:sp>
        <p:nvSpPr>
          <p:cNvPr id="4" name="Slide Number Placeholder 3"/>
          <p:cNvSpPr>
            <a:spLocks noGrp="1"/>
          </p:cNvSpPr>
          <p:nvPr>
            <p:ph type="sldNum" sz="quarter" idx="10"/>
          </p:nvPr>
        </p:nvSpPr>
        <p:spPr/>
        <p:txBody>
          <a:bodyPr/>
          <a:lstStyle/>
          <a:p>
            <a:fld id="{EA5F7507-E970-4E4C-A6BF-BE742309107E}" type="slidenum">
              <a:rPr lang="en-US" smtClean="0"/>
              <a:t>1</a:t>
            </a:fld>
            <a:endParaRPr lang="en-US"/>
          </a:p>
        </p:txBody>
      </p:sp>
    </p:spTree>
    <p:extLst>
      <p:ext uri="{BB962C8B-B14F-4D97-AF65-F5344CB8AC3E}">
        <p14:creationId xmlns:p14="http://schemas.microsoft.com/office/powerpoint/2010/main" val="2486521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role as the data advocate was to keep expectations in line for data available at neighborhood level.  </a:t>
            </a:r>
          </a:p>
          <a:p>
            <a:endParaRPr lang="en-US" dirty="0"/>
          </a:p>
          <a:p>
            <a:r>
              <a:rPr lang="en-US" dirty="0"/>
              <a:t>A request we couldn’t fulfill, but can advocate in the future, for was # of residents per neighborhood incarcerated.</a:t>
            </a:r>
          </a:p>
          <a:p>
            <a:endParaRPr lang="en-US" strike="sngStrike" dirty="0"/>
          </a:p>
        </p:txBody>
      </p:sp>
      <p:sp>
        <p:nvSpPr>
          <p:cNvPr id="4" name="Slide Number Placeholder 3"/>
          <p:cNvSpPr>
            <a:spLocks noGrp="1"/>
          </p:cNvSpPr>
          <p:nvPr>
            <p:ph type="sldNum" sz="quarter" idx="10"/>
          </p:nvPr>
        </p:nvSpPr>
        <p:spPr/>
        <p:txBody>
          <a:bodyPr/>
          <a:lstStyle/>
          <a:p>
            <a:fld id="{EA5F7507-E970-4E4C-A6BF-BE742309107E}" type="slidenum">
              <a:rPr lang="en-US" smtClean="0"/>
              <a:t>10</a:t>
            </a:fld>
            <a:endParaRPr lang="en-US"/>
          </a:p>
        </p:txBody>
      </p:sp>
    </p:spTree>
    <p:extLst>
      <p:ext uri="{BB962C8B-B14F-4D97-AF65-F5344CB8AC3E}">
        <p14:creationId xmlns:p14="http://schemas.microsoft.com/office/powerpoint/2010/main" val="2047765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Source Sans Pro"/>
              </a:rPr>
              <a:t>The template began with basic data points recommended by the data team, including population by race and poverty status.  </a:t>
            </a:r>
          </a:p>
          <a:p>
            <a:endParaRPr lang="en-US" dirty="0">
              <a:solidFill>
                <a:srgbClr val="000000"/>
              </a:solidFill>
              <a:latin typeface="Source Sans Pro"/>
            </a:endParaRPr>
          </a:p>
          <a:p>
            <a:r>
              <a:rPr lang="en-US" dirty="0">
                <a:solidFill>
                  <a:srgbClr val="000000"/>
                </a:solidFill>
                <a:latin typeface="Source Sans Pro"/>
              </a:rPr>
              <a:t>Community organizers gave us additional requests that we were able to accommodate, including mortgage and rental costs.</a:t>
            </a:r>
          </a:p>
          <a:p>
            <a:endParaRPr lang="en-US" dirty="0"/>
          </a:p>
        </p:txBody>
      </p:sp>
      <p:sp>
        <p:nvSpPr>
          <p:cNvPr id="4" name="Slide Number Placeholder 3"/>
          <p:cNvSpPr>
            <a:spLocks noGrp="1"/>
          </p:cNvSpPr>
          <p:nvPr>
            <p:ph type="sldNum" sz="quarter" idx="10"/>
          </p:nvPr>
        </p:nvSpPr>
        <p:spPr/>
        <p:txBody>
          <a:bodyPr/>
          <a:lstStyle/>
          <a:p>
            <a:fld id="{EA5F7507-E970-4E4C-A6BF-BE742309107E}" type="slidenum">
              <a:rPr lang="en-US" smtClean="0"/>
              <a:t>11</a:t>
            </a:fld>
            <a:endParaRPr lang="en-US"/>
          </a:p>
        </p:txBody>
      </p:sp>
    </p:spTree>
    <p:extLst>
      <p:ext uri="{BB962C8B-B14F-4D97-AF65-F5344CB8AC3E}">
        <p14:creationId xmlns:p14="http://schemas.microsoft.com/office/powerpoint/2010/main" val="2551220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community partners also led in defining the geography to include in their neighborhoods.</a:t>
            </a:r>
          </a:p>
          <a:p>
            <a:endParaRPr lang="en-US" dirty="0"/>
          </a:p>
          <a:p>
            <a:r>
              <a:rPr lang="en-US" dirty="0"/>
              <a:t>These are my notes from</a:t>
            </a:r>
            <a:r>
              <a:rPr lang="en-US" baseline="0" dirty="0"/>
              <a:t> a discussion on which Census Tracts to include in a neighborhood report.  </a:t>
            </a:r>
          </a:p>
          <a:p>
            <a:br>
              <a:rPr lang="en-US" baseline="0" dirty="0"/>
            </a:br>
            <a:r>
              <a:rPr lang="en-US" baseline="0" dirty="0"/>
              <a:t>The shaded blue area was my recommendation based on rough discussion of streets.  Yellow is what we ended up with, and green was a discussion on a neighboring area.</a:t>
            </a:r>
            <a:endParaRPr lang="en-US" dirty="0"/>
          </a:p>
        </p:txBody>
      </p:sp>
      <p:sp>
        <p:nvSpPr>
          <p:cNvPr id="4" name="Slide Number Placeholder 3"/>
          <p:cNvSpPr>
            <a:spLocks noGrp="1"/>
          </p:cNvSpPr>
          <p:nvPr>
            <p:ph type="sldNum" sz="quarter" idx="10"/>
          </p:nvPr>
        </p:nvSpPr>
        <p:spPr/>
        <p:txBody>
          <a:bodyPr/>
          <a:lstStyle/>
          <a:p>
            <a:fld id="{EA5F7507-E970-4E4C-A6BF-BE742309107E}" type="slidenum">
              <a:rPr lang="en-US" smtClean="0"/>
              <a:t>12</a:t>
            </a:fld>
            <a:endParaRPr lang="en-US"/>
          </a:p>
        </p:txBody>
      </p:sp>
    </p:spTree>
    <p:extLst>
      <p:ext uri="{BB962C8B-B14F-4D97-AF65-F5344CB8AC3E}">
        <p14:creationId xmlns:p14="http://schemas.microsoft.com/office/powerpoint/2010/main" val="92511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Source Sans Pro"/>
              </a:rPr>
              <a:t>This is an example of a rare map where the area of interest, and census tracts aligned perfectly.</a:t>
            </a:r>
          </a:p>
          <a:p>
            <a:endParaRPr lang="en-US" dirty="0">
              <a:solidFill>
                <a:srgbClr val="000000"/>
              </a:solidFill>
              <a:latin typeface="Source Sans Pro"/>
            </a:endParaRPr>
          </a:p>
          <a:p>
            <a:r>
              <a:rPr lang="en-US" dirty="0">
                <a:solidFill>
                  <a:srgbClr val="000000"/>
                </a:solidFill>
                <a:latin typeface="Source Sans Pro"/>
              </a:rPr>
              <a:t>In most cases where geography didn’t line up, we gave community partners final say over what to include.  This was one method we used to ensure BNCP ownership of data decisions, while helping them to make informed decisions.</a:t>
            </a:r>
          </a:p>
          <a:p>
            <a:endParaRPr lang="en-US" dirty="0">
              <a:solidFill>
                <a:srgbClr val="000000"/>
              </a:solidFill>
              <a:latin typeface="Source Sans Pro"/>
            </a:endParaRPr>
          </a:p>
          <a:p>
            <a:endParaRPr lang="en-US" dirty="0"/>
          </a:p>
        </p:txBody>
      </p:sp>
      <p:sp>
        <p:nvSpPr>
          <p:cNvPr id="4" name="Slide Number Placeholder 3"/>
          <p:cNvSpPr>
            <a:spLocks noGrp="1"/>
          </p:cNvSpPr>
          <p:nvPr>
            <p:ph type="sldNum" sz="quarter" idx="10"/>
          </p:nvPr>
        </p:nvSpPr>
        <p:spPr/>
        <p:txBody>
          <a:bodyPr/>
          <a:lstStyle/>
          <a:p>
            <a:fld id="{EA5F7507-E970-4E4C-A6BF-BE742309107E}" type="slidenum">
              <a:rPr lang="en-US" smtClean="0"/>
              <a:t>13</a:t>
            </a:fld>
            <a:endParaRPr lang="en-US"/>
          </a:p>
        </p:txBody>
      </p:sp>
    </p:spTree>
    <p:extLst>
      <p:ext uri="{BB962C8B-B14F-4D97-AF65-F5344CB8AC3E}">
        <p14:creationId xmlns:p14="http://schemas.microsoft.com/office/powerpoint/2010/main" val="3176730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a:solidFill>
                  <a:srgbClr val="000000"/>
                </a:solidFill>
                <a:latin typeface="Source Sans Pro"/>
              </a:rPr>
              <a:t>Data points like mortgage and rent costs suggested by our community experts were frequently cited as the most interesting by other community members looking at the reports.</a:t>
            </a:r>
          </a:p>
        </p:txBody>
      </p:sp>
      <p:sp>
        <p:nvSpPr>
          <p:cNvPr id="4" name="Slide Number Placeholder 3"/>
          <p:cNvSpPr>
            <a:spLocks noGrp="1"/>
          </p:cNvSpPr>
          <p:nvPr>
            <p:ph type="sldNum" sz="quarter" idx="10"/>
          </p:nvPr>
        </p:nvSpPr>
        <p:spPr/>
        <p:txBody>
          <a:bodyPr/>
          <a:lstStyle/>
          <a:p>
            <a:fld id="{EA5F7507-E970-4E4C-A6BF-BE742309107E}" type="slidenum">
              <a:rPr lang="en-US" smtClean="0"/>
              <a:t>14</a:t>
            </a:fld>
            <a:endParaRPr lang="en-US"/>
          </a:p>
        </p:txBody>
      </p:sp>
    </p:spTree>
    <p:extLst>
      <p:ext uri="{BB962C8B-B14F-4D97-AF65-F5344CB8AC3E}">
        <p14:creationId xmlns:p14="http://schemas.microsoft.com/office/powerpoint/2010/main" val="588778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In most cases, the data in the completed reports validated </a:t>
            </a:r>
            <a:r>
              <a:rPr lang="en-US" b="0" dirty="0">
                <a:solidFill>
                  <a:srgbClr val="FF0000"/>
                </a:solidFill>
              </a:rPr>
              <a:t>CDBG</a:t>
            </a:r>
            <a:r>
              <a:rPr lang="en-US" dirty="0"/>
              <a:t> staff and resident experiences, or was within their expectations for the neighborhood.  But having actual statistics was helpful to the neighborhood organizers.</a:t>
            </a:r>
          </a:p>
          <a:p>
            <a:pPr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some cases, the context that neighborhood organizers were able to provide to the neighborhood statistics was stunning to our data team.</a:t>
            </a:r>
          </a:p>
          <a:p>
            <a:pPr rtl="0"/>
            <a:endParaRPr lang="en-US" dirty="0"/>
          </a:p>
          <a:p>
            <a:pPr rtl="0"/>
            <a:endParaRPr lang="en-US" dirty="0"/>
          </a:p>
        </p:txBody>
      </p:sp>
      <p:sp>
        <p:nvSpPr>
          <p:cNvPr id="4" name="Slide Number Placeholder 3"/>
          <p:cNvSpPr>
            <a:spLocks noGrp="1"/>
          </p:cNvSpPr>
          <p:nvPr>
            <p:ph type="sldNum" sz="quarter" idx="10"/>
          </p:nvPr>
        </p:nvSpPr>
        <p:spPr/>
        <p:txBody>
          <a:bodyPr/>
          <a:lstStyle/>
          <a:p>
            <a:fld id="{EA5F7507-E970-4E4C-A6BF-BE742309107E}" type="slidenum">
              <a:rPr lang="en-US" smtClean="0"/>
              <a:t>15</a:t>
            </a:fld>
            <a:endParaRPr lang="en-US"/>
          </a:p>
        </p:txBody>
      </p:sp>
    </p:spTree>
    <p:extLst>
      <p:ext uri="{BB962C8B-B14F-4D97-AF65-F5344CB8AC3E}">
        <p14:creationId xmlns:p14="http://schemas.microsoft.com/office/powerpoint/2010/main" val="3963562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 one organizer shared that the data on vehicles looked correct for her neighborhood but it didn’t share the entire story.  </a:t>
            </a:r>
          </a:p>
          <a:p>
            <a:endParaRPr lang="en-US" dirty="0"/>
          </a:p>
          <a:p>
            <a:r>
              <a:rPr lang="en-US" dirty="0"/>
              <a:t>Her own household technically had two cars, but one was uninsured (making it illegal to drive in Milwaukee), and the other was on blocks.</a:t>
            </a:r>
          </a:p>
        </p:txBody>
      </p:sp>
      <p:sp>
        <p:nvSpPr>
          <p:cNvPr id="4" name="Slide Number Placeholder 3"/>
          <p:cNvSpPr>
            <a:spLocks noGrp="1"/>
          </p:cNvSpPr>
          <p:nvPr>
            <p:ph type="sldNum" sz="quarter" idx="10"/>
          </p:nvPr>
        </p:nvSpPr>
        <p:spPr/>
        <p:txBody>
          <a:bodyPr/>
          <a:lstStyle/>
          <a:p>
            <a:fld id="{EA5F7507-E970-4E4C-A6BF-BE742309107E}" type="slidenum">
              <a:rPr lang="en-US" smtClean="0"/>
              <a:t>16</a:t>
            </a:fld>
            <a:endParaRPr lang="en-US"/>
          </a:p>
        </p:txBody>
      </p:sp>
    </p:spTree>
    <p:extLst>
      <p:ext uri="{BB962C8B-B14F-4D97-AF65-F5344CB8AC3E}">
        <p14:creationId xmlns:p14="http://schemas.microsoft.com/office/powerpoint/2010/main" val="1397748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another insight that directly effected an agency that had been discussing hosting a GED program in house.  The data showed that the highest segment of their population with less than a high school diploma was over 65. </a:t>
            </a:r>
          </a:p>
          <a:p>
            <a:endParaRPr lang="en-US" dirty="0"/>
          </a:p>
          <a:p>
            <a:r>
              <a:rPr lang="en-US" dirty="0"/>
              <a:t>Educational attainment for younger groups, at whom GED programs are usually targeted was notably higher.  </a:t>
            </a:r>
          </a:p>
          <a:p>
            <a:endParaRPr lang="en-US" dirty="0"/>
          </a:p>
        </p:txBody>
      </p:sp>
      <p:sp>
        <p:nvSpPr>
          <p:cNvPr id="4" name="Slide Number Placeholder 3"/>
          <p:cNvSpPr>
            <a:spLocks noGrp="1"/>
          </p:cNvSpPr>
          <p:nvPr>
            <p:ph type="sldNum" sz="quarter" idx="10"/>
          </p:nvPr>
        </p:nvSpPr>
        <p:spPr/>
        <p:txBody>
          <a:bodyPr/>
          <a:lstStyle/>
          <a:p>
            <a:fld id="{EA5F7507-E970-4E4C-A6BF-BE742309107E}" type="slidenum">
              <a:rPr lang="en-US" smtClean="0"/>
              <a:t>17</a:t>
            </a:fld>
            <a:endParaRPr lang="en-US"/>
          </a:p>
        </p:txBody>
      </p:sp>
    </p:spTree>
    <p:extLst>
      <p:ext uri="{BB962C8B-B14F-4D97-AF65-F5344CB8AC3E}">
        <p14:creationId xmlns:p14="http://schemas.microsoft.com/office/powerpoint/2010/main" val="1772379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Ebrima" panose="02000000000000000000" pitchFamily="2" charset="0"/>
                <a:ea typeface="Ebrima" panose="02000000000000000000" pitchFamily="2" charset="0"/>
                <a:cs typeface="Ebrima" panose="02000000000000000000" pitchFamily="2" charset="0"/>
              </a:rPr>
              <a:t>Another expansion we are planning to include is newly available health data at the census tract level from 500 Cities. </a:t>
            </a:r>
          </a:p>
          <a:p>
            <a:endParaRPr lang="en-US" dirty="0">
              <a:latin typeface="Ebrima" panose="02000000000000000000" pitchFamily="2" charset="0"/>
              <a:ea typeface="Ebrima" panose="02000000000000000000" pitchFamily="2" charset="0"/>
              <a:cs typeface="Ebrima" panose="02000000000000000000" pitchFamily="2" charset="0"/>
            </a:endParaRPr>
          </a:p>
          <a:p>
            <a:r>
              <a:rPr lang="en-US" dirty="0">
                <a:latin typeface="Ebrima" panose="02000000000000000000" pitchFamily="2" charset="0"/>
                <a:ea typeface="Ebrima" panose="02000000000000000000" pitchFamily="2" charset="0"/>
                <a:cs typeface="Ebrima" panose="02000000000000000000" pitchFamily="2" charset="0"/>
              </a:rPr>
              <a:t>For example, this map of </a:t>
            </a:r>
            <a:r>
              <a:rPr lang="en-US" dirty="0">
                <a:solidFill>
                  <a:srgbClr val="0070C0"/>
                </a:solidFill>
                <a:latin typeface="Ebrima" panose="02000000000000000000" pitchFamily="2" charset="0"/>
                <a:ea typeface="Ebrima" panose="02000000000000000000" pitchFamily="2" charset="0"/>
                <a:cs typeface="Ebrima" panose="02000000000000000000" pitchFamily="2" charset="0"/>
              </a:rPr>
              <a:t>mo</a:t>
            </a:r>
            <a:r>
              <a:rPr lang="en-US" dirty="0">
                <a:solidFill>
                  <a:srgbClr val="0070C0"/>
                </a:solidFill>
              </a:rPr>
              <a:t>del-based estimates for no leisure-time physical activity among adults aged &gt;=18 years.</a:t>
            </a:r>
            <a:endParaRPr lang="en-US" dirty="0">
              <a:latin typeface="Ebrima" panose="02000000000000000000" pitchFamily="2" charset="0"/>
              <a:ea typeface="Ebrima" panose="02000000000000000000" pitchFamily="2" charset="0"/>
              <a:cs typeface="Ebrima" panose="02000000000000000000" pitchFamily="2" charset="0"/>
            </a:endParaRPr>
          </a:p>
        </p:txBody>
      </p:sp>
      <p:sp>
        <p:nvSpPr>
          <p:cNvPr id="4" name="Slide Number Placeholder 3"/>
          <p:cNvSpPr>
            <a:spLocks noGrp="1"/>
          </p:cNvSpPr>
          <p:nvPr>
            <p:ph type="sldNum" sz="quarter" idx="10"/>
          </p:nvPr>
        </p:nvSpPr>
        <p:spPr/>
        <p:txBody>
          <a:bodyPr/>
          <a:lstStyle/>
          <a:p>
            <a:fld id="{EA5F7507-E970-4E4C-A6BF-BE742309107E}" type="slidenum">
              <a:rPr lang="en-US" smtClean="0"/>
              <a:t>18</a:t>
            </a:fld>
            <a:endParaRPr lang="en-US"/>
          </a:p>
        </p:txBody>
      </p:sp>
    </p:spTree>
    <p:extLst>
      <p:ext uri="{BB962C8B-B14F-4D97-AF65-F5344CB8AC3E}">
        <p14:creationId xmlns:p14="http://schemas.microsoft.com/office/powerpoint/2010/main" val="776209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solidFill>
                  <a:srgbClr val="000000"/>
                </a:solidFill>
                <a:latin typeface="Source Sans Pro"/>
              </a:rPr>
              <a:t>Other improvements we’re included are adding tailored data appendices that match the goals of the agency.</a:t>
            </a:r>
          </a:p>
          <a:p>
            <a:pPr defTabSz="931774"/>
            <a:endParaRPr lang="en-US" dirty="0">
              <a:solidFill>
                <a:srgbClr val="000000"/>
              </a:solidFill>
              <a:latin typeface="Source Sans Pro"/>
            </a:endParaRPr>
          </a:p>
          <a:p>
            <a:pPr defTabSz="931774"/>
            <a:r>
              <a:rPr lang="en-US" dirty="0">
                <a:solidFill>
                  <a:srgbClr val="000000"/>
                </a:solidFill>
                <a:latin typeface="Source Sans Pro"/>
              </a:rPr>
              <a:t>For instance, the agency that works in this BNCP (Building Neighborhood Capacity Programs) is doing work to support owner occupancy in the area, and wanted to look for more historical data than was included in the format of the original reports.</a:t>
            </a:r>
          </a:p>
          <a:p>
            <a:pPr defTabSz="931774"/>
            <a:endParaRPr lang="en-US" strike="sngStrike" dirty="0">
              <a:solidFill>
                <a:srgbClr val="000000"/>
              </a:solidFill>
              <a:latin typeface="Source Sans Pro"/>
            </a:endParaRPr>
          </a:p>
          <a:p>
            <a:pPr defTabSz="931774"/>
            <a:endParaRPr lang="en-US" dirty="0"/>
          </a:p>
          <a:p>
            <a:endParaRPr lang="en-US" dirty="0"/>
          </a:p>
        </p:txBody>
      </p:sp>
      <p:sp>
        <p:nvSpPr>
          <p:cNvPr id="4" name="Slide Number Placeholder 3"/>
          <p:cNvSpPr>
            <a:spLocks noGrp="1"/>
          </p:cNvSpPr>
          <p:nvPr>
            <p:ph type="sldNum" sz="quarter" idx="10"/>
          </p:nvPr>
        </p:nvSpPr>
        <p:spPr/>
        <p:txBody>
          <a:bodyPr/>
          <a:lstStyle/>
          <a:p>
            <a:fld id="{EA5F7507-E970-4E4C-A6BF-BE742309107E}" type="slidenum">
              <a:rPr lang="en-US" smtClean="0"/>
              <a:t>19</a:t>
            </a:fld>
            <a:endParaRPr lang="en-US"/>
          </a:p>
        </p:txBody>
      </p:sp>
    </p:spTree>
    <p:extLst>
      <p:ext uri="{BB962C8B-B14F-4D97-AF65-F5344CB8AC3E}">
        <p14:creationId xmlns:p14="http://schemas.microsoft.com/office/powerpoint/2010/main" val="3964829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You Can Use has a guiding principal of collecting data that’s relevant to the end users, and reporting findings back to the communities of interest.  </a:t>
            </a:r>
          </a:p>
          <a:p>
            <a:endParaRPr lang="en-US" dirty="0"/>
          </a:p>
          <a:p>
            <a:r>
              <a:rPr lang="en-US" dirty="0"/>
              <a:t>We’re a small core team who </a:t>
            </a:r>
            <a:r>
              <a:rPr lang="en-US" sz="1200" b="0" i="0" kern="1200" dirty="0">
                <a:solidFill>
                  <a:schemeClr val="tx1"/>
                </a:solidFill>
                <a:effectLst/>
                <a:latin typeface="+mn-lt"/>
                <a:ea typeface="+mn-ea"/>
                <a:cs typeface="+mn-cs"/>
              </a:rPr>
              <a:t>assist our partners and clients in accessing, analyzing, translating, interpreting and presenting data. </a:t>
            </a:r>
            <a:endParaRPr lang="en-US" dirty="0"/>
          </a:p>
        </p:txBody>
      </p:sp>
      <p:sp>
        <p:nvSpPr>
          <p:cNvPr id="4" name="Slide Number Placeholder 3"/>
          <p:cNvSpPr>
            <a:spLocks noGrp="1"/>
          </p:cNvSpPr>
          <p:nvPr>
            <p:ph type="sldNum" sz="quarter" idx="10"/>
          </p:nvPr>
        </p:nvSpPr>
        <p:spPr/>
        <p:txBody>
          <a:bodyPr/>
          <a:lstStyle/>
          <a:p>
            <a:fld id="{EA5F7507-E970-4E4C-A6BF-BE742309107E}" type="slidenum">
              <a:rPr lang="en-US" smtClean="0"/>
              <a:t>2</a:t>
            </a:fld>
            <a:endParaRPr lang="en-US"/>
          </a:p>
        </p:txBody>
      </p:sp>
    </p:spTree>
    <p:extLst>
      <p:ext uri="{BB962C8B-B14F-4D97-AF65-F5344CB8AC3E}">
        <p14:creationId xmlns:p14="http://schemas.microsoft.com/office/powerpoint/2010/main" val="1944028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5F7507-E970-4E4C-A6BF-BE742309107E}" type="slidenum">
              <a:rPr lang="en-US" smtClean="0"/>
              <a:t>20</a:t>
            </a:fld>
            <a:endParaRPr lang="en-US"/>
          </a:p>
        </p:txBody>
      </p:sp>
    </p:spTree>
    <p:extLst>
      <p:ext uri="{BB962C8B-B14F-4D97-AF65-F5344CB8AC3E}">
        <p14:creationId xmlns:p14="http://schemas.microsoft.com/office/powerpoint/2010/main" val="3515597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a:t>We spent a year working with BNCP neighborhoods to develop profiles that would meet about 80% of their data needs.  We have 12 available on our website, with an additional three in progress.</a:t>
            </a:r>
          </a:p>
          <a:p>
            <a:endParaRPr lang="en-US" strike="noStrike" dirty="0"/>
          </a:p>
          <a:p>
            <a:r>
              <a:rPr lang="en-US" strike="noStrike" dirty="0"/>
              <a:t>And nine planned, if funding for </a:t>
            </a:r>
            <a:r>
              <a:rPr lang="en-US" b="1" dirty="0">
                <a:solidFill>
                  <a:srgbClr val="FF0000"/>
                </a:solidFill>
              </a:rPr>
              <a:t>CDBG</a:t>
            </a:r>
            <a:r>
              <a:rPr lang="en-US" strike="noStrike" dirty="0"/>
              <a:t> areas is included in the next federal budget.</a:t>
            </a:r>
          </a:p>
          <a:p>
            <a:endParaRPr lang="en-US" dirty="0"/>
          </a:p>
          <a:p>
            <a:endParaRPr lang="en-US" dirty="0"/>
          </a:p>
        </p:txBody>
      </p:sp>
      <p:sp>
        <p:nvSpPr>
          <p:cNvPr id="4" name="Slide Number Placeholder 3"/>
          <p:cNvSpPr>
            <a:spLocks noGrp="1"/>
          </p:cNvSpPr>
          <p:nvPr>
            <p:ph type="sldNum" sz="quarter" idx="10"/>
          </p:nvPr>
        </p:nvSpPr>
        <p:spPr/>
        <p:txBody>
          <a:bodyPr/>
          <a:lstStyle/>
          <a:p>
            <a:fld id="{EA5F7507-E970-4E4C-A6BF-BE742309107E}" type="slidenum">
              <a:rPr lang="en-US" smtClean="0"/>
              <a:t>3</a:t>
            </a:fld>
            <a:endParaRPr lang="en-US"/>
          </a:p>
        </p:txBody>
      </p:sp>
    </p:spTree>
    <p:extLst>
      <p:ext uri="{BB962C8B-B14F-4D97-AF65-F5344CB8AC3E}">
        <p14:creationId xmlns:p14="http://schemas.microsoft.com/office/powerpoint/2010/main" val="2639792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Milwaukee.  </a:t>
            </a:r>
          </a:p>
          <a:p>
            <a:endParaRPr lang="en-US" dirty="0"/>
          </a:p>
          <a:p>
            <a:r>
              <a:rPr lang="en-US" dirty="0"/>
              <a:t>Milwaukee is a city of just under 600,000 people on Lake Michigan, an hour and a half north of Chicago and we have the largest outdoor music festival in the world.</a:t>
            </a:r>
          </a:p>
          <a:p>
            <a:endParaRPr lang="en-US" dirty="0"/>
          </a:p>
          <a:p>
            <a:r>
              <a:rPr lang="en-US" dirty="0"/>
              <a:t>Milwaukee is also known as the most segregated City in the US, based on 2000 Decennial Census data.</a:t>
            </a:r>
          </a:p>
          <a:p>
            <a:endParaRPr lang="en-US" dirty="0"/>
          </a:p>
        </p:txBody>
      </p:sp>
      <p:sp>
        <p:nvSpPr>
          <p:cNvPr id="4" name="Slide Number Placeholder 3"/>
          <p:cNvSpPr>
            <a:spLocks noGrp="1"/>
          </p:cNvSpPr>
          <p:nvPr>
            <p:ph type="sldNum" sz="quarter" idx="10"/>
          </p:nvPr>
        </p:nvSpPr>
        <p:spPr/>
        <p:txBody>
          <a:bodyPr/>
          <a:lstStyle/>
          <a:p>
            <a:fld id="{EA5F7507-E970-4E4C-A6BF-BE742309107E}" type="slidenum">
              <a:rPr lang="en-US" smtClean="0"/>
              <a:t>4</a:t>
            </a:fld>
            <a:endParaRPr lang="en-US"/>
          </a:p>
        </p:txBody>
      </p:sp>
    </p:spTree>
    <p:extLst>
      <p:ext uri="{BB962C8B-B14F-4D97-AF65-F5344CB8AC3E}">
        <p14:creationId xmlns:p14="http://schemas.microsoft.com/office/powerpoint/2010/main" val="4183496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Ebrima" panose="02000000000000000000" pitchFamily="2" charset="0"/>
                <a:ea typeface="Ebrima" panose="02000000000000000000" pitchFamily="2" charset="0"/>
                <a:cs typeface="Ebrima" panose="02000000000000000000" pitchFamily="2" charset="0"/>
              </a:rPr>
              <a:t>You may be familiar with this racial dot map, which I have zoomed to Milwaukee.</a:t>
            </a:r>
          </a:p>
          <a:p>
            <a:pPr defTabSz="931774">
              <a:defRPr/>
            </a:pPr>
            <a:endParaRPr lang="en-US" dirty="0">
              <a:latin typeface="Ebrima" panose="02000000000000000000" pitchFamily="2" charset="0"/>
              <a:ea typeface="Ebrima" panose="02000000000000000000" pitchFamily="2" charset="0"/>
              <a:cs typeface="Ebrima" panose="02000000000000000000" pitchFamily="2" charset="0"/>
            </a:endParaRPr>
          </a:p>
          <a:p>
            <a:pPr defTabSz="931774">
              <a:defRPr/>
            </a:pPr>
            <a:r>
              <a:rPr lang="en-US" dirty="0">
                <a:latin typeface="Ebrima" panose="02000000000000000000" pitchFamily="2" charset="0"/>
                <a:ea typeface="Ebrima" panose="02000000000000000000" pitchFamily="2" charset="0"/>
                <a:cs typeface="Ebrima" panose="02000000000000000000" pitchFamily="2" charset="0"/>
              </a:rPr>
              <a:t>The issue of segregation is so profound that children grow up knowing that different parts of the city look different.</a:t>
            </a:r>
          </a:p>
          <a:p>
            <a:endParaRPr lang="en-US" dirty="0"/>
          </a:p>
          <a:p>
            <a:endParaRPr lang="en-US" dirty="0"/>
          </a:p>
        </p:txBody>
      </p:sp>
      <p:sp>
        <p:nvSpPr>
          <p:cNvPr id="4" name="Slide Number Placeholder 3"/>
          <p:cNvSpPr>
            <a:spLocks noGrp="1"/>
          </p:cNvSpPr>
          <p:nvPr>
            <p:ph type="sldNum" sz="quarter" idx="10"/>
          </p:nvPr>
        </p:nvSpPr>
        <p:spPr/>
        <p:txBody>
          <a:bodyPr/>
          <a:lstStyle/>
          <a:p>
            <a:fld id="{EA5F7507-E970-4E4C-A6BF-BE742309107E}" type="slidenum">
              <a:rPr lang="en-US" smtClean="0"/>
              <a:t>5</a:t>
            </a:fld>
            <a:endParaRPr lang="en-US"/>
          </a:p>
        </p:txBody>
      </p:sp>
    </p:spTree>
    <p:extLst>
      <p:ext uri="{BB962C8B-B14F-4D97-AF65-F5344CB8AC3E}">
        <p14:creationId xmlns:p14="http://schemas.microsoft.com/office/powerpoint/2010/main" val="3960305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Ebrima" panose="02000000000000000000" pitchFamily="2" charset="0"/>
                <a:ea typeface="Ebrima" panose="02000000000000000000" pitchFamily="2" charset="0"/>
                <a:cs typeface="Ebrima" panose="02000000000000000000" pitchFamily="2" charset="0"/>
              </a:rPr>
              <a:t>From our reports, here are data points that show the racial differences between two neighborhoods 10 miles apart from one another.</a:t>
            </a:r>
          </a:p>
          <a:p>
            <a:endParaRPr lang="en-US" dirty="0">
              <a:latin typeface="Ebrima" panose="02000000000000000000" pitchFamily="2" charset="0"/>
              <a:ea typeface="Ebrima" panose="02000000000000000000" pitchFamily="2" charset="0"/>
              <a:cs typeface="Ebrima" panose="02000000000000000000" pitchFamily="2" charset="0"/>
            </a:endParaRPr>
          </a:p>
          <a:p>
            <a:r>
              <a:rPr lang="en-US" dirty="0">
                <a:latin typeface="Ebrima" panose="02000000000000000000" pitchFamily="2" charset="0"/>
                <a:ea typeface="Ebrima" panose="02000000000000000000" pitchFamily="2" charset="0"/>
                <a:cs typeface="Ebrima" panose="02000000000000000000" pitchFamily="2" charset="0"/>
              </a:rPr>
              <a:t>This is a of concern because strong neighborhood demographics are critical for culturally responsive strategic planning and programs. </a:t>
            </a:r>
            <a:endParaRPr lang="en-US" dirty="0"/>
          </a:p>
        </p:txBody>
      </p:sp>
      <p:sp>
        <p:nvSpPr>
          <p:cNvPr id="4" name="Slide Number Placeholder 3"/>
          <p:cNvSpPr>
            <a:spLocks noGrp="1"/>
          </p:cNvSpPr>
          <p:nvPr>
            <p:ph type="sldNum" sz="quarter" idx="10"/>
          </p:nvPr>
        </p:nvSpPr>
        <p:spPr/>
        <p:txBody>
          <a:bodyPr/>
          <a:lstStyle/>
          <a:p>
            <a:fld id="{EA5F7507-E970-4E4C-A6BF-BE742309107E}" type="slidenum">
              <a:rPr lang="en-US" smtClean="0"/>
              <a:t>6</a:t>
            </a:fld>
            <a:endParaRPr lang="en-US"/>
          </a:p>
        </p:txBody>
      </p:sp>
    </p:spTree>
    <p:extLst>
      <p:ext uri="{BB962C8B-B14F-4D97-AF65-F5344CB8AC3E}">
        <p14:creationId xmlns:p14="http://schemas.microsoft.com/office/powerpoint/2010/main" val="26099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Staff and residents of the neighborhoods we worked with, which focus on small geographies have in-depth knowledge of their neighborhoods, and strong organizing skills, but lack the skill set to manipulate data to match their custom geographies.  </a:t>
            </a:r>
          </a:p>
          <a:p>
            <a:pPr defTabSz="931774">
              <a:defRPr/>
            </a:pPr>
            <a:endParaRPr lang="en-US" dirty="0"/>
          </a:p>
          <a:p>
            <a:pPr defTabSz="931774">
              <a:defRPr/>
            </a:pPr>
            <a:r>
              <a:rPr lang="en-US" dirty="0"/>
              <a:t>With data assistance, these organizations could use American Community survey data to help in planning, and quantify their observations and neighborhood knowledge.  </a:t>
            </a:r>
          </a:p>
        </p:txBody>
      </p:sp>
      <p:sp>
        <p:nvSpPr>
          <p:cNvPr id="4" name="Slide Number Placeholder 3"/>
          <p:cNvSpPr>
            <a:spLocks noGrp="1"/>
          </p:cNvSpPr>
          <p:nvPr>
            <p:ph type="sldNum" sz="quarter" idx="10"/>
          </p:nvPr>
        </p:nvSpPr>
        <p:spPr/>
        <p:txBody>
          <a:bodyPr/>
          <a:lstStyle/>
          <a:p>
            <a:fld id="{EA5F7507-E970-4E4C-A6BF-BE742309107E}" type="slidenum">
              <a:rPr lang="en-US" smtClean="0"/>
              <a:t>7</a:t>
            </a:fld>
            <a:endParaRPr lang="en-US"/>
          </a:p>
        </p:txBody>
      </p:sp>
    </p:spTree>
    <p:extLst>
      <p:ext uri="{BB962C8B-B14F-4D97-AF65-F5344CB8AC3E}">
        <p14:creationId xmlns:p14="http://schemas.microsoft.com/office/powerpoint/2010/main" val="1929240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t>
            </a:r>
            <a:r>
              <a:rPr lang="en-US" baseline="0" dirty="0"/>
              <a:t>the population of Harambee, one of the BNCP neighborhoods, compared to the City of Milwaukee.  </a:t>
            </a:r>
          </a:p>
          <a:p>
            <a:endParaRPr lang="en-US" baseline="0" dirty="0"/>
          </a:p>
          <a:p>
            <a:r>
              <a:rPr lang="en-US" baseline="0" dirty="0"/>
              <a:t>For </a:t>
            </a:r>
            <a:r>
              <a:rPr lang="en-US" b="1" dirty="0">
                <a:solidFill>
                  <a:srgbClr val="FF0000"/>
                </a:solidFill>
              </a:rPr>
              <a:t>CDBGs</a:t>
            </a:r>
            <a:r>
              <a:rPr lang="en-US" baseline="0" dirty="0"/>
              <a:t> unable to tailor Census area to their neighborhood, using the city population would set up unrealistic expectations for program effects.</a:t>
            </a:r>
          </a:p>
        </p:txBody>
      </p:sp>
      <p:sp>
        <p:nvSpPr>
          <p:cNvPr id="4" name="Slide Number Placeholder 3"/>
          <p:cNvSpPr>
            <a:spLocks noGrp="1"/>
          </p:cNvSpPr>
          <p:nvPr>
            <p:ph type="sldNum" sz="quarter" idx="10"/>
          </p:nvPr>
        </p:nvSpPr>
        <p:spPr/>
        <p:txBody>
          <a:bodyPr/>
          <a:lstStyle/>
          <a:p>
            <a:fld id="{EA5F7507-E970-4E4C-A6BF-BE742309107E}" type="slidenum">
              <a:rPr lang="en-US" smtClean="0"/>
              <a:t>8</a:t>
            </a:fld>
            <a:endParaRPr lang="en-US"/>
          </a:p>
        </p:txBody>
      </p:sp>
    </p:spTree>
    <p:extLst>
      <p:ext uri="{BB962C8B-B14F-4D97-AF65-F5344CB8AC3E}">
        <p14:creationId xmlns:p14="http://schemas.microsoft.com/office/powerpoint/2010/main" val="786192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The biggest part of my role was to listen to how community organizers wanted to use the data, and make recommendations of what data could fill that need.  </a:t>
            </a:r>
          </a:p>
          <a:p>
            <a:pPr defTabSz="931774"/>
            <a:endParaRPr lang="en-US" dirty="0"/>
          </a:p>
          <a:p>
            <a:pPr defTabSz="931774"/>
            <a:r>
              <a:rPr lang="en-US" dirty="0"/>
              <a:t>Lead pipes were a concern, so we included when housing stock was built, because lead pipe interventions should be targeted at housing built before 1950.</a:t>
            </a:r>
          </a:p>
          <a:p>
            <a:endParaRPr lang="en-US" dirty="0"/>
          </a:p>
          <a:p>
            <a:endParaRPr lang="en-US" dirty="0"/>
          </a:p>
        </p:txBody>
      </p:sp>
      <p:sp>
        <p:nvSpPr>
          <p:cNvPr id="4" name="Slide Number Placeholder 3"/>
          <p:cNvSpPr>
            <a:spLocks noGrp="1"/>
          </p:cNvSpPr>
          <p:nvPr>
            <p:ph type="sldNum" sz="quarter" idx="10"/>
          </p:nvPr>
        </p:nvSpPr>
        <p:spPr/>
        <p:txBody>
          <a:bodyPr/>
          <a:lstStyle/>
          <a:p>
            <a:fld id="{EA5F7507-E970-4E4C-A6BF-BE742309107E}" type="slidenum">
              <a:rPr lang="en-US" smtClean="0"/>
              <a:t>9</a:t>
            </a:fld>
            <a:endParaRPr lang="en-US"/>
          </a:p>
        </p:txBody>
      </p:sp>
    </p:spTree>
    <p:extLst>
      <p:ext uri="{BB962C8B-B14F-4D97-AF65-F5344CB8AC3E}">
        <p14:creationId xmlns:p14="http://schemas.microsoft.com/office/powerpoint/2010/main" val="414400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F4709EF-2BA9-46B0-AD4A-70FE18CD3025}" type="datetimeFigureOut">
              <a:rPr lang="en-US" smtClean="0"/>
              <a:t>5/8/2017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66F80-E1B5-4D25-B8F6-DBA51D76240B}" type="slidenum">
              <a:rPr lang="en-US" smtClean="0"/>
              <a:t>‹#›</a:t>
            </a:fld>
            <a:endParaRPr lang="en-US"/>
          </a:p>
        </p:txBody>
      </p:sp>
    </p:spTree>
    <p:extLst>
      <p:ext uri="{BB962C8B-B14F-4D97-AF65-F5344CB8AC3E}">
        <p14:creationId xmlns:p14="http://schemas.microsoft.com/office/powerpoint/2010/main" val="1983717917"/>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4709EF-2BA9-46B0-AD4A-70FE18CD3025}" type="datetimeFigureOut">
              <a:rPr lang="en-US" smtClean="0"/>
              <a:t>5/8/2017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66F80-E1B5-4D25-B8F6-DBA51D76240B}" type="slidenum">
              <a:rPr lang="en-US" smtClean="0"/>
              <a:t>‹#›</a:t>
            </a:fld>
            <a:endParaRPr lang="en-US"/>
          </a:p>
        </p:txBody>
      </p:sp>
    </p:spTree>
    <p:extLst>
      <p:ext uri="{BB962C8B-B14F-4D97-AF65-F5344CB8AC3E}">
        <p14:creationId xmlns:p14="http://schemas.microsoft.com/office/powerpoint/2010/main" val="3317463601"/>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4709EF-2BA9-46B0-AD4A-70FE18CD3025}" type="datetimeFigureOut">
              <a:rPr lang="en-US" smtClean="0"/>
              <a:t>5/8/2017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66F80-E1B5-4D25-B8F6-DBA51D76240B}" type="slidenum">
              <a:rPr lang="en-US" smtClean="0"/>
              <a:t>‹#›</a:t>
            </a:fld>
            <a:endParaRPr lang="en-US"/>
          </a:p>
        </p:txBody>
      </p:sp>
    </p:spTree>
    <p:extLst>
      <p:ext uri="{BB962C8B-B14F-4D97-AF65-F5344CB8AC3E}">
        <p14:creationId xmlns:p14="http://schemas.microsoft.com/office/powerpoint/2010/main" val="1601412891"/>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4709EF-2BA9-46B0-AD4A-70FE18CD3025}" type="datetimeFigureOut">
              <a:rPr lang="en-US" smtClean="0"/>
              <a:t>5/8/2017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66F80-E1B5-4D25-B8F6-DBA51D76240B}" type="slidenum">
              <a:rPr lang="en-US" smtClean="0"/>
              <a:t>‹#›</a:t>
            </a:fld>
            <a:endParaRPr lang="en-US"/>
          </a:p>
        </p:txBody>
      </p:sp>
    </p:spTree>
    <p:extLst>
      <p:ext uri="{BB962C8B-B14F-4D97-AF65-F5344CB8AC3E}">
        <p14:creationId xmlns:p14="http://schemas.microsoft.com/office/powerpoint/2010/main" val="2591027686"/>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4709EF-2BA9-46B0-AD4A-70FE18CD3025}" type="datetimeFigureOut">
              <a:rPr lang="en-US" smtClean="0"/>
              <a:t>5/8/2017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166F80-E1B5-4D25-B8F6-DBA51D76240B}" type="slidenum">
              <a:rPr lang="en-US" smtClean="0"/>
              <a:t>‹#›</a:t>
            </a:fld>
            <a:endParaRPr lang="en-US"/>
          </a:p>
        </p:txBody>
      </p:sp>
    </p:spTree>
    <p:extLst>
      <p:ext uri="{BB962C8B-B14F-4D97-AF65-F5344CB8AC3E}">
        <p14:creationId xmlns:p14="http://schemas.microsoft.com/office/powerpoint/2010/main" val="4135182999"/>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4709EF-2BA9-46B0-AD4A-70FE18CD3025}" type="datetimeFigureOut">
              <a:rPr lang="en-US" smtClean="0"/>
              <a:t>5/8/2017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166F80-E1B5-4D25-B8F6-DBA51D76240B}" type="slidenum">
              <a:rPr lang="en-US" smtClean="0"/>
              <a:t>‹#›</a:t>
            </a:fld>
            <a:endParaRPr lang="en-US"/>
          </a:p>
        </p:txBody>
      </p:sp>
    </p:spTree>
    <p:extLst>
      <p:ext uri="{BB962C8B-B14F-4D97-AF65-F5344CB8AC3E}">
        <p14:creationId xmlns:p14="http://schemas.microsoft.com/office/powerpoint/2010/main" val="1762530640"/>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4709EF-2BA9-46B0-AD4A-70FE18CD3025}" type="datetimeFigureOut">
              <a:rPr lang="en-US" smtClean="0"/>
              <a:t>5/8/2017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166F80-E1B5-4D25-B8F6-DBA51D76240B}" type="slidenum">
              <a:rPr lang="en-US" smtClean="0"/>
              <a:t>‹#›</a:t>
            </a:fld>
            <a:endParaRPr lang="en-US"/>
          </a:p>
        </p:txBody>
      </p:sp>
    </p:spTree>
    <p:extLst>
      <p:ext uri="{BB962C8B-B14F-4D97-AF65-F5344CB8AC3E}">
        <p14:creationId xmlns:p14="http://schemas.microsoft.com/office/powerpoint/2010/main" val="2713440287"/>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4709EF-2BA9-46B0-AD4A-70FE18CD3025}" type="datetimeFigureOut">
              <a:rPr lang="en-US" smtClean="0"/>
              <a:t>5/8/2017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166F80-E1B5-4D25-B8F6-DBA51D76240B}" type="slidenum">
              <a:rPr lang="en-US" smtClean="0"/>
              <a:t>‹#›</a:t>
            </a:fld>
            <a:endParaRPr lang="en-US"/>
          </a:p>
        </p:txBody>
      </p:sp>
    </p:spTree>
    <p:extLst>
      <p:ext uri="{BB962C8B-B14F-4D97-AF65-F5344CB8AC3E}">
        <p14:creationId xmlns:p14="http://schemas.microsoft.com/office/powerpoint/2010/main" val="1267316531"/>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4709EF-2BA9-46B0-AD4A-70FE18CD3025}" type="datetimeFigureOut">
              <a:rPr lang="en-US" smtClean="0"/>
              <a:t>5/8/2017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166F80-E1B5-4D25-B8F6-DBA51D76240B}" type="slidenum">
              <a:rPr lang="en-US" smtClean="0"/>
              <a:t>‹#›</a:t>
            </a:fld>
            <a:endParaRPr lang="en-US"/>
          </a:p>
        </p:txBody>
      </p:sp>
    </p:spTree>
    <p:extLst>
      <p:ext uri="{BB962C8B-B14F-4D97-AF65-F5344CB8AC3E}">
        <p14:creationId xmlns:p14="http://schemas.microsoft.com/office/powerpoint/2010/main" val="87054863"/>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4709EF-2BA9-46B0-AD4A-70FE18CD3025}" type="datetimeFigureOut">
              <a:rPr lang="en-US" smtClean="0"/>
              <a:t>5/8/2017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166F80-E1B5-4D25-B8F6-DBA51D76240B}" type="slidenum">
              <a:rPr lang="en-US" smtClean="0"/>
              <a:t>‹#›</a:t>
            </a:fld>
            <a:endParaRPr lang="en-US"/>
          </a:p>
        </p:txBody>
      </p:sp>
    </p:spTree>
    <p:extLst>
      <p:ext uri="{BB962C8B-B14F-4D97-AF65-F5344CB8AC3E}">
        <p14:creationId xmlns:p14="http://schemas.microsoft.com/office/powerpoint/2010/main" val="1997753723"/>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4709EF-2BA9-46B0-AD4A-70FE18CD3025}" type="datetimeFigureOut">
              <a:rPr lang="en-US" smtClean="0"/>
              <a:t>5/8/2017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166F80-E1B5-4D25-B8F6-DBA51D76240B}" type="slidenum">
              <a:rPr lang="en-US" smtClean="0"/>
              <a:t>‹#›</a:t>
            </a:fld>
            <a:endParaRPr lang="en-US"/>
          </a:p>
        </p:txBody>
      </p:sp>
    </p:spTree>
    <p:extLst>
      <p:ext uri="{BB962C8B-B14F-4D97-AF65-F5344CB8AC3E}">
        <p14:creationId xmlns:p14="http://schemas.microsoft.com/office/powerpoint/2010/main" val="4227528419"/>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4709EF-2BA9-46B0-AD4A-70FE18CD3025}" type="datetimeFigureOut">
              <a:rPr lang="en-US" smtClean="0"/>
              <a:t>5/8/2017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166F80-E1B5-4D25-B8F6-DBA51D76240B}" type="slidenum">
              <a:rPr lang="en-US" smtClean="0"/>
              <a:t>‹#›</a:t>
            </a:fld>
            <a:endParaRPr lang="en-US"/>
          </a:p>
        </p:txBody>
      </p:sp>
    </p:spTree>
    <p:extLst>
      <p:ext uri="{BB962C8B-B14F-4D97-AF65-F5344CB8AC3E}">
        <p14:creationId xmlns:p14="http://schemas.microsoft.com/office/powerpoint/2010/main" val="749014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datayoucanuse.org/reports-and-presentations/"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coopercenter.org/demographics/Racial-Dot-Map"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65398"/>
            <a:ext cx="12331700" cy="2144794"/>
          </a:xfrm>
          <a:prstGeom prst="rect">
            <a:avLst/>
          </a:prstGeom>
        </p:spPr>
      </p:pic>
      <p:sp>
        <p:nvSpPr>
          <p:cNvPr id="6" name="Rectangle 5"/>
          <p:cNvSpPr/>
          <p:nvPr/>
        </p:nvSpPr>
        <p:spPr>
          <a:xfrm>
            <a:off x="119322" y="1093076"/>
            <a:ext cx="12212378" cy="861774"/>
          </a:xfrm>
          <a:prstGeom prst="rect">
            <a:avLst/>
          </a:prstGeom>
        </p:spPr>
        <p:txBody>
          <a:bodyPr wrap="square">
            <a:spAutoFit/>
          </a:bodyPr>
          <a:lstStyle/>
          <a:p>
            <a:pPr algn="ctr"/>
            <a:r>
              <a:rPr lang="en-US" sz="5000" b="1" dirty="0">
                <a:latin typeface="Ebrima" panose="02000000000000000000" pitchFamily="2" charset="0"/>
                <a:ea typeface="Ebrima" panose="02000000000000000000" pitchFamily="2" charset="0"/>
                <a:cs typeface="Ebrima" panose="02000000000000000000" pitchFamily="2" charset="0"/>
              </a:rPr>
              <a:t>Community Voices in Data Design</a:t>
            </a:r>
          </a:p>
        </p:txBody>
      </p:sp>
      <p:pic>
        <p:nvPicPr>
          <p:cNvPr id="2" name="Picture 1"/>
          <p:cNvPicPr>
            <a:picLocks noChangeAspect="1"/>
          </p:cNvPicPr>
          <p:nvPr/>
        </p:nvPicPr>
        <p:blipFill>
          <a:blip r:embed="rId4"/>
          <a:stretch>
            <a:fillRect/>
          </a:stretch>
        </p:blipFill>
        <p:spPr>
          <a:xfrm>
            <a:off x="7588471" y="3819131"/>
            <a:ext cx="3819066" cy="1323439"/>
          </a:xfrm>
          <a:prstGeom prst="rect">
            <a:avLst/>
          </a:prstGeom>
        </p:spPr>
      </p:pic>
      <p:sp>
        <p:nvSpPr>
          <p:cNvPr id="7" name="Rectangle 6"/>
          <p:cNvSpPr/>
          <p:nvPr/>
        </p:nvSpPr>
        <p:spPr>
          <a:xfrm>
            <a:off x="955799" y="3819131"/>
            <a:ext cx="6003567" cy="1261884"/>
          </a:xfrm>
          <a:prstGeom prst="rect">
            <a:avLst/>
          </a:prstGeom>
        </p:spPr>
        <p:txBody>
          <a:bodyPr wrap="none">
            <a:spAutoFit/>
          </a:bodyPr>
          <a:lstStyle/>
          <a:p>
            <a:r>
              <a:rPr lang="en-US" sz="4000" b="1" dirty="0">
                <a:latin typeface="Ebrima" panose="02000000000000000000" pitchFamily="2" charset="0"/>
                <a:ea typeface="Ebrima" panose="02000000000000000000" pitchFamily="2" charset="0"/>
                <a:cs typeface="Ebrima" panose="02000000000000000000" pitchFamily="2" charset="0"/>
              </a:rPr>
              <a:t>Carrie Koss Vallejo</a:t>
            </a:r>
          </a:p>
          <a:p>
            <a:r>
              <a:rPr lang="en-US" sz="3600" dirty="0">
                <a:latin typeface="Ebrima" panose="02000000000000000000" pitchFamily="2" charset="0"/>
                <a:ea typeface="Ebrima" panose="02000000000000000000" pitchFamily="2" charset="0"/>
                <a:cs typeface="Ebrima" panose="02000000000000000000" pitchFamily="2" charset="0"/>
              </a:rPr>
              <a:t>NNIP Spring 2017, Baltimore</a:t>
            </a:r>
            <a:endParaRPr lang="en-US" sz="3600" dirty="0"/>
          </a:p>
        </p:txBody>
      </p:sp>
    </p:spTree>
    <p:extLst>
      <p:ext uri="{BB962C8B-B14F-4D97-AF65-F5344CB8AC3E}">
        <p14:creationId xmlns:p14="http://schemas.microsoft.com/office/powerpoint/2010/main" val="3967901338"/>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1967"/>
          <a:stretch/>
        </p:blipFill>
        <p:spPr>
          <a:xfrm>
            <a:off x="0" y="-16039"/>
            <a:ext cx="12192000" cy="8049673"/>
          </a:xfrm>
          <a:prstGeom prst="rect">
            <a:avLst/>
          </a:prstGeom>
        </p:spPr>
      </p:pic>
    </p:spTree>
    <p:extLst>
      <p:ext uri="{BB962C8B-B14F-4D97-AF65-F5344CB8AC3E}">
        <p14:creationId xmlns:p14="http://schemas.microsoft.com/office/powerpoint/2010/main" val="108630440"/>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65398"/>
            <a:ext cx="12331700" cy="2144794"/>
          </a:xfrm>
          <a:prstGeom prst="rect">
            <a:avLst/>
          </a:prstGeom>
        </p:spPr>
      </p:pic>
      <p:sp>
        <p:nvSpPr>
          <p:cNvPr id="3" name="Rectangle 2"/>
          <p:cNvSpPr/>
          <p:nvPr/>
        </p:nvSpPr>
        <p:spPr>
          <a:xfrm>
            <a:off x="812800" y="576640"/>
            <a:ext cx="5003800" cy="5724644"/>
          </a:xfrm>
          <a:prstGeom prst="rect">
            <a:avLst/>
          </a:prstGeom>
        </p:spPr>
        <p:txBody>
          <a:bodyPr wrap="square">
            <a:spAutoFit/>
          </a:bodyPr>
          <a:lstStyle/>
          <a:p>
            <a:r>
              <a:rPr lang="en-US" sz="4000" b="1" dirty="0">
                <a:latin typeface="Ebrima" panose="02000000000000000000" pitchFamily="2" charset="0"/>
                <a:ea typeface="Ebrima" panose="02000000000000000000" pitchFamily="2" charset="0"/>
                <a:cs typeface="Ebrima" panose="02000000000000000000" pitchFamily="2" charset="0"/>
              </a:rPr>
              <a:t>Suggested data by data team:</a:t>
            </a:r>
          </a:p>
          <a:p>
            <a:pPr marL="571500" indent="-571500">
              <a:spcAft>
                <a:spcPts val="1200"/>
              </a:spcAft>
              <a:buFont typeface="Arial" panose="020B0604020202020204" pitchFamily="34" charset="0"/>
              <a:buChar char="•"/>
            </a:pPr>
            <a:r>
              <a:rPr lang="en-US" sz="3600" dirty="0">
                <a:latin typeface="Ebrima" panose="02000000000000000000" pitchFamily="2" charset="0"/>
                <a:ea typeface="Ebrima" panose="02000000000000000000" pitchFamily="2" charset="0"/>
                <a:cs typeface="Ebrima" panose="02000000000000000000" pitchFamily="2" charset="0"/>
              </a:rPr>
              <a:t>Population Sex </a:t>
            </a:r>
            <a:br>
              <a:rPr lang="en-US" sz="3600" dirty="0">
                <a:latin typeface="Ebrima" panose="02000000000000000000" pitchFamily="2" charset="0"/>
                <a:ea typeface="Ebrima" panose="02000000000000000000" pitchFamily="2" charset="0"/>
                <a:cs typeface="Ebrima" panose="02000000000000000000" pitchFamily="2" charset="0"/>
              </a:rPr>
            </a:br>
            <a:r>
              <a:rPr lang="en-US" sz="3600" dirty="0">
                <a:latin typeface="Ebrima" panose="02000000000000000000" pitchFamily="2" charset="0"/>
                <a:ea typeface="Ebrima" panose="02000000000000000000" pitchFamily="2" charset="0"/>
                <a:cs typeface="Ebrima" panose="02000000000000000000" pitchFamily="2" charset="0"/>
              </a:rPr>
              <a:t>by Age</a:t>
            </a:r>
          </a:p>
          <a:p>
            <a:pPr marL="571500" indent="-571500">
              <a:spcAft>
                <a:spcPts val="1200"/>
              </a:spcAft>
              <a:buFont typeface="Arial" panose="020B0604020202020204" pitchFamily="34" charset="0"/>
              <a:buChar char="•"/>
            </a:pPr>
            <a:r>
              <a:rPr lang="en-US" sz="3600" dirty="0">
                <a:latin typeface="Ebrima" panose="02000000000000000000" pitchFamily="2" charset="0"/>
                <a:ea typeface="Ebrima" panose="02000000000000000000" pitchFamily="2" charset="0"/>
                <a:cs typeface="Ebrima" panose="02000000000000000000" pitchFamily="2" charset="0"/>
              </a:rPr>
              <a:t>Household Characteristics</a:t>
            </a:r>
          </a:p>
          <a:p>
            <a:pPr marL="571500" indent="-571500">
              <a:spcAft>
                <a:spcPts val="1200"/>
              </a:spcAft>
              <a:buFont typeface="Arial" panose="020B0604020202020204" pitchFamily="34" charset="0"/>
              <a:buChar char="•"/>
            </a:pPr>
            <a:r>
              <a:rPr lang="en-US" sz="3600" dirty="0">
                <a:latin typeface="Ebrima" panose="02000000000000000000" pitchFamily="2" charset="0"/>
                <a:ea typeface="Ebrima" panose="02000000000000000000" pitchFamily="2" charset="0"/>
                <a:cs typeface="Ebrima" panose="02000000000000000000" pitchFamily="2" charset="0"/>
              </a:rPr>
              <a:t>Educational attainment</a:t>
            </a:r>
          </a:p>
          <a:p>
            <a:endParaRPr lang="en-US" sz="4000" dirty="0">
              <a:latin typeface="Ebrima" panose="02000000000000000000" pitchFamily="2" charset="0"/>
              <a:ea typeface="Ebrima" panose="02000000000000000000" pitchFamily="2" charset="0"/>
              <a:cs typeface="Ebrima" panose="02000000000000000000" pitchFamily="2" charset="0"/>
            </a:endParaRPr>
          </a:p>
        </p:txBody>
      </p:sp>
      <p:sp>
        <p:nvSpPr>
          <p:cNvPr id="4" name="Rectangle 3"/>
          <p:cNvSpPr/>
          <p:nvPr/>
        </p:nvSpPr>
        <p:spPr>
          <a:xfrm>
            <a:off x="5816600" y="555129"/>
            <a:ext cx="5829300" cy="5970865"/>
          </a:xfrm>
          <a:prstGeom prst="rect">
            <a:avLst/>
          </a:prstGeom>
        </p:spPr>
        <p:txBody>
          <a:bodyPr wrap="square">
            <a:spAutoFit/>
          </a:bodyPr>
          <a:lstStyle/>
          <a:p>
            <a:r>
              <a:rPr lang="en-US" sz="4000" b="1" dirty="0">
                <a:latin typeface="Ebrima" panose="02000000000000000000" pitchFamily="2" charset="0"/>
                <a:ea typeface="Ebrima" panose="02000000000000000000" pitchFamily="2" charset="0"/>
                <a:cs typeface="Ebrima" panose="02000000000000000000" pitchFamily="2" charset="0"/>
              </a:rPr>
              <a:t>Suggested data by community organizers:</a:t>
            </a:r>
          </a:p>
          <a:p>
            <a:pPr marL="571500" indent="-571500">
              <a:spcAft>
                <a:spcPts val="1200"/>
              </a:spcAft>
              <a:buFont typeface="Arial" panose="020B0604020202020204" pitchFamily="34" charset="0"/>
              <a:buChar char="•"/>
            </a:pPr>
            <a:r>
              <a:rPr lang="en-US" sz="3600" dirty="0">
                <a:latin typeface="Ebrima" panose="02000000000000000000" pitchFamily="2" charset="0"/>
                <a:ea typeface="Ebrima" panose="02000000000000000000" pitchFamily="2" charset="0"/>
                <a:cs typeface="Ebrima" panose="02000000000000000000" pitchFamily="2" charset="0"/>
              </a:rPr>
              <a:t>Mortgage costs</a:t>
            </a:r>
            <a:br>
              <a:rPr lang="en-US" sz="3600" dirty="0">
                <a:latin typeface="Ebrima" panose="02000000000000000000" pitchFamily="2" charset="0"/>
                <a:ea typeface="Ebrima" panose="02000000000000000000" pitchFamily="2" charset="0"/>
                <a:cs typeface="Ebrima" panose="02000000000000000000" pitchFamily="2" charset="0"/>
              </a:rPr>
            </a:br>
            <a:r>
              <a:rPr lang="en-US" sz="3600" dirty="0">
                <a:latin typeface="Ebrima" panose="02000000000000000000" pitchFamily="2" charset="0"/>
                <a:ea typeface="Ebrima" panose="02000000000000000000" pitchFamily="2" charset="0"/>
                <a:cs typeface="Ebrima" panose="02000000000000000000" pitchFamily="2" charset="0"/>
              </a:rPr>
              <a:t>(Mortgage costs for Owner Occupied Housing)</a:t>
            </a:r>
          </a:p>
          <a:p>
            <a:pPr marL="571500" indent="-571500">
              <a:buFont typeface="Arial" panose="020B0604020202020204" pitchFamily="34" charset="0"/>
              <a:buChar char="•"/>
            </a:pPr>
            <a:r>
              <a:rPr lang="en-US" sz="3600" dirty="0">
                <a:latin typeface="Ebrima" panose="02000000000000000000" pitchFamily="2" charset="0"/>
                <a:ea typeface="Ebrima" panose="02000000000000000000" pitchFamily="2" charset="0"/>
                <a:cs typeface="Ebrima" panose="02000000000000000000" pitchFamily="2" charset="0"/>
              </a:rPr>
              <a:t>Rental costs</a:t>
            </a:r>
            <a:br>
              <a:rPr lang="en-US" sz="3600" dirty="0">
                <a:latin typeface="Ebrima" panose="02000000000000000000" pitchFamily="2" charset="0"/>
                <a:ea typeface="Ebrima" panose="02000000000000000000" pitchFamily="2" charset="0"/>
                <a:cs typeface="Ebrima" panose="02000000000000000000" pitchFamily="2" charset="0"/>
              </a:rPr>
            </a:br>
            <a:r>
              <a:rPr lang="en-US" sz="3600" dirty="0">
                <a:latin typeface="Ebrima" panose="02000000000000000000" pitchFamily="2" charset="0"/>
                <a:ea typeface="Ebrima" panose="02000000000000000000" pitchFamily="2" charset="0"/>
                <a:cs typeface="Ebrima" panose="02000000000000000000" pitchFamily="2" charset="0"/>
              </a:rPr>
              <a:t>(Rent paid by renters)</a:t>
            </a:r>
          </a:p>
          <a:p>
            <a:endParaRPr lang="en-US" sz="3600" dirty="0">
              <a:latin typeface="Ebrima" panose="02000000000000000000" pitchFamily="2" charset="0"/>
              <a:ea typeface="Ebrima" panose="02000000000000000000" pitchFamily="2" charset="0"/>
              <a:cs typeface="Ebrima" panose="02000000000000000000" pitchFamily="2" charset="0"/>
            </a:endParaRPr>
          </a:p>
          <a:p>
            <a:pPr marL="571500" indent="-571500">
              <a:buFont typeface="Arial" panose="020B0604020202020204" pitchFamily="34" charset="0"/>
              <a:buChar char="•"/>
            </a:pPr>
            <a:endParaRPr lang="en-US" sz="40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493825424"/>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269" r="17140"/>
          <a:stretch/>
        </p:blipFill>
        <p:spPr>
          <a:xfrm>
            <a:off x="0" y="0"/>
            <a:ext cx="6092328" cy="6858000"/>
          </a:xfrm>
          <a:prstGeom prst="rect">
            <a:avLst/>
          </a:prstGeom>
        </p:spPr>
      </p:pic>
      <p:sp>
        <p:nvSpPr>
          <p:cNvPr id="5" name="TextBox 4"/>
          <p:cNvSpPr txBox="1"/>
          <p:nvPr/>
        </p:nvSpPr>
        <p:spPr>
          <a:xfrm>
            <a:off x="7023100" y="1839912"/>
            <a:ext cx="4292600" cy="2554545"/>
          </a:xfrm>
          <a:prstGeom prst="rect">
            <a:avLst/>
          </a:prstGeom>
          <a:noFill/>
        </p:spPr>
        <p:txBody>
          <a:bodyPr wrap="square" rtlCol="0">
            <a:spAutoFit/>
          </a:bodyPr>
          <a:lstStyle/>
          <a:p>
            <a:r>
              <a:rPr lang="en-US" sz="4000" dirty="0">
                <a:latin typeface="Ebrima" panose="02000000000000000000" pitchFamily="2" charset="0"/>
                <a:ea typeface="Ebrima" panose="02000000000000000000" pitchFamily="2" charset="0"/>
                <a:cs typeface="Ebrima" panose="02000000000000000000" pitchFamily="2" charset="0"/>
              </a:rPr>
              <a:t>Defining neighborhood areas was sometimes tricky.</a:t>
            </a:r>
          </a:p>
        </p:txBody>
      </p:sp>
    </p:spTree>
    <p:extLst>
      <p:ext uri="{BB962C8B-B14F-4D97-AF65-F5344CB8AC3E}">
        <p14:creationId xmlns:p14="http://schemas.microsoft.com/office/powerpoint/2010/main" val="2982283514"/>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47179" y="0"/>
            <a:ext cx="6053191" cy="6858000"/>
          </a:xfrm>
          <a:prstGeom prst="rect">
            <a:avLst/>
          </a:prstGeom>
        </p:spPr>
      </p:pic>
    </p:spTree>
    <p:extLst>
      <p:ext uri="{BB962C8B-B14F-4D97-AF65-F5344CB8AC3E}">
        <p14:creationId xmlns:p14="http://schemas.microsoft.com/office/powerpoint/2010/main" val="1343172505"/>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https://lh3.googleusercontent.com/qagxSw2mOB3SI2-ZL8mOGYL2ymt7xv0blPr10vTsG2ISP8xWq8swP7dSNlQIKDjnR_MKHl4w_Bztm6CZdv0uZ_PWOqwBqwNHw7Srv8swR0dcOJ8pgD-otv9Zt08MAwUexhOvJe_i_y2AIBSavSFQmP-1o-tYGwqMwUaiL2Aekd5Xo-YcjnoYm7iS4SWRO4R_STPQVCVakckNVzZUx9vG6KGf7IvU4Z5peeqT3q2mNr_R6MP4wKvp0Lo2e0i6OhByAj8z8IftNDMY441G_gpDJKI9IlQcn4LYu8b4FFv2HTfcM4iCPo_tvhB0YVz9jEBLkmtYOIvbvByPNjwPoPI7blvlnlHgOO23IM5lZqx64zNP7nmiyk2lYc8SfW7ILGRULv59mdwGuv9R6_1BZMWBdxUkaP56H0cseQBFGd3XB3phFLOqVNaLue2_8AByp9pAdEzfjpRVQ-yx5m6H0Skmie5gZ8vKa-i9-299LeogwPKrXek5PKTNGPeCflKfNs1LgMWYl2ac8iH0kPTW0IgJ5EQ0Qf3OlFaJBt4GkQOmqCQNiloXpYUgPfG-2c3dEu_Q6dh6ECPfT4xap5m_Nr_vzUACMDfekhXnrHcRgdQmPNnLvByU=w1209-h906-no"/>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3"/>
          <a:srcRect l="8749" t="8818" r="35614" b="8589"/>
          <a:stretch/>
        </p:blipFill>
        <p:spPr>
          <a:xfrm>
            <a:off x="6096000" y="0"/>
            <a:ext cx="6176790" cy="6877116"/>
          </a:xfrm>
          <a:prstGeom prst="rect">
            <a:avLst/>
          </a:prstGeom>
        </p:spPr>
      </p:pic>
      <p:sp>
        <p:nvSpPr>
          <p:cNvPr id="9" name="Rectangle 8"/>
          <p:cNvSpPr/>
          <p:nvPr/>
        </p:nvSpPr>
        <p:spPr>
          <a:xfrm>
            <a:off x="1015847" y="1291441"/>
            <a:ext cx="4305300" cy="3970318"/>
          </a:xfrm>
          <a:prstGeom prst="rect">
            <a:avLst/>
          </a:prstGeom>
        </p:spPr>
        <p:txBody>
          <a:bodyPr wrap="square">
            <a:spAutoFit/>
          </a:bodyPr>
          <a:lstStyle/>
          <a:p>
            <a:pPr>
              <a:spcAft>
                <a:spcPts val="1200"/>
              </a:spcAft>
            </a:pPr>
            <a:r>
              <a:rPr lang="en-US" sz="3600" dirty="0">
                <a:latin typeface="Ebrima" panose="02000000000000000000" pitchFamily="2" charset="0"/>
                <a:ea typeface="Ebrima" panose="02000000000000000000" pitchFamily="2" charset="0"/>
                <a:cs typeface="Ebrima" panose="02000000000000000000" pitchFamily="2" charset="0"/>
              </a:rPr>
              <a:t>Suggestions from the community organizers were very valued by other organizations that opted to create data portraits.</a:t>
            </a:r>
          </a:p>
        </p:txBody>
      </p:sp>
    </p:spTree>
    <p:extLst>
      <p:ext uri="{BB962C8B-B14F-4D97-AF65-F5344CB8AC3E}">
        <p14:creationId xmlns:p14="http://schemas.microsoft.com/office/powerpoint/2010/main" val="825734574"/>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21061"/>
          <a:stretch/>
        </p:blipFill>
        <p:spPr>
          <a:xfrm>
            <a:off x="0" y="-1"/>
            <a:ext cx="12192000" cy="7218219"/>
          </a:xfrm>
          <a:prstGeom prst="rect">
            <a:avLst/>
          </a:prstGeom>
        </p:spPr>
      </p:pic>
    </p:spTree>
    <p:extLst>
      <p:ext uri="{BB962C8B-B14F-4D97-AF65-F5344CB8AC3E}">
        <p14:creationId xmlns:p14="http://schemas.microsoft.com/office/powerpoint/2010/main" val="971809934"/>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63046"/>
          </a:xfrm>
          <a:prstGeom prst="rect">
            <a:avLst/>
          </a:prstGeom>
        </p:spPr>
      </p:pic>
    </p:spTree>
    <p:extLst>
      <p:ext uri="{BB962C8B-B14F-4D97-AF65-F5344CB8AC3E}">
        <p14:creationId xmlns:p14="http://schemas.microsoft.com/office/powerpoint/2010/main" val="3919563683"/>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5691"/>
          <a:stretch/>
        </p:blipFill>
        <p:spPr>
          <a:xfrm>
            <a:off x="0" y="0"/>
            <a:ext cx="12192000" cy="6858000"/>
          </a:xfrm>
          <a:prstGeom prst="rect">
            <a:avLst/>
          </a:prstGeom>
        </p:spPr>
      </p:pic>
    </p:spTree>
    <p:extLst>
      <p:ext uri="{BB962C8B-B14F-4D97-AF65-F5344CB8AC3E}">
        <p14:creationId xmlns:p14="http://schemas.microsoft.com/office/powerpoint/2010/main" val="2717018837"/>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8700" y="2532792"/>
            <a:ext cx="4478965" cy="1323439"/>
          </a:xfrm>
          <a:prstGeom prst="rect">
            <a:avLst/>
          </a:prstGeom>
          <a:noFill/>
        </p:spPr>
        <p:txBody>
          <a:bodyPr wrap="square" rtlCol="0">
            <a:spAutoFit/>
          </a:bodyPr>
          <a:lstStyle/>
          <a:p>
            <a:r>
              <a:rPr lang="en-US" sz="4000" dirty="0">
                <a:latin typeface="Ebrima" panose="02000000000000000000" pitchFamily="2" charset="0"/>
                <a:ea typeface="Ebrima" panose="02000000000000000000" pitchFamily="2" charset="0"/>
                <a:cs typeface="Ebrima" panose="02000000000000000000" pitchFamily="2" charset="0"/>
              </a:rPr>
              <a:t>Improving the </a:t>
            </a:r>
          </a:p>
          <a:p>
            <a:r>
              <a:rPr lang="en-US" sz="4000" dirty="0">
                <a:latin typeface="Ebrima" panose="02000000000000000000" pitchFamily="2" charset="0"/>
                <a:ea typeface="Ebrima" panose="02000000000000000000" pitchFamily="2" charset="0"/>
                <a:cs typeface="Ebrima" panose="02000000000000000000" pitchFamily="2" charset="0"/>
              </a:rPr>
              <a:t>data portraits</a:t>
            </a:r>
          </a:p>
        </p:txBody>
      </p:sp>
      <p:pic>
        <p:nvPicPr>
          <p:cNvPr id="6" name="Shape 175"/>
          <p:cNvPicPr preferRelativeResize="0"/>
          <p:nvPr/>
        </p:nvPicPr>
        <p:blipFill rotWithShape="1">
          <a:blip r:embed="rId3">
            <a:alphaModFix/>
          </a:blip>
          <a:srcRect t="3995" b="7168"/>
          <a:stretch/>
        </p:blipFill>
        <p:spPr>
          <a:xfrm>
            <a:off x="6085594" y="-1"/>
            <a:ext cx="6106405" cy="6858001"/>
          </a:xfrm>
          <a:prstGeom prst="rect">
            <a:avLst/>
          </a:prstGeom>
          <a:noFill/>
          <a:ln>
            <a:noFill/>
          </a:ln>
        </p:spPr>
      </p:pic>
    </p:spTree>
    <p:extLst>
      <p:ext uri="{BB962C8B-B14F-4D97-AF65-F5344CB8AC3E}">
        <p14:creationId xmlns:p14="http://schemas.microsoft.com/office/powerpoint/2010/main" val="4079564493"/>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15275" y="6111875"/>
            <a:ext cx="7448550" cy="584775"/>
          </a:xfrm>
          <a:prstGeom prst="rect">
            <a:avLst/>
          </a:prstGeom>
          <a:noFill/>
        </p:spPr>
        <p:txBody>
          <a:bodyPr wrap="square" rtlCol="0">
            <a:spAutoFit/>
          </a:bodyPr>
          <a:lstStyle/>
          <a:p>
            <a:r>
              <a:rPr lang="en-US" sz="3200" dirty="0">
                <a:latin typeface="Ebrima" panose="02000000000000000000" pitchFamily="2" charset="0"/>
                <a:ea typeface="Ebrima" panose="02000000000000000000" pitchFamily="2" charset="0"/>
                <a:cs typeface="Ebrima" panose="02000000000000000000" pitchFamily="2" charset="0"/>
                <a:hlinkClick r:id="rId3"/>
              </a:rPr>
              <a:t>Metcalfe BNCP Profile</a:t>
            </a:r>
            <a:endParaRPr lang="en-US" sz="3200" dirty="0">
              <a:latin typeface="Ebrima" panose="02000000000000000000" pitchFamily="2" charset="0"/>
              <a:ea typeface="Ebrima" panose="02000000000000000000" pitchFamily="2" charset="0"/>
              <a:cs typeface="Ebrima" panose="02000000000000000000" pitchFamily="2" charset="0"/>
            </a:endParaRPr>
          </a:p>
        </p:txBody>
      </p:sp>
      <p:pic>
        <p:nvPicPr>
          <p:cNvPr id="5" name="Picture 4"/>
          <p:cNvPicPr>
            <a:picLocks noChangeAspect="1"/>
          </p:cNvPicPr>
          <p:nvPr/>
        </p:nvPicPr>
        <p:blipFill>
          <a:blip r:embed="rId4"/>
          <a:stretch>
            <a:fillRect/>
          </a:stretch>
        </p:blipFill>
        <p:spPr>
          <a:xfrm>
            <a:off x="2328862" y="1014412"/>
            <a:ext cx="7934325" cy="4600575"/>
          </a:xfrm>
          <a:prstGeom prst="rect">
            <a:avLst/>
          </a:prstGeom>
        </p:spPr>
      </p:pic>
    </p:spTree>
    <p:extLst>
      <p:ext uri="{BB962C8B-B14F-4D97-AF65-F5344CB8AC3E}">
        <p14:creationId xmlns:p14="http://schemas.microsoft.com/office/powerpoint/2010/main" val="1855829403"/>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65398"/>
            <a:ext cx="12331700" cy="2144794"/>
          </a:xfrm>
          <a:prstGeom prst="rect">
            <a:avLst/>
          </a:prstGeom>
        </p:spPr>
      </p:pic>
      <p:pic>
        <p:nvPicPr>
          <p:cNvPr id="2" name="Picture 1"/>
          <p:cNvPicPr>
            <a:picLocks noChangeAspect="1"/>
          </p:cNvPicPr>
          <p:nvPr/>
        </p:nvPicPr>
        <p:blipFill>
          <a:blip r:embed="rId4"/>
          <a:stretch>
            <a:fillRect/>
          </a:stretch>
        </p:blipFill>
        <p:spPr>
          <a:xfrm>
            <a:off x="910444" y="2063067"/>
            <a:ext cx="3819066" cy="132343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0708" y="463068"/>
            <a:ext cx="1204874" cy="1530190"/>
          </a:xfrm>
          <a:prstGeom prst="rect">
            <a:avLst/>
          </a:prstGeom>
        </p:spPr>
      </p:pic>
      <p:pic>
        <p:nvPicPr>
          <p:cNvPr id="1026" name="Picture 2" descr="Katie Pritcha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7674" y="1583443"/>
            <a:ext cx="1944558" cy="19315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ques Horgans S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7890" y="288587"/>
            <a:ext cx="1584063" cy="19317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datayoucanuse.org/wp-content/uploads/2016/05/Matt-Richardson-247x3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8376" y="2846968"/>
            <a:ext cx="1440406" cy="17494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datayoucanuse.org/wp-content/uploads/2016/05/Anneliese-Dickman-241x3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04351" y="1493151"/>
            <a:ext cx="1739168" cy="21649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lma Abadi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08641" y="3261886"/>
            <a:ext cx="1606216" cy="1804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978879"/>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46800" y="-508000"/>
            <a:ext cx="3504406" cy="3504406"/>
          </a:xfrm>
          <a:prstGeom prst="rect">
            <a:avLst/>
          </a:prstGeom>
        </p:spPr>
      </p:pic>
      <p:sp>
        <p:nvSpPr>
          <p:cNvPr id="3" name="Rectangle 2"/>
          <p:cNvSpPr/>
          <p:nvPr/>
        </p:nvSpPr>
        <p:spPr>
          <a:xfrm>
            <a:off x="2222500" y="454561"/>
            <a:ext cx="4432300" cy="2185214"/>
          </a:xfrm>
          <a:prstGeom prst="rect">
            <a:avLst/>
          </a:prstGeom>
        </p:spPr>
        <p:txBody>
          <a:bodyPr wrap="square">
            <a:spAutoFit/>
          </a:bodyPr>
          <a:lstStyle/>
          <a:p>
            <a:r>
              <a:rPr lang="en-US" sz="3200" b="1" dirty="0">
                <a:latin typeface="Ebrima" panose="02000000000000000000" pitchFamily="2" charset="0"/>
                <a:ea typeface="Ebrima" panose="02000000000000000000" pitchFamily="2" charset="0"/>
                <a:cs typeface="Ebrima" panose="02000000000000000000" pitchFamily="2" charset="0"/>
              </a:rPr>
              <a:t>Thank you to the supporter of the original profiles:  </a:t>
            </a:r>
          </a:p>
          <a:p>
            <a:endParaRPr lang="en-US" sz="4000" dirty="0">
              <a:latin typeface="Ebrima" panose="02000000000000000000" pitchFamily="2" charset="0"/>
              <a:ea typeface="Ebrima" panose="02000000000000000000" pitchFamily="2" charset="0"/>
              <a:cs typeface="Ebrima" panose="02000000000000000000" pitchFamily="2" charset="0"/>
            </a:endParaRPr>
          </a:p>
        </p:txBody>
      </p:sp>
      <p:sp>
        <p:nvSpPr>
          <p:cNvPr id="6" name="Rectangle 5"/>
          <p:cNvSpPr/>
          <p:nvPr/>
        </p:nvSpPr>
        <p:spPr>
          <a:xfrm>
            <a:off x="571500" y="5609004"/>
            <a:ext cx="11912600" cy="1077218"/>
          </a:xfrm>
          <a:prstGeom prst="rect">
            <a:avLst/>
          </a:prstGeom>
        </p:spPr>
        <p:txBody>
          <a:bodyPr wrap="square">
            <a:spAutoFit/>
          </a:bodyPr>
          <a:lstStyle/>
          <a:p>
            <a:r>
              <a:rPr lang="en-US" sz="3200" b="1" dirty="0">
                <a:latin typeface="Ebrima" panose="02000000000000000000" pitchFamily="2" charset="0"/>
                <a:ea typeface="Ebrima" panose="02000000000000000000" pitchFamily="2" charset="0"/>
                <a:cs typeface="Ebrima" panose="02000000000000000000" pitchFamily="2" charset="0"/>
              </a:rPr>
              <a:t>Members of the data team;</a:t>
            </a:r>
          </a:p>
          <a:p>
            <a:r>
              <a:rPr lang="en-US" sz="3200" b="1" dirty="0">
                <a:latin typeface="Ebrima" panose="02000000000000000000" pitchFamily="2" charset="0"/>
                <a:ea typeface="Ebrima" panose="02000000000000000000" pitchFamily="2" charset="0"/>
                <a:cs typeface="Ebrima" panose="02000000000000000000" pitchFamily="2" charset="0"/>
              </a:rPr>
              <a:t>Dr. Virginia Carlson and Dr. Kathleen Pritchard</a:t>
            </a:r>
          </a:p>
        </p:txBody>
      </p:sp>
      <p:sp>
        <p:nvSpPr>
          <p:cNvPr id="7" name="Rectangle 6"/>
          <p:cNvSpPr/>
          <p:nvPr/>
        </p:nvSpPr>
        <p:spPr>
          <a:xfrm>
            <a:off x="2222500" y="2763190"/>
            <a:ext cx="4038600" cy="2677656"/>
          </a:xfrm>
          <a:prstGeom prst="rect">
            <a:avLst/>
          </a:prstGeom>
        </p:spPr>
        <p:txBody>
          <a:bodyPr wrap="square">
            <a:spAutoFit/>
          </a:bodyPr>
          <a:lstStyle/>
          <a:p>
            <a:r>
              <a:rPr lang="en-US" sz="3200" b="1" dirty="0">
                <a:latin typeface="Ebrima" panose="02000000000000000000" pitchFamily="2" charset="0"/>
                <a:ea typeface="Ebrima" panose="02000000000000000000" pitchFamily="2" charset="0"/>
                <a:cs typeface="Ebrima" panose="02000000000000000000" pitchFamily="2" charset="0"/>
              </a:rPr>
              <a:t>Staff of NSP organizations who attended planning meetings:</a:t>
            </a:r>
          </a:p>
          <a:p>
            <a:endParaRPr lang="en-US" sz="4000" dirty="0">
              <a:latin typeface="Ebrima" panose="02000000000000000000" pitchFamily="2" charset="0"/>
              <a:ea typeface="Ebrima" panose="02000000000000000000" pitchFamily="2" charset="0"/>
              <a:cs typeface="Ebrima" panose="02000000000000000000" pitchFamily="2" charset="0"/>
            </a:endParaRPr>
          </a:p>
        </p:txBody>
      </p:sp>
      <p:pic>
        <p:nvPicPr>
          <p:cNvPr id="8" name="Picture 7"/>
          <p:cNvPicPr>
            <a:picLocks noChangeAspect="1"/>
          </p:cNvPicPr>
          <p:nvPr/>
        </p:nvPicPr>
        <p:blipFill>
          <a:blip r:embed="rId4"/>
          <a:stretch>
            <a:fillRect/>
          </a:stretch>
        </p:blipFill>
        <p:spPr>
          <a:xfrm>
            <a:off x="6681006" y="2820574"/>
            <a:ext cx="2090521" cy="1161401"/>
          </a:xfrm>
          <a:prstGeom prst="rect">
            <a:avLst/>
          </a:prstGeom>
        </p:spPr>
      </p:pic>
      <p:sp>
        <p:nvSpPr>
          <p:cNvPr id="9" name="AutoShape 2" descr="Image result for safe &amp; sound milwauke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5"/>
          <a:stretch>
            <a:fillRect/>
          </a:stretch>
        </p:blipFill>
        <p:spPr>
          <a:xfrm>
            <a:off x="9133356" y="2726409"/>
            <a:ext cx="1940332" cy="1024771"/>
          </a:xfrm>
          <a:prstGeom prst="rect">
            <a:avLst/>
          </a:prstGeom>
        </p:spPr>
      </p:pic>
      <p:sp>
        <p:nvSpPr>
          <p:cNvPr id="5" name="AutoShape 2" descr="Image result for northwest side cdc"/>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6"/>
          <a:stretch>
            <a:fillRect/>
          </a:stretch>
        </p:blipFill>
        <p:spPr>
          <a:xfrm>
            <a:off x="6749408" y="4134374"/>
            <a:ext cx="2022119" cy="1154293"/>
          </a:xfrm>
          <a:prstGeom prst="rect">
            <a:avLst/>
          </a:prstGeom>
        </p:spPr>
      </p:pic>
      <p:pic>
        <p:nvPicPr>
          <p:cNvPr id="1026" name="Picture 2" descr="Image result for dominican cen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8746" y="3945487"/>
            <a:ext cx="1589551" cy="1528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682795"/>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65398"/>
            <a:ext cx="12331700" cy="2144794"/>
          </a:xfrm>
          <a:prstGeom prst="rect">
            <a:avLst/>
          </a:prstGeom>
        </p:spPr>
      </p:pic>
      <p:pic>
        <p:nvPicPr>
          <p:cNvPr id="6" name="Picture 5"/>
          <p:cNvPicPr>
            <a:picLocks noChangeAspect="1"/>
          </p:cNvPicPr>
          <p:nvPr/>
        </p:nvPicPr>
        <p:blipFill>
          <a:blip r:embed="rId4"/>
          <a:stretch>
            <a:fillRect/>
          </a:stretch>
        </p:blipFill>
        <p:spPr>
          <a:xfrm>
            <a:off x="609599" y="3367082"/>
            <a:ext cx="4385813" cy="2003671"/>
          </a:xfrm>
          <a:prstGeom prst="rect">
            <a:avLst/>
          </a:prstGeom>
        </p:spPr>
      </p:pic>
      <p:pic>
        <p:nvPicPr>
          <p:cNvPr id="7" name="Picture 6"/>
          <p:cNvPicPr>
            <a:picLocks noChangeAspect="1"/>
          </p:cNvPicPr>
          <p:nvPr/>
        </p:nvPicPr>
        <p:blipFill>
          <a:blip r:embed="rId5"/>
          <a:stretch>
            <a:fillRect/>
          </a:stretch>
        </p:blipFill>
        <p:spPr>
          <a:xfrm>
            <a:off x="609600" y="261938"/>
            <a:ext cx="6197692" cy="3152775"/>
          </a:xfrm>
          <a:prstGeom prst="rect">
            <a:avLst/>
          </a:prstGeom>
        </p:spPr>
      </p:pic>
      <p:sp>
        <p:nvSpPr>
          <p:cNvPr id="11" name="Rectangle 10"/>
          <p:cNvSpPr/>
          <p:nvPr/>
        </p:nvSpPr>
        <p:spPr>
          <a:xfrm>
            <a:off x="6376987" y="1129556"/>
            <a:ext cx="5324476" cy="3970318"/>
          </a:xfrm>
          <a:prstGeom prst="rect">
            <a:avLst/>
          </a:prstGeom>
        </p:spPr>
        <p:txBody>
          <a:bodyPr wrap="square">
            <a:spAutoFit/>
          </a:bodyPr>
          <a:lstStyle/>
          <a:p>
            <a:r>
              <a:rPr lang="en-US" sz="3600" dirty="0">
                <a:latin typeface="Ebrima" panose="02000000000000000000" pitchFamily="2" charset="0"/>
                <a:ea typeface="Ebrima" panose="02000000000000000000" pitchFamily="2" charset="0"/>
                <a:cs typeface="Ebrima" panose="02000000000000000000" pitchFamily="2" charset="0"/>
              </a:rPr>
              <a:t>9 original NSP Areas </a:t>
            </a:r>
          </a:p>
          <a:p>
            <a:endParaRPr lang="en-US" sz="3600" dirty="0">
              <a:latin typeface="Ebrima" panose="02000000000000000000" pitchFamily="2" charset="0"/>
              <a:ea typeface="Ebrima" panose="02000000000000000000" pitchFamily="2" charset="0"/>
              <a:cs typeface="Ebrima" panose="02000000000000000000" pitchFamily="2" charset="0"/>
            </a:endParaRPr>
          </a:p>
          <a:p>
            <a:r>
              <a:rPr lang="en-US" sz="3600" dirty="0">
                <a:latin typeface="Ebrima" panose="02000000000000000000" pitchFamily="2" charset="0"/>
                <a:ea typeface="Ebrima" panose="02000000000000000000" pitchFamily="2" charset="0"/>
                <a:cs typeface="Ebrima" panose="02000000000000000000" pitchFamily="2" charset="0"/>
              </a:rPr>
              <a:t>3 BNCP Profiles </a:t>
            </a:r>
          </a:p>
          <a:p>
            <a:endParaRPr lang="en-US" sz="3600" dirty="0">
              <a:latin typeface="Ebrima" panose="02000000000000000000" pitchFamily="2" charset="0"/>
              <a:ea typeface="Ebrima" panose="02000000000000000000" pitchFamily="2" charset="0"/>
              <a:cs typeface="Ebrima" panose="02000000000000000000" pitchFamily="2" charset="0"/>
            </a:endParaRPr>
          </a:p>
          <a:p>
            <a:r>
              <a:rPr lang="en-US" sz="3600" dirty="0">
                <a:latin typeface="Ebrima" panose="02000000000000000000" pitchFamily="2" charset="0"/>
                <a:ea typeface="Ebrima" panose="02000000000000000000" pitchFamily="2" charset="0"/>
                <a:cs typeface="Ebrima" panose="02000000000000000000" pitchFamily="2" charset="0"/>
              </a:rPr>
              <a:t>3 upcoming for a local foundation</a:t>
            </a:r>
          </a:p>
          <a:p>
            <a:endParaRPr lang="en-US" sz="36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3937658866"/>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0923" y="1674559"/>
            <a:ext cx="10810641" cy="2497277"/>
          </a:xfrm>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1026" name="Picture 2" descr="http://static.thousandwonders.net/Milwaukee.Art.Museum.original.36391.jpg"/>
          <p:cNvPicPr>
            <a:picLocks noChangeAspect="1" noChangeArrowheads="1"/>
          </p:cNvPicPr>
          <p:nvPr/>
        </p:nvPicPr>
        <p:blipFill rotWithShape="1">
          <a:blip r:embed="rId3">
            <a:extLst>
              <a:ext uri="{28A0092B-C50C-407E-A947-70E740481C1C}">
                <a14:useLocalDpi xmlns:a14="http://schemas.microsoft.com/office/drawing/2010/main" val="0"/>
              </a:ext>
            </a:extLst>
          </a:blip>
          <a:srcRect b="15417"/>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7000" y="660401"/>
            <a:ext cx="12065000" cy="1200329"/>
          </a:xfrm>
          <a:prstGeom prst="rect">
            <a:avLst/>
          </a:prstGeom>
          <a:noFill/>
        </p:spPr>
        <p:txBody>
          <a:bodyPr wrap="square" rtlCol="0">
            <a:spAutoFit/>
          </a:bodyPr>
          <a:lstStyle/>
          <a:p>
            <a:pPr algn="ctr"/>
            <a:r>
              <a:rPr lang="en-US" sz="7200" b="1" dirty="0">
                <a:ln w="3175">
                  <a:solidFill>
                    <a:schemeClr val="bg1"/>
                  </a:solidFill>
                </a:ln>
                <a:latin typeface="Ebrima" panose="02000000000000000000" pitchFamily="2" charset="0"/>
                <a:ea typeface="Ebrima" panose="02000000000000000000" pitchFamily="2" charset="0"/>
                <a:cs typeface="Ebrima" panose="02000000000000000000" pitchFamily="2" charset="0"/>
              </a:rPr>
              <a:t>Welcome to Milwaukee</a:t>
            </a:r>
          </a:p>
        </p:txBody>
      </p:sp>
    </p:spTree>
    <p:extLst>
      <p:ext uri="{BB962C8B-B14F-4D97-AF65-F5344CB8AC3E}">
        <p14:creationId xmlns:p14="http://schemas.microsoft.com/office/powerpoint/2010/main" val="1024718353"/>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140" t="33644" r="68716" b="13798"/>
          <a:stretch/>
        </p:blipFill>
        <p:spPr>
          <a:xfrm>
            <a:off x="-414669" y="0"/>
            <a:ext cx="6539023" cy="6868698"/>
          </a:xfrm>
          <a:prstGeom prst="rect">
            <a:avLst/>
          </a:prstGeom>
        </p:spPr>
      </p:pic>
      <p:sp>
        <p:nvSpPr>
          <p:cNvPr id="5" name="Rectangle 4"/>
          <p:cNvSpPr/>
          <p:nvPr/>
        </p:nvSpPr>
        <p:spPr>
          <a:xfrm>
            <a:off x="6259031" y="5953648"/>
            <a:ext cx="5606903" cy="646331"/>
          </a:xfrm>
          <a:prstGeom prst="rect">
            <a:avLst/>
          </a:prstGeom>
        </p:spPr>
        <p:txBody>
          <a:bodyPr wrap="square">
            <a:spAutoFit/>
          </a:bodyPr>
          <a:lstStyle/>
          <a:p>
            <a:r>
              <a:rPr lang="en-US" b="0" i="0" u="none" strike="noStrike" dirty="0">
                <a:solidFill>
                  <a:srgbClr val="00709A"/>
                </a:solidFill>
                <a:effectLst/>
                <a:latin typeface="Georgia" panose="02040502050405020303" pitchFamily="18" charset="0"/>
                <a:hlinkClick r:id="rId4"/>
              </a:rPr>
              <a:t>Racial Dot Map</a:t>
            </a:r>
            <a:r>
              <a:rPr lang="en-US" b="0" i="0" dirty="0">
                <a:solidFill>
                  <a:srgbClr val="222222"/>
                </a:solidFill>
                <a:effectLst/>
                <a:latin typeface="Georgia" panose="02040502050405020303" pitchFamily="18" charset="0"/>
              </a:rPr>
              <a:t> from the Weldon Cooper Center for Public Service at the University of Virginia.</a:t>
            </a:r>
            <a:endParaRPr lang="en-US" dirty="0"/>
          </a:p>
        </p:txBody>
      </p:sp>
      <p:pic>
        <p:nvPicPr>
          <p:cNvPr id="6" name="Picture 5"/>
          <p:cNvPicPr>
            <a:picLocks noChangeAspect="1"/>
          </p:cNvPicPr>
          <p:nvPr/>
        </p:nvPicPr>
        <p:blipFill rotWithShape="1">
          <a:blip r:embed="rId3"/>
          <a:srcRect l="31177" t="59570" r="53431" b="13798"/>
          <a:stretch/>
        </p:blipFill>
        <p:spPr>
          <a:xfrm>
            <a:off x="6124354" y="1989910"/>
            <a:ext cx="2540324" cy="2472394"/>
          </a:xfrm>
          <a:prstGeom prst="rect">
            <a:avLst/>
          </a:prstGeom>
        </p:spPr>
      </p:pic>
    </p:spTree>
    <p:extLst>
      <p:ext uri="{BB962C8B-B14F-4D97-AF65-F5344CB8AC3E}">
        <p14:creationId xmlns:p14="http://schemas.microsoft.com/office/powerpoint/2010/main" val="3558890157"/>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71879" y="844730"/>
            <a:ext cx="10389804" cy="5447645"/>
          </a:xfrm>
          <a:prstGeom prst="rect">
            <a:avLst/>
          </a:prstGeom>
        </p:spPr>
        <p:txBody>
          <a:bodyPr wrap="square">
            <a:spAutoFit/>
          </a:bodyPr>
          <a:lstStyle/>
          <a:p>
            <a:r>
              <a:rPr lang="en-US" sz="6000" dirty="0">
                <a:latin typeface="Ebrima" panose="02000000000000000000" pitchFamily="2" charset="0"/>
                <a:ea typeface="Ebrima" panose="02000000000000000000" pitchFamily="2" charset="0"/>
                <a:cs typeface="Ebrima" panose="02000000000000000000" pitchFamily="2" charset="0"/>
              </a:rPr>
              <a:t>Parklawn: </a:t>
            </a:r>
          </a:p>
          <a:p>
            <a:pPr lvl="1"/>
            <a:r>
              <a:rPr lang="en-US" sz="6000" dirty="0">
                <a:latin typeface="Ebrima" panose="02000000000000000000" pitchFamily="2" charset="0"/>
                <a:ea typeface="Ebrima" panose="02000000000000000000" pitchFamily="2" charset="0"/>
                <a:cs typeface="Ebrima" panose="02000000000000000000" pitchFamily="2" charset="0"/>
              </a:rPr>
              <a:t>88.6% Black, 1.0% Latino</a:t>
            </a:r>
          </a:p>
          <a:p>
            <a:endParaRPr lang="en-US" sz="6000" dirty="0">
              <a:latin typeface="Ebrima" panose="02000000000000000000" pitchFamily="2" charset="0"/>
              <a:ea typeface="Ebrima" panose="02000000000000000000" pitchFamily="2" charset="0"/>
              <a:cs typeface="Ebrima" panose="02000000000000000000" pitchFamily="2" charset="0"/>
            </a:endParaRPr>
          </a:p>
          <a:p>
            <a:r>
              <a:rPr lang="en-US" sz="6000" dirty="0">
                <a:latin typeface="Ebrima" panose="02000000000000000000" pitchFamily="2" charset="0"/>
                <a:ea typeface="Ebrima" panose="02000000000000000000" pitchFamily="2" charset="0"/>
                <a:cs typeface="Ebrima" panose="02000000000000000000" pitchFamily="2" charset="0"/>
              </a:rPr>
              <a:t>Near South Side:</a:t>
            </a:r>
          </a:p>
          <a:p>
            <a:pPr lvl="1"/>
            <a:r>
              <a:rPr lang="en-US" sz="6000" dirty="0">
                <a:latin typeface="Ebrima" panose="02000000000000000000" pitchFamily="2" charset="0"/>
                <a:ea typeface="Ebrima" panose="02000000000000000000" pitchFamily="2" charset="0"/>
                <a:cs typeface="Ebrima" panose="02000000000000000000" pitchFamily="2" charset="0"/>
              </a:rPr>
              <a:t>11.1% Black, 71.2% Latino</a:t>
            </a:r>
          </a:p>
          <a:p>
            <a:endParaRPr lang="en-US" sz="4800" dirty="0">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975769132"/>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3717" t="30794" r="46148" b="21428"/>
          <a:stretch/>
        </p:blipFill>
        <p:spPr>
          <a:xfrm>
            <a:off x="1" y="-1229420"/>
            <a:ext cx="6059146" cy="8087420"/>
          </a:xfrm>
          <a:prstGeom prst="rect">
            <a:avLst/>
          </a:prstGeom>
        </p:spPr>
      </p:pic>
      <p:sp>
        <p:nvSpPr>
          <p:cNvPr id="5" name="TextBox 4"/>
          <p:cNvSpPr txBox="1"/>
          <p:nvPr/>
        </p:nvSpPr>
        <p:spPr>
          <a:xfrm>
            <a:off x="6678451" y="716458"/>
            <a:ext cx="4944344" cy="4401205"/>
          </a:xfrm>
          <a:prstGeom prst="rect">
            <a:avLst/>
          </a:prstGeom>
          <a:noFill/>
        </p:spPr>
        <p:txBody>
          <a:bodyPr wrap="square" rtlCol="0">
            <a:spAutoFit/>
          </a:bodyPr>
          <a:lstStyle/>
          <a:p>
            <a:r>
              <a:rPr lang="en-US" sz="4000" dirty="0">
                <a:latin typeface="Ebrima" panose="02000000000000000000" pitchFamily="2" charset="0"/>
                <a:ea typeface="Ebrima" panose="02000000000000000000" pitchFamily="2" charset="0"/>
                <a:cs typeface="Ebrima" panose="02000000000000000000" pitchFamily="2" charset="0"/>
              </a:rPr>
              <a:t>Nonprofit staff and residents </a:t>
            </a:r>
            <a:r>
              <a:rPr lang="en-US" sz="4000" b="1" dirty="0">
                <a:latin typeface="Ebrima" panose="02000000000000000000" pitchFamily="2" charset="0"/>
                <a:ea typeface="Ebrima" panose="02000000000000000000" pitchFamily="2" charset="0"/>
                <a:cs typeface="Ebrima" panose="02000000000000000000" pitchFamily="2" charset="0"/>
              </a:rPr>
              <a:t>know</a:t>
            </a:r>
            <a:r>
              <a:rPr lang="en-US" sz="4000" dirty="0">
                <a:latin typeface="Ebrima" panose="02000000000000000000" pitchFamily="2" charset="0"/>
                <a:ea typeface="Ebrima" panose="02000000000000000000" pitchFamily="2" charset="0"/>
                <a:cs typeface="Ebrima" panose="02000000000000000000" pitchFamily="2" charset="0"/>
              </a:rPr>
              <a:t> their neighborhood assets and areas of concern, but may not know how to measure them.</a:t>
            </a:r>
          </a:p>
        </p:txBody>
      </p:sp>
      <p:sp>
        <p:nvSpPr>
          <p:cNvPr id="6" name="TextBox 5"/>
          <p:cNvSpPr txBox="1"/>
          <p:nvPr/>
        </p:nvSpPr>
        <p:spPr>
          <a:xfrm>
            <a:off x="6678451" y="6292731"/>
            <a:ext cx="7108372" cy="369332"/>
          </a:xfrm>
          <a:prstGeom prst="rect">
            <a:avLst/>
          </a:prstGeom>
          <a:noFill/>
        </p:spPr>
        <p:txBody>
          <a:bodyPr wrap="square" rtlCol="0">
            <a:spAutoFit/>
          </a:bodyPr>
          <a:lstStyle/>
          <a:p>
            <a:r>
              <a:rPr lang="en-US" dirty="0"/>
              <a:t>Asset map made with the Nonprofit Center of Milwaukee </a:t>
            </a:r>
          </a:p>
        </p:txBody>
      </p:sp>
    </p:spTree>
    <p:extLst>
      <p:ext uri="{BB962C8B-B14F-4D97-AF65-F5344CB8AC3E}">
        <p14:creationId xmlns:p14="http://schemas.microsoft.com/office/powerpoint/2010/main" val="63488322"/>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5679" y="2279830"/>
            <a:ext cx="10479151" cy="1569660"/>
          </a:xfrm>
          <a:prstGeom prst="rect">
            <a:avLst/>
          </a:prstGeom>
        </p:spPr>
        <p:txBody>
          <a:bodyPr wrap="none">
            <a:spAutoFit/>
          </a:bodyPr>
          <a:lstStyle/>
          <a:p>
            <a:r>
              <a:rPr lang="en-US" sz="9600" dirty="0">
                <a:latin typeface="Ebrima" panose="02000000000000000000" pitchFamily="2" charset="0"/>
                <a:ea typeface="Ebrima" panose="02000000000000000000" pitchFamily="2" charset="0"/>
                <a:cs typeface="Ebrima" panose="02000000000000000000" pitchFamily="2" charset="0"/>
              </a:rPr>
              <a:t>20,873  vs  598,078</a:t>
            </a:r>
          </a:p>
        </p:txBody>
      </p:sp>
    </p:spTree>
    <p:extLst>
      <p:ext uri="{BB962C8B-B14F-4D97-AF65-F5344CB8AC3E}">
        <p14:creationId xmlns:p14="http://schemas.microsoft.com/office/powerpoint/2010/main" val="4154506080"/>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3.googleusercontent.com/N4XJuhlLznLZYo8O5F4VShETXaRiqr7_d_2qsS4D17aSDHKs1ZRS5wh8z-cafyhv3EoFSTGTMU9TFX8sa8k9eG5GsH-3dO0qEB_-NAaFmFxlmC6N5Iic9r5ugpBgkI1iIv4v4LYgfny7cim3ZLOkOVVaO3r-H6guIX6XHC5PntTLYse_1a202X1OKALxwgU1d-e9Nb0Osb0cdR61ZqKMbjayGt_v4odp8p1Xu0aUdSBYwTe_r_wBqKql0ay6Es6MUIF8OPF3GJqN0kwoHssyJm_31KZ-sIvh7AFmNHOZVAs1YSf5tG1IOBgurOISSOUDmUmlVrbxZcaAzI8VeJAy2TYmkKiDg4LhZoMFdGoxJg1vTeCPE1obMk09Jzp8D-t8ctuQjOFJulPz5Nif3LihhEKWLXNkvEJCfV4eKVoRxIex2Pw7zUkgttFL4ZUZPgG_sqUUpFBuT7D-cp7kI1bXkogvlv_mkqr8pl-wZ9QemHsJTbdCzH4aDXRpng3BaJ4HnKl-DEMpvm2TV8WeNhiSF3dtupT2VE-W9hjTYKubqEItdTCP80vTSeUb9CHvhx2PzjjDTAtXd-ZuHQef9V3FT5ZTI6YJIrgI-PhfCJkg-Wh68vVjeswj=w1230-h923-no"/>
          <p:cNvPicPr>
            <a:picLocks noChangeAspect="1" noChangeArrowheads="1"/>
          </p:cNvPicPr>
          <p:nvPr/>
        </p:nvPicPr>
        <p:blipFill rotWithShape="1">
          <a:blip r:embed="rId3">
            <a:extLst>
              <a:ext uri="{28A0092B-C50C-407E-A947-70E740481C1C}">
                <a14:useLocalDpi xmlns:a14="http://schemas.microsoft.com/office/drawing/2010/main" val="0"/>
              </a:ext>
            </a:extLst>
          </a:blip>
          <a:srcRect l="-937" t="23518"/>
          <a:stretch/>
        </p:blipFill>
        <p:spPr bwMode="auto">
          <a:xfrm>
            <a:off x="-107023" y="0"/>
            <a:ext cx="12579578" cy="7145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354189"/>
      </p:ext>
    </p:extLst>
  </p:cSld>
  <p:clrMapOvr>
    <a:masterClrMapping/>
  </p:clrMapOvr>
  <mc:AlternateContent xmlns:mc="http://schemas.openxmlformats.org/markup-compatibility/2006" xmlns:p14="http://schemas.microsoft.com/office/powerpoint/2010/main">
    <mc:Choice Requires="p14">
      <p:transition p14:dur="250" advClick="0" advTm="15000"/>
    </mc:Choice>
    <mc:Fallback xmlns="">
      <p:transition advClick="0" advTm="1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18025</TotalTime>
  <Words>1102</Words>
  <Application>Microsoft Office PowerPoint</Application>
  <PresentationFormat>Widescreen</PresentationFormat>
  <Paragraphs>116</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Ebrima</vt:lpstr>
      <vt:lpstr>Georgia</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Koss Vallejo</dc:creator>
  <cp:lastModifiedBy>Carrie Koss Vallejo</cp:lastModifiedBy>
  <cp:revision>50</cp:revision>
  <cp:lastPrinted>2017-05-07T21:50:05Z</cp:lastPrinted>
  <dcterms:created xsi:type="dcterms:W3CDTF">2017-04-23T18:54:32Z</dcterms:created>
  <dcterms:modified xsi:type="dcterms:W3CDTF">2017-05-08T15:55:16Z</dcterms:modified>
</cp:coreProperties>
</file>